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</p:sldMasterIdLst>
  <p:sldIdLst>
    <p:sldId id="256" r:id="rId5"/>
    <p:sldId id="257" r:id="rId6"/>
    <p:sldId id="258" r:id="rId7"/>
    <p:sldId id="259" r:id="rId8"/>
    <p:sldId id="305" r:id="rId9"/>
    <p:sldId id="275" r:id="rId10"/>
    <p:sldId id="299" r:id="rId11"/>
    <p:sldId id="300" r:id="rId12"/>
    <p:sldId id="290" r:id="rId13"/>
    <p:sldId id="301" r:id="rId14"/>
    <p:sldId id="302" r:id="rId15"/>
    <p:sldId id="303" r:id="rId16"/>
    <p:sldId id="304" r:id="rId17"/>
    <p:sldId id="27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876B"/>
    <a:srgbClr val="E9F0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66DA5-7751-4D3D-B753-58DF3B418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6103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6734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FC2D1-D3FE-4B37-8740-57444421F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AF550-086C-426E-A374-85DB39570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58988-AD39-4AE9-8E6A-0907F0BE2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66319-82EE-408E-819F-8F8E6DBA7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1C8A6-777F-496D-8620-AE52BFC33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031F83B-57A8-4533-981C-D1FFAD2B6B6F}"/>
              </a:ext>
            </a:extLst>
          </p:cNvPr>
          <p:cNvCxnSpPr>
            <a:cxnSpLocks/>
          </p:cNvCxnSpPr>
          <p:nvPr/>
        </p:nvCxnSpPr>
        <p:spPr>
          <a:xfrm>
            <a:off x="715890" y="1701425"/>
            <a:ext cx="0" cy="5148262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2956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D8FDCB-69DA-4A8F-8B91-5CFF77897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C8C07-E0D3-4464-AE3C-25730D75C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2596A6-734E-4AE0-BFB8-3089137BF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0392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6B3EF2-2C04-480F-A570-14E520DD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F5783E-3073-4F4D-8B9C-C5B18DDA5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A75FE3-6719-4790-AA00-251BC2A6E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5669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2541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4239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4516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3345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AD429-654B-4F0E-94E9-6FEF8EC67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8D60B2-06F5-4567-BE1F-BBA5270537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16F6F2-8269-4B80-8EE3-81FEE0F9D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C86E4-3EDE-4EB4-B1A3-A1198AADD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752B0-ACEC-49EF-8131-FCF35BC5C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A0462E3-375D-4E76-8886-69E06985D069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3405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23B094-F480-477B-901C-7181F88C07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052089-A920-4E52-98DC-8A5DC7B0A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074FE-F1B4-421F-A66E-FA351C8F9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4/27/2021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764BA-3AB2-45FD-ABCB-975B3FDD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B3FEF-8252-49FD-82F2-3E5FABC65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EB5C65-83BB-4EBD-AD22-EDA8489D0F5D}"/>
              </a:ext>
            </a:extLst>
          </p:cNvPr>
          <p:cNvCxnSpPr>
            <a:cxnSpLocks/>
          </p:cNvCxnSpPr>
          <p:nvPr/>
        </p:nvCxnSpPr>
        <p:spPr>
          <a:xfrm flipV="1">
            <a:off x="8313" y="261865"/>
            <a:ext cx="11353802" cy="1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7363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4/27/2021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635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0" r:id="rId6"/>
    <p:sldLayoutId id="2147483756" r:id="rId7"/>
    <p:sldLayoutId id="2147483757" r:id="rId8"/>
    <p:sldLayoutId id="2147483758" r:id="rId9"/>
    <p:sldLayoutId id="2147483759" r:id="rId10"/>
    <p:sldLayoutId id="21474837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rzai.lt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6.svg"/><Relationship Id="rId7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jpe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3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generalis.lt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64680660-7E23-4F0F-A679-BF913E94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!!Rectangle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pic>
        <p:nvPicPr>
          <p:cNvPr id="4" name="Picture 3" descr="Refreshing blue watery background">
            <a:extLst>
              <a:ext uri="{FF2B5EF4-FFF2-40B4-BE49-F238E27FC236}">
                <a16:creationId xmlns:a16="http://schemas.microsoft.com/office/drawing/2014/main" id="{18899B97-7569-463D-99BC-E7B5459319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35000"/>
          </a:blip>
          <a:srcRect t="7" b="15723"/>
          <a:stretch/>
        </p:blipFill>
        <p:spPr>
          <a:xfrm>
            <a:off x="0" y="74032"/>
            <a:ext cx="12191980" cy="6858000"/>
          </a:xfrm>
          <a:prstGeom prst="rect">
            <a:avLst/>
          </a:prstGeom>
        </p:spPr>
      </p:pic>
      <p:sp>
        <p:nvSpPr>
          <p:cNvPr id="2" name="Pavadinimas 1">
            <a:extLst>
              <a:ext uri="{FF2B5EF4-FFF2-40B4-BE49-F238E27FC236}">
                <a16:creationId xmlns:a16="http://schemas.microsoft.com/office/drawing/2014/main" id="{72F66EF6-F285-4F0E-998D-81976F71BB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0591" y="1162968"/>
            <a:ext cx="7160357" cy="4164820"/>
          </a:xfrm>
        </p:spPr>
        <p:txBody>
          <a:bodyPr anchor="t">
            <a:normAutofit fontScale="90000"/>
          </a:bodyPr>
          <a:lstStyle/>
          <a:p>
            <a:pPr algn="r"/>
            <a:r>
              <a:rPr lang="lt-LT" sz="4900" b="1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BIRŽŲ RAJONO SAVIVALDYBĖS 2021 -2030 M. strateginio plėtros plano aplinkos analizės pristatymas</a:t>
            </a:r>
            <a:br>
              <a:rPr lang="en-GB" sz="4900" b="1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</a:br>
            <a:br>
              <a:rPr lang="en-GB" sz="4900" b="1" dirty="0">
                <a:solidFill>
                  <a:schemeClr val="bg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</a:br>
            <a:r>
              <a:rPr lang="en-GB" sz="1800" i="1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APLINKOS APSAUGOS IR ATLIEKŲ TVARKYMO UŽTIKRINIMO, KOMUNALINIŲ PASLAUGŲ IR SAVIVALDYBĖS INFRASTRUKTŪROS SRITYS</a:t>
            </a:r>
            <a:br>
              <a:rPr lang="lt-LT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lt-LT" sz="7200" i="1" dirty="0">
              <a:solidFill>
                <a:srgbClr val="FFFFFF"/>
              </a:solidFill>
            </a:endParaRP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ABA72F6B-EFEA-4FB9-928F-22761A0186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6244" y="6429547"/>
            <a:ext cx="8862155" cy="283241"/>
          </a:xfrm>
        </p:spPr>
        <p:txBody>
          <a:bodyPr>
            <a:normAutofit/>
          </a:bodyPr>
          <a:lstStyle/>
          <a:p>
            <a:r>
              <a:rPr lang="lt-LT" sz="1300" i="1" dirty="0">
                <a:solidFill>
                  <a:schemeClr val="bg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Pranešėja Odeta Bačianskienė</a:t>
            </a:r>
          </a:p>
        </p:txBody>
      </p:sp>
      <p:sp>
        <p:nvSpPr>
          <p:cNvPr id="8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10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12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cxnSp>
        <p:nvCxnSpPr>
          <p:cNvPr id="14" name="Straight Connector 18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23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25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pic>
        <p:nvPicPr>
          <p:cNvPr id="22" name="Picture 80" descr="Pradžia">
            <a:hlinkClick r:id="rId3"/>
            <a:extLst>
              <a:ext uri="{FF2B5EF4-FFF2-40B4-BE49-F238E27FC236}">
                <a16:creationId xmlns:a16="http://schemas.microsoft.com/office/drawing/2014/main" id="{28E6690C-0C3B-4391-8B75-E114123248C3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0704" y="526107"/>
            <a:ext cx="1233183" cy="12737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0288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9371B2A-AED7-4D8C-95A5-52B2A7F86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108" y="458614"/>
            <a:ext cx="11426892" cy="1325563"/>
          </a:xfrm>
        </p:spPr>
        <p:txBody>
          <a:bodyPr>
            <a:noAutofit/>
          </a:bodyPr>
          <a:lstStyle/>
          <a:p>
            <a:r>
              <a:rPr lang="en-GB" sz="3000" b="1" dirty="0">
                <a:solidFill>
                  <a:srgbClr val="52876B"/>
                </a:solidFill>
                <a:ea typeface="Cambria" panose="02040503050406030204" pitchFamily="18" charset="0"/>
              </a:rPr>
              <a:t>APLINKOS APSAUGOS IR ATLIEKŲ TVARKYMO UŽTIKRINIMO, KOMUNALINIŲ PASLAUGŲ IR SAVIVALDYBĖS INFRASTRUKTŪROS</a:t>
            </a:r>
            <a:r>
              <a:rPr lang="en-GB" sz="3000" b="1" i="1" dirty="0">
                <a:solidFill>
                  <a:schemeClr val="bg1">
                    <a:lumMod val="75000"/>
                  </a:schemeClr>
                </a:solidFill>
                <a:ea typeface="Cambria" panose="02040503050406030204" pitchFamily="18" charset="0"/>
              </a:rPr>
              <a:t> </a:t>
            </a:r>
            <a:r>
              <a:rPr lang="en-GB" sz="3000" b="1" dirty="0">
                <a:solidFill>
                  <a:srgbClr val="52876B"/>
                </a:solidFill>
                <a:ea typeface="Cambria" panose="02040503050406030204" pitchFamily="18" charset="0"/>
              </a:rPr>
              <a:t>SRIČIŲ ANALIZĖS STRUKŪRA:</a:t>
            </a:r>
            <a:endParaRPr lang="lt-LT" sz="3000" b="1" dirty="0">
              <a:solidFill>
                <a:srgbClr val="52876B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F6FB43-683C-4EDD-9230-C4181BF61259}"/>
              </a:ext>
            </a:extLst>
          </p:cNvPr>
          <p:cNvSpPr txBox="1"/>
          <p:nvPr/>
        </p:nvSpPr>
        <p:spPr>
          <a:xfrm>
            <a:off x="1231471" y="2536448"/>
            <a:ext cx="1015906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GB" dirty="0"/>
              <a:t>APLINKOS APSAUGA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GB" dirty="0"/>
              <a:t>TRANSPORTO INFRASTRUKTŪRA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GB" dirty="0"/>
              <a:t>VANDENS TIEKIMAS IR NUOTEKŲ TVARKYMAS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GB" dirty="0"/>
              <a:t>ENERGETINĖ INFRASTRUKTŪRA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en-GB" dirty="0"/>
              <a:t>TECHNOLOGINĖ APLINKA</a:t>
            </a:r>
          </a:p>
        </p:txBody>
      </p:sp>
    </p:spTree>
    <p:extLst>
      <p:ext uri="{BB962C8B-B14F-4D97-AF65-F5344CB8AC3E}">
        <p14:creationId xmlns:p14="http://schemas.microsoft.com/office/powerpoint/2010/main" val="4033780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9371B2A-AED7-4D8C-95A5-52B2A7F86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109" y="223723"/>
            <a:ext cx="10515600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BENDRA INFORMACIJA</a:t>
            </a:r>
            <a:endParaRPr lang="lt-LT" sz="3600" b="1" dirty="0">
              <a:solidFill>
                <a:srgbClr val="52876B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4DFF984-D709-4EA2-B71C-4EA04B3F95F6}"/>
              </a:ext>
            </a:extLst>
          </p:cNvPr>
          <p:cNvSpPr txBox="1">
            <a:spLocks/>
          </p:cNvSpPr>
          <p:nvPr/>
        </p:nvSpPr>
        <p:spPr>
          <a:xfrm>
            <a:off x="765109" y="1549286"/>
            <a:ext cx="10018713" cy="11297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lt-LT" b="1" dirty="0"/>
              <a:t>ANALIZĖS LAIKOTARPIS: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lt-LT" dirty="0"/>
              <a:t>2015-20</a:t>
            </a:r>
            <a:r>
              <a:rPr lang="en-GB" dirty="0"/>
              <a:t>20</a:t>
            </a:r>
            <a:r>
              <a:rPr lang="lt-LT" dirty="0"/>
              <a:t> m. (imtinai). Jei duomenų už 20</a:t>
            </a:r>
            <a:r>
              <a:rPr lang="en-GB" dirty="0"/>
              <a:t>20</a:t>
            </a:r>
            <a:r>
              <a:rPr lang="lt-LT" dirty="0"/>
              <a:t> m. dar nėra pateikta, analizuojamas 2015–201</a:t>
            </a:r>
            <a:r>
              <a:rPr lang="en-GB" dirty="0"/>
              <a:t>9</a:t>
            </a:r>
            <a:r>
              <a:rPr lang="lt-LT" dirty="0"/>
              <a:t> m. laikotarpis;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E84D928-EE66-46A4-BB6C-6C2D88FBBD37}"/>
              </a:ext>
            </a:extLst>
          </p:cNvPr>
          <p:cNvSpPr txBox="1">
            <a:spLocks/>
          </p:cNvSpPr>
          <p:nvPr/>
        </p:nvSpPr>
        <p:spPr>
          <a:xfrm>
            <a:off x="765109" y="2964192"/>
            <a:ext cx="10133046" cy="24832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lt-LT" b="1" dirty="0"/>
              <a:t>LYGINTOS TERITORIJOS: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lt-LT" dirty="0"/>
              <a:t>Lietuvos Respublika, Panevėžio apskritis ir Panevėžio apskrities savi</a:t>
            </a:r>
            <a:r>
              <a:rPr lang="en-GB" dirty="0" err="1"/>
              <a:t>va</a:t>
            </a:r>
            <a:r>
              <a:rPr lang="lt-LT" dirty="0" err="1"/>
              <a:t>ldybės</a:t>
            </a:r>
            <a:r>
              <a:rPr lang="lt-L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22851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486" y="0"/>
            <a:ext cx="10515600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DEMOGRAFINĖ SITUACIJA</a:t>
            </a:r>
            <a:endParaRPr lang="lt-LT" sz="3600" b="1" dirty="0">
              <a:solidFill>
                <a:srgbClr val="52876B"/>
              </a:solidFill>
            </a:endParaRPr>
          </a:p>
        </p:txBody>
      </p:sp>
      <p:pic>
        <p:nvPicPr>
          <p:cNvPr id="12" name="Paveikslėlis 11">
            <a:extLst>
              <a:ext uri="{FF2B5EF4-FFF2-40B4-BE49-F238E27FC236}">
                <a16:creationId xmlns:a16="http://schemas.microsoft.com/office/drawing/2014/main" id="{649E9C97-BBF0-475B-B57E-78DB6DE9CA6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891" y="1971113"/>
            <a:ext cx="5051514" cy="4236740"/>
          </a:xfrm>
          <a:prstGeom prst="rect">
            <a:avLst/>
          </a:prstGeom>
          <a:noFill/>
        </p:spPr>
      </p:pic>
      <p:pic>
        <p:nvPicPr>
          <p:cNvPr id="13" name="Paveikslėlis 12">
            <a:extLst>
              <a:ext uri="{FF2B5EF4-FFF2-40B4-BE49-F238E27FC236}">
                <a16:creationId xmlns:a16="http://schemas.microsoft.com/office/drawing/2014/main" id="{7FB3F90C-F778-4E78-AB50-F46FD135796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286" y="1081363"/>
            <a:ext cx="5763237" cy="304748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51817F9-2A6B-4138-9FE6-C0C9CD013EC8}"/>
              </a:ext>
            </a:extLst>
          </p:cNvPr>
          <p:cNvSpPr txBox="1"/>
          <p:nvPr/>
        </p:nvSpPr>
        <p:spPr>
          <a:xfrm>
            <a:off x="1182856" y="1081363"/>
            <a:ext cx="28438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/>
              <a:t>Gyventojų skaičius</a:t>
            </a:r>
            <a:r>
              <a:rPr lang="en-GB" b="1" dirty="0"/>
              <a:t> 2021 m. </a:t>
            </a:r>
            <a:r>
              <a:rPr lang="en-GB" b="1" dirty="0" err="1"/>
              <a:t>pradžioje</a:t>
            </a:r>
            <a:endParaRPr lang="lt-LT" b="1" dirty="0"/>
          </a:p>
        </p:txBody>
      </p:sp>
      <p:pic>
        <p:nvPicPr>
          <p:cNvPr id="20" name="Grafinis elementas 19" descr="Right pointing backhand index with solid fill">
            <a:extLst>
              <a:ext uri="{FF2B5EF4-FFF2-40B4-BE49-F238E27FC236}">
                <a16:creationId xmlns:a16="http://schemas.microsoft.com/office/drawing/2014/main" id="{88A30EB8-A020-4053-A963-81E6282B0C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1461579" y="1672626"/>
            <a:ext cx="914400" cy="9144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3FF8268-67BC-4E1A-A3F5-73BF22B74D7B}"/>
              </a:ext>
            </a:extLst>
          </p:cNvPr>
          <p:cNvSpPr txBox="1"/>
          <p:nvPr/>
        </p:nvSpPr>
        <p:spPr>
          <a:xfrm>
            <a:off x="8510885" y="4965305"/>
            <a:ext cx="3156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/>
              <a:t>Gyventojų struktūra pagal amžių</a:t>
            </a:r>
            <a:r>
              <a:rPr lang="en-GB" b="1" dirty="0"/>
              <a:t> (2020 m. </a:t>
            </a:r>
            <a:r>
              <a:rPr lang="en-GB" b="1" dirty="0" err="1"/>
              <a:t>pradžioje</a:t>
            </a:r>
            <a:endParaRPr lang="lt-LT" b="1" dirty="0"/>
          </a:p>
        </p:txBody>
      </p:sp>
      <p:pic>
        <p:nvPicPr>
          <p:cNvPr id="24" name="Grafinis elementas 23" descr="Right pointing backhand index with solid fill">
            <a:extLst>
              <a:ext uri="{FF2B5EF4-FFF2-40B4-BE49-F238E27FC236}">
                <a16:creationId xmlns:a16="http://schemas.microsoft.com/office/drawing/2014/main" id="{82C521C2-A6DA-4BE6-90FA-CC770F626E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>
            <a:off x="7512604" y="450810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048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486" y="0"/>
            <a:ext cx="10515600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DEMOGRAFINĖ SITUACIJA. ĮTAKOS VEIKSNIAI</a:t>
            </a:r>
            <a:endParaRPr lang="lt-LT" sz="3600" b="1" dirty="0">
              <a:solidFill>
                <a:srgbClr val="52876B"/>
              </a:solidFill>
            </a:endParaRPr>
          </a:p>
        </p:txBody>
      </p:sp>
      <p:pic>
        <p:nvPicPr>
          <p:cNvPr id="14" name="Paveikslėlis 13">
            <a:extLst>
              <a:ext uri="{FF2B5EF4-FFF2-40B4-BE49-F238E27FC236}">
                <a16:creationId xmlns:a16="http://schemas.microsoft.com/office/drawing/2014/main" id="{D4E70761-D3A4-4364-825E-34EEF0B86D4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1913" y="983803"/>
            <a:ext cx="5073119" cy="2537757"/>
          </a:xfrm>
          <a:prstGeom prst="rect">
            <a:avLst/>
          </a:prstGeom>
          <a:noFill/>
        </p:spPr>
      </p:pic>
      <p:pic>
        <p:nvPicPr>
          <p:cNvPr id="17" name="Paveikslėlis 16">
            <a:extLst>
              <a:ext uri="{FF2B5EF4-FFF2-40B4-BE49-F238E27FC236}">
                <a16:creationId xmlns:a16="http://schemas.microsoft.com/office/drawing/2014/main" id="{954C5BB2-FD6F-4904-B099-266F640CD46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5678" y="4192594"/>
            <a:ext cx="4759354" cy="2484643"/>
          </a:xfrm>
          <a:prstGeom prst="rect">
            <a:avLst/>
          </a:prstGeom>
          <a:noFill/>
        </p:spPr>
      </p:pic>
      <p:pic>
        <p:nvPicPr>
          <p:cNvPr id="22" name="Grafinis elementas 21" descr="Right pointing backhand index with solid fill">
            <a:extLst>
              <a:ext uri="{FF2B5EF4-FFF2-40B4-BE49-F238E27FC236}">
                <a16:creationId xmlns:a16="http://schemas.microsoft.com/office/drawing/2014/main" id="{9CA5EE7F-942D-404D-AE8D-D6D04273EF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4661302" y="4665845"/>
            <a:ext cx="914400" cy="9144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3FF8268-67BC-4E1A-A3F5-73BF22B74D7B}"/>
              </a:ext>
            </a:extLst>
          </p:cNvPr>
          <p:cNvSpPr txBox="1"/>
          <p:nvPr/>
        </p:nvSpPr>
        <p:spPr>
          <a:xfrm>
            <a:off x="773942" y="1341754"/>
            <a:ext cx="3012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1. </a:t>
            </a:r>
            <a:r>
              <a:rPr lang="lt-LT" b="1" dirty="0"/>
              <a:t>Demografinės</a:t>
            </a:r>
            <a:r>
              <a:rPr lang="en-GB" b="1" dirty="0"/>
              <a:t> </a:t>
            </a:r>
            <a:r>
              <a:rPr lang="en-GB" b="1" dirty="0" err="1"/>
              <a:t>senatvės</a:t>
            </a:r>
            <a:r>
              <a:rPr lang="en-GB" b="1" dirty="0"/>
              <a:t> </a:t>
            </a:r>
            <a:r>
              <a:rPr lang="en-GB" b="1" dirty="0" err="1"/>
              <a:t>koeficientas</a:t>
            </a:r>
            <a:endParaRPr lang="lt-LT" b="1" dirty="0"/>
          </a:p>
        </p:txBody>
      </p:sp>
      <p:pic>
        <p:nvPicPr>
          <p:cNvPr id="26" name="Grafinis elementas 25" descr="Right pointing backhand index with solid fill">
            <a:extLst>
              <a:ext uri="{FF2B5EF4-FFF2-40B4-BE49-F238E27FC236}">
                <a16:creationId xmlns:a16="http://schemas.microsoft.com/office/drawing/2014/main" id="{9DC46626-7D86-40E4-A039-300E504D4A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83695" y="1608312"/>
            <a:ext cx="914400" cy="91440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9A356E0-E13E-438A-B921-1C7172335E8E}"/>
              </a:ext>
            </a:extLst>
          </p:cNvPr>
          <p:cNvSpPr txBox="1"/>
          <p:nvPr/>
        </p:nvSpPr>
        <p:spPr>
          <a:xfrm>
            <a:off x="5570961" y="4696884"/>
            <a:ext cx="1810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1" dirty="0"/>
              <a:t>3. </a:t>
            </a:r>
            <a:r>
              <a:rPr lang="lt-LT" b="1" dirty="0"/>
              <a:t>Neto </a:t>
            </a:r>
          </a:p>
          <a:p>
            <a:pPr algn="r"/>
            <a:r>
              <a:rPr lang="lt-LT" b="1" dirty="0"/>
              <a:t>migracija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F90020D-CE06-43AC-A0FA-16BAB52D5CE4}"/>
              </a:ext>
            </a:extLst>
          </p:cNvPr>
          <p:cNvSpPr txBox="1"/>
          <p:nvPr/>
        </p:nvSpPr>
        <p:spPr>
          <a:xfrm>
            <a:off x="5975062" y="1151018"/>
            <a:ext cx="1810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2. NGK </a:t>
            </a:r>
          </a:p>
          <a:p>
            <a:r>
              <a:rPr lang="en-GB" b="1" dirty="0" err="1"/>
              <a:t>rodiklis</a:t>
            </a:r>
            <a:endParaRPr lang="lt-LT" b="1" dirty="0"/>
          </a:p>
        </p:txBody>
      </p:sp>
      <p:pic>
        <p:nvPicPr>
          <p:cNvPr id="19" name="Paveikslėlis 18">
            <a:extLst>
              <a:ext uri="{FF2B5EF4-FFF2-40B4-BE49-F238E27FC236}">
                <a16:creationId xmlns:a16="http://schemas.microsoft.com/office/drawing/2014/main" id="{723A5693-7335-4BB4-AB2E-BE1F729A1F23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29" y="2154150"/>
            <a:ext cx="5297805" cy="3413760"/>
          </a:xfrm>
          <a:prstGeom prst="rect">
            <a:avLst/>
          </a:prstGeom>
          <a:noFill/>
        </p:spPr>
      </p:pic>
      <p:pic>
        <p:nvPicPr>
          <p:cNvPr id="25" name="Grafinis elementas 24" descr="Right pointing backhand index with solid fill">
            <a:extLst>
              <a:ext uri="{FF2B5EF4-FFF2-40B4-BE49-F238E27FC236}">
                <a16:creationId xmlns:a16="http://schemas.microsoft.com/office/drawing/2014/main" id="{7CA54971-05CF-4571-9418-281BA5E379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3562487" y="1682364"/>
            <a:ext cx="914400" cy="914400"/>
          </a:xfrm>
          <a:prstGeom prst="rect">
            <a:avLst/>
          </a:prstGeom>
        </p:spPr>
      </p:pic>
      <p:pic>
        <p:nvPicPr>
          <p:cNvPr id="30" name="Grafinis elementas 29" descr="Right pointing backhand index with solid fill">
            <a:extLst>
              <a:ext uri="{FF2B5EF4-FFF2-40B4-BE49-F238E27FC236}">
                <a16:creationId xmlns:a16="http://schemas.microsoft.com/office/drawing/2014/main" id="{09A391EB-E161-4BA4-B4ED-43D8F9D396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82103" y="515095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582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486" y="0"/>
            <a:ext cx="11111690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APLINKOS APSAUGA. TERŠALAI</a:t>
            </a:r>
            <a:endParaRPr lang="lt-LT" sz="3600" b="1" dirty="0">
              <a:solidFill>
                <a:srgbClr val="52876B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1817F9-2A6B-4138-9FE6-C0C9CD013EC8}"/>
              </a:ext>
            </a:extLst>
          </p:cNvPr>
          <p:cNvSpPr txBox="1"/>
          <p:nvPr/>
        </p:nvSpPr>
        <p:spPr>
          <a:xfrm>
            <a:off x="4066033" y="1137714"/>
            <a:ext cx="24934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/>
              <a:t>Išmestų</a:t>
            </a:r>
            <a:r>
              <a:rPr lang="en-GB" sz="2400" b="1" dirty="0"/>
              <a:t> </a:t>
            </a:r>
            <a:r>
              <a:rPr lang="en-GB" sz="2400" b="1" dirty="0" err="1"/>
              <a:t>teršalų</a:t>
            </a:r>
            <a:r>
              <a:rPr lang="en-GB" sz="2400" b="1" dirty="0"/>
              <a:t> </a:t>
            </a:r>
            <a:r>
              <a:rPr lang="en-GB" sz="2400" b="1" dirty="0" err="1"/>
              <a:t>kiekis</a:t>
            </a:r>
            <a:r>
              <a:rPr lang="en-GB" sz="2400" b="1" dirty="0"/>
              <a:t> 1 </a:t>
            </a:r>
            <a:r>
              <a:rPr lang="en-GB" sz="2400" b="1" dirty="0" err="1"/>
              <a:t>gyv</a:t>
            </a:r>
            <a:r>
              <a:rPr lang="en-GB" sz="2400" b="1" dirty="0"/>
              <a:t>.</a:t>
            </a:r>
            <a:endParaRPr lang="lt-LT" sz="2400" b="1" dirty="0"/>
          </a:p>
        </p:txBody>
      </p:sp>
      <p:pic>
        <p:nvPicPr>
          <p:cNvPr id="25" name="Grafinis elementas 24" descr="Right pointing backhand index with solid fill">
            <a:extLst>
              <a:ext uri="{FF2B5EF4-FFF2-40B4-BE49-F238E27FC236}">
                <a16:creationId xmlns:a16="http://schemas.microsoft.com/office/drawing/2014/main" id="{8411586F-54BB-4AE6-AD92-53CF7F260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13131" y="1615873"/>
            <a:ext cx="914400" cy="9144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3B29F3A-FD41-4845-9DAA-867A305D44F5}"/>
              </a:ext>
            </a:extLst>
          </p:cNvPr>
          <p:cNvSpPr txBox="1"/>
          <p:nvPr/>
        </p:nvSpPr>
        <p:spPr>
          <a:xfrm>
            <a:off x="3791871" y="4539799"/>
            <a:ext cx="270120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 err="1"/>
              <a:t>Potencialūs</a:t>
            </a:r>
            <a:r>
              <a:rPr lang="en-GB" sz="2600" b="1" dirty="0"/>
              <a:t> </a:t>
            </a:r>
            <a:r>
              <a:rPr lang="en-GB" sz="2600" b="1" dirty="0" err="1"/>
              <a:t>taršos</a:t>
            </a:r>
            <a:r>
              <a:rPr lang="en-GB" sz="2600" b="1" dirty="0"/>
              <a:t> </a:t>
            </a:r>
            <a:r>
              <a:rPr lang="en-GB" sz="2600" b="1" dirty="0" err="1"/>
              <a:t>židiniai</a:t>
            </a:r>
            <a:r>
              <a:rPr lang="en-GB" sz="2600" b="1" dirty="0"/>
              <a:t> </a:t>
            </a:r>
            <a:r>
              <a:rPr lang="en-GB" sz="2600" b="1" dirty="0" err="1"/>
              <a:t>ir</a:t>
            </a:r>
            <a:r>
              <a:rPr lang="en-GB" sz="2600" b="1" dirty="0"/>
              <a:t> </a:t>
            </a:r>
            <a:r>
              <a:rPr lang="en-GB" sz="2600" b="1" dirty="0" err="1"/>
              <a:t>tenkantys</a:t>
            </a:r>
            <a:r>
              <a:rPr lang="en-GB" sz="2600" b="1" dirty="0"/>
              <a:t> 10 </a:t>
            </a:r>
            <a:r>
              <a:rPr lang="en-GB" sz="2600" b="1" dirty="0" err="1"/>
              <a:t>tūkst</a:t>
            </a:r>
            <a:r>
              <a:rPr lang="en-GB" sz="2600" b="1" dirty="0"/>
              <a:t>. </a:t>
            </a:r>
            <a:r>
              <a:rPr lang="en-GB" sz="2600" b="1" dirty="0" err="1"/>
              <a:t>gyv</a:t>
            </a:r>
            <a:r>
              <a:rPr lang="en-GB" sz="2600" b="1" dirty="0"/>
              <a:t>.</a:t>
            </a:r>
            <a:endParaRPr lang="lt-LT" sz="2600" b="1" dirty="0"/>
          </a:p>
        </p:txBody>
      </p:sp>
      <p:pic>
        <p:nvPicPr>
          <p:cNvPr id="31" name="Grafinis elementas 30" descr="Right pointing backhand index with solid fill">
            <a:extLst>
              <a:ext uri="{FF2B5EF4-FFF2-40B4-BE49-F238E27FC236}">
                <a16:creationId xmlns:a16="http://schemas.microsoft.com/office/drawing/2014/main" id="{E7B0BC6E-CBB7-404A-A8A5-2B0EDD9D6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12331" y="5506193"/>
            <a:ext cx="914400" cy="9144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D62A93C-B557-4BA2-8241-25AEFEF39725}"/>
              </a:ext>
            </a:extLst>
          </p:cNvPr>
          <p:cNvSpPr txBox="1"/>
          <p:nvPr/>
        </p:nvSpPr>
        <p:spPr>
          <a:xfrm>
            <a:off x="-204548" y="4093523"/>
            <a:ext cx="270120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600" b="1" dirty="0" err="1"/>
              <a:t>Taršių</a:t>
            </a:r>
            <a:r>
              <a:rPr lang="en-GB" sz="2600" b="1" dirty="0"/>
              <a:t> </a:t>
            </a:r>
          </a:p>
          <a:p>
            <a:pPr algn="r"/>
            <a:r>
              <a:rPr lang="en-GB" sz="2600" b="1" dirty="0" err="1"/>
              <a:t>įmonių</a:t>
            </a:r>
            <a:r>
              <a:rPr lang="en-GB" sz="2600" b="1" dirty="0"/>
              <a:t> sk.</a:t>
            </a:r>
            <a:endParaRPr lang="lt-LT" sz="2600" b="1" dirty="0"/>
          </a:p>
        </p:txBody>
      </p:sp>
      <p:pic>
        <p:nvPicPr>
          <p:cNvPr id="12" name="Paveikslėlis 11">
            <a:extLst>
              <a:ext uri="{FF2B5EF4-FFF2-40B4-BE49-F238E27FC236}">
                <a16:creationId xmlns:a16="http://schemas.microsoft.com/office/drawing/2014/main" id="{BF9F133B-1035-41D8-9D20-C991ABB1C6FC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468" y="853912"/>
            <a:ext cx="4704735" cy="1764573"/>
          </a:xfrm>
          <a:prstGeom prst="rect">
            <a:avLst/>
          </a:prstGeom>
        </p:spPr>
      </p:pic>
      <p:pic>
        <p:nvPicPr>
          <p:cNvPr id="13" name="Grafinis elementas 12" descr="Right pointing backhand index with solid fill">
            <a:extLst>
              <a:ext uri="{FF2B5EF4-FFF2-40B4-BE49-F238E27FC236}">
                <a16:creationId xmlns:a16="http://schemas.microsoft.com/office/drawing/2014/main" id="{F88D6901-FAF9-480C-AB2F-498C588E8F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2285307" y="4069797"/>
            <a:ext cx="914400" cy="918156"/>
          </a:xfrm>
          <a:prstGeom prst="rect">
            <a:avLst/>
          </a:prstGeom>
        </p:spPr>
      </p:pic>
      <p:pic>
        <p:nvPicPr>
          <p:cNvPr id="14" name="Paveikslėlis 13">
            <a:extLst>
              <a:ext uri="{FF2B5EF4-FFF2-40B4-BE49-F238E27FC236}">
                <a16:creationId xmlns:a16="http://schemas.microsoft.com/office/drawing/2014/main" id="{5A9406EE-EA19-4B51-AA8F-EE1281238779}"/>
              </a:ext>
            </a:extLst>
          </p:cNvPr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249" y="2530273"/>
            <a:ext cx="4941246" cy="1598914"/>
          </a:xfrm>
          <a:prstGeom prst="rect">
            <a:avLst/>
          </a:prstGeom>
        </p:spPr>
      </p:pic>
      <p:pic>
        <p:nvPicPr>
          <p:cNvPr id="15" name="Paveikslėlis 14" descr="Paveikslėlis, kuriame yra žemėlapis&#10;&#10;Automatiškai sugeneruotas aprašymas">
            <a:extLst>
              <a:ext uri="{FF2B5EF4-FFF2-40B4-BE49-F238E27FC236}">
                <a16:creationId xmlns:a16="http://schemas.microsoft.com/office/drawing/2014/main" id="{87C89233-4CAC-4EE6-93B9-9976C2B6C074}"/>
              </a:ext>
            </a:extLst>
          </p:cNvPr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468" y="3103928"/>
            <a:ext cx="4264864" cy="361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238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486" y="0"/>
            <a:ext cx="11111690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APLINKOS APSAUGA. GAMTOS PAVELDAS</a:t>
            </a:r>
            <a:endParaRPr lang="lt-LT" sz="3600" b="1" dirty="0">
              <a:solidFill>
                <a:srgbClr val="52876B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1817F9-2A6B-4138-9FE6-C0C9CD013EC8}"/>
              </a:ext>
            </a:extLst>
          </p:cNvPr>
          <p:cNvSpPr txBox="1"/>
          <p:nvPr/>
        </p:nvSpPr>
        <p:spPr>
          <a:xfrm>
            <a:off x="1691948" y="1487204"/>
            <a:ext cx="24934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/>
              <a:t>Valstybinės</a:t>
            </a:r>
            <a:r>
              <a:rPr lang="en-GB" sz="2400" b="1" dirty="0"/>
              <a:t> </a:t>
            </a:r>
            <a:r>
              <a:rPr lang="en-GB" sz="2400" b="1" dirty="0" err="1"/>
              <a:t>saugomos</a:t>
            </a:r>
            <a:r>
              <a:rPr lang="en-GB" sz="2400" b="1" dirty="0"/>
              <a:t> </a:t>
            </a:r>
            <a:r>
              <a:rPr lang="en-GB" sz="2400" b="1" dirty="0" err="1"/>
              <a:t>teritorijos</a:t>
            </a:r>
            <a:endParaRPr lang="lt-LT" sz="2400" b="1" dirty="0"/>
          </a:p>
        </p:txBody>
      </p:sp>
      <p:pic>
        <p:nvPicPr>
          <p:cNvPr id="25" name="Grafinis elementas 24" descr="Right pointing backhand index with solid fill">
            <a:extLst>
              <a:ext uri="{FF2B5EF4-FFF2-40B4-BE49-F238E27FC236}">
                <a16:creationId xmlns:a16="http://schemas.microsoft.com/office/drawing/2014/main" id="{8411586F-54BB-4AE6-AD92-53CF7F260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23604" y="1704085"/>
            <a:ext cx="914400" cy="9144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3B29F3A-FD41-4845-9DAA-867A305D44F5}"/>
              </a:ext>
            </a:extLst>
          </p:cNvPr>
          <p:cNvSpPr txBox="1"/>
          <p:nvPr/>
        </p:nvSpPr>
        <p:spPr>
          <a:xfrm>
            <a:off x="8909155" y="4608922"/>
            <a:ext cx="270120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 err="1"/>
              <a:t>Valstybės</a:t>
            </a:r>
            <a:r>
              <a:rPr lang="en-GB" sz="2600" b="1" dirty="0"/>
              <a:t> </a:t>
            </a:r>
            <a:r>
              <a:rPr lang="en-GB" sz="2600" b="1" dirty="0" err="1"/>
              <a:t>saugomi</a:t>
            </a:r>
            <a:r>
              <a:rPr lang="en-GB" sz="2600" b="1" dirty="0"/>
              <a:t> </a:t>
            </a:r>
            <a:r>
              <a:rPr lang="en-GB" sz="2600" b="1" dirty="0" err="1"/>
              <a:t>gamtos</a:t>
            </a:r>
            <a:r>
              <a:rPr lang="en-GB" sz="2600" b="1" dirty="0"/>
              <a:t> </a:t>
            </a:r>
            <a:r>
              <a:rPr lang="en-GB" sz="2600" b="1" dirty="0" err="1"/>
              <a:t>paveldo</a:t>
            </a:r>
            <a:r>
              <a:rPr lang="en-GB" sz="2600" b="1" dirty="0"/>
              <a:t> </a:t>
            </a:r>
            <a:r>
              <a:rPr lang="en-GB" sz="2600" b="1" dirty="0" err="1"/>
              <a:t>objektai</a:t>
            </a:r>
            <a:endParaRPr lang="lt-LT" sz="2600" b="1" dirty="0"/>
          </a:p>
        </p:txBody>
      </p:sp>
      <p:pic>
        <p:nvPicPr>
          <p:cNvPr id="31" name="Grafinis elementas 30" descr="Right pointing backhand index with solid fill">
            <a:extLst>
              <a:ext uri="{FF2B5EF4-FFF2-40B4-BE49-F238E27FC236}">
                <a16:creationId xmlns:a16="http://schemas.microsoft.com/office/drawing/2014/main" id="{E7B0BC6E-CBB7-404A-A8A5-2B0EDD9D6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7793420" y="5198162"/>
            <a:ext cx="914400" cy="914400"/>
          </a:xfrm>
          <a:prstGeom prst="rect">
            <a:avLst/>
          </a:prstGeom>
        </p:spPr>
      </p:pic>
      <p:pic>
        <p:nvPicPr>
          <p:cNvPr id="16" name="Paveikslėlis 15" descr="Paveikslėlis, kuriame yra stalas&#10;&#10;Automatiškai sugeneruotas aprašymas">
            <a:extLst>
              <a:ext uri="{FF2B5EF4-FFF2-40B4-BE49-F238E27FC236}">
                <a16:creationId xmlns:a16="http://schemas.microsoft.com/office/drawing/2014/main" id="{DB62E1C4-B52E-4235-9132-F19E11D11FC0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670" y="1125979"/>
            <a:ext cx="4195485" cy="2565109"/>
          </a:xfrm>
          <a:prstGeom prst="rect">
            <a:avLst/>
          </a:prstGeom>
        </p:spPr>
      </p:pic>
      <p:pic>
        <p:nvPicPr>
          <p:cNvPr id="17" name="Paveikslėlis 16">
            <a:extLst>
              <a:ext uri="{FF2B5EF4-FFF2-40B4-BE49-F238E27FC236}">
                <a16:creationId xmlns:a16="http://schemas.microsoft.com/office/drawing/2014/main" id="{E35EEB2A-519A-453B-80AC-8DA233A5EC22}"/>
              </a:ext>
            </a:extLst>
          </p:cNvPr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111446" y="3907969"/>
            <a:ext cx="4396699" cy="27915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80576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708" y="0"/>
            <a:ext cx="11111690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APLINKOS APSAUGA. ATLIEKŲ TVARKYMAS</a:t>
            </a:r>
            <a:endParaRPr lang="lt-LT" sz="3600" b="1" dirty="0">
              <a:solidFill>
                <a:srgbClr val="52876B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1817F9-2A6B-4138-9FE6-C0C9CD013EC8}"/>
              </a:ext>
            </a:extLst>
          </p:cNvPr>
          <p:cNvSpPr txBox="1"/>
          <p:nvPr/>
        </p:nvSpPr>
        <p:spPr>
          <a:xfrm>
            <a:off x="2430244" y="1205261"/>
            <a:ext cx="40628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/>
              <a:t>Bendras</a:t>
            </a:r>
            <a:r>
              <a:rPr lang="en-GB" sz="2400" b="1" dirty="0"/>
              <a:t> </a:t>
            </a:r>
            <a:r>
              <a:rPr lang="en-GB" sz="2400" b="1" dirty="0" err="1"/>
              <a:t>ir</a:t>
            </a:r>
            <a:r>
              <a:rPr lang="en-GB" sz="2400" b="1" dirty="0"/>
              <a:t> 1 </a:t>
            </a:r>
            <a:r>
              <a:rPr lang="en-GB" sz="2400" b="1" dirty="0" err="1"/>
              <a:t>gyv</a:t>
            </a:r>
            <a:r>
              <a:rPr lang="en-GB" sz="2400" b="1" dirty="0"/>
              <a:t>. </a:t>
            </a:r>
            <a:r>
              <a:rPr lang="en-GB" sz="2400" b="1" dirty="0" err="1"/>
              <a:t>tenkantis</a:t>
            </a:r>
            <a:r>
              <a:rPr lang="en-GB" sz="2400" b="1" dirty="0"/>
              <a:t> </a:t>
            </a:r>
            <a:r>
              <a:rPr lang="en-GB" sz="2400" b="1" dirty="0" err="1"/>
              <a:t>surinktų</a:t>
            </a:r>
            <a:r>
              <a:rPr lang="en-GB" sz="2400" b="1" dirty="0"/>
              <a:t> </a:t>
            </a:r>
            <a:r>
              <a:rPr lang="en-GB" sz="2400" b="1" dirty="0" err="1"/>
              <a:t>komunalinių</a:t>
            </a:r>
            <a:r>
              <a:rPr lang="en-GB" sz="2400" b="1" dirty="0"/>
              <a:t> </a:t>
            </a:r>
            <a:r>
              <a:rPr lang="en-GB" sz="2400" b="1" dirty="0" err="1"/>
              <a:t>atliekų</a:t>
            </a:r>
            <a:r>
              <a:rPr lang="en-GB" sz="2400" b="1" dirty="0"/>
              <a:t> </a:t>
            </a:r>
            <a:r>
              <a:rPr lang="en-GB" sz="2400" b="1" dirty="0" err="1"/>
              <a:t>kiekis</a:t>
            </a:r>
            <a:endParaRPr lang="lt-LT" sz="2400" b="1" dirty="0"/>
          </a:p>
        </p:txBody>
      </p:sp>
      <p:pic>
        <p:nvPicPr>
          <p:cNvPr id="25" name="Grafinis elementas 24" descr="Right pointing backhand index with solid fill">
            <a:extLst>
              <a:ext uri="{FF2B5EF4-FFF2-40B4-BE49-F238E27FC236}">
                <a16:creationId xmlns:a16="http://schemas.microsoft.com/office/drawing/2014/main" id="{8411586F-54BB-4AE6-AD92-53CF7F260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78679" y="1768403"/>
            <a:ext cx="914400" cy="9144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3B29F3A-FD41-4845-9DAA-867A305D44F5}"/>
              </a:ext>
            </a:extLst>
          </p:cNvPr>
          <p:cNvSpPr txBox="1"/>
          <p:nvPr/>
        </p:nvSpPr>
        <p:spPr>
          <a:xfrm>
            <a:off x="8573596" y="4145516"/>
            <a:ext cx="270120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 err="1"/>
              <a:t>Pakartotinai</a:t>
            </a:r>
            <a:r>
              <a:rPr lang="en-GB" sz="2600" b="1" dirty="0"/>
              <a:t> </a:t>
            </a:r>
            <a:r>
              <a:rPr lang="en-GB" sz="2600" b="1" dirty="0" err="1"/>
              <a:t>naudojamos</a:t>
            </a:r>
            <a:r>
              <a:rPr lang="en-GB" sz="2600" b="1" dirty="0"/>
              <a:t> </a:t>
            </a:r>
            <a:r>
              <a:rPr lang="en-GB" sz="2600" b="1" dirty="0" err="1"/>
              <a:t>ar</a:t>
            </a:r>
            <a:r>
              <a:rPr lang="en-GB" sz="2600" b="1" dirty="0"/>
              <a:t> </a:t>
            </a:r>
            <a:r>
              <a:rPr lang="en-GB" sz="2600" b="1" dirty="0" err="1"/>
              <a:t>perdirbamos</a:t>
            </a:r>
            <a:r>
              <a:rPr lang="en-GB" sz="2600" b="1" dirty="0"/>
              <a:t> </a:t>
            </a:r>
            <a:r>
              <a:rPr lang="en-GB" sz="2600" b="1" dirty="0" err="1"/>
              <a:t>komunalinės</a:t>
            </a:r>
            <a:r>
              <a:rPr lang="en-GB" sz="2600" b="1" dirty="0"/>
              <a:t> </a:t>
            </a:r>
            <a:r>
              <a:rPr lang="en-GB" sz="2600" b="1" dirty="0" err="1"/>
              <a:t>atliekos</a:t>
            </a:r>
            <a:endParaRPr lang="lt-LT" sz="2600" b="1" dirty="0"/>
          </a:p>
        </p:txBody>
      </p:sp>
      <p:pic>
        <p:nvPicPr>
          <p:cNvPr id="31" name="Grafinis elementas 30" descr="Right pointing backhand index with solid fill">
            <a:extLst>
              <a:ext uri="{FF2B5EF4-FFF2-40B4-BE49-F238E27FC236}">
                <a16:creationId xmlns:a16="http://schemas.microsoft.com/office/drawing/2014/main" id="{E7B0BC6E-CBB7-404A-A8A5-2B0EDD9D66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7583076" y="4843463"/>
            <a:ext cx="914400" cy="914400"/>
          </a:xfrm>
          <a:prstGeom prst="rect">
            <a:avLst/>
          </a:prstGeom>
        </p:spPr>
      </p:pic>
      <p:pic>
        <p:nvPicPr>
          <p:cNvPr id="16" name="Paveikslėlis 15" descr="Paveikslėlis, kuriame yra žinutė, strėlė&#10;&#10;Automatiškai sugeneruotas aprašymas">
            <a:extLst>
              <a:ext uri="{FF2B5EF4-FFF2-40B4-BE49-F238E27FC236}">
                <a16:creationId xmlns:a16="http://schemas.microsoft.com/office/drawing/2014/main" id="{06034F15-DF80-421B-B8B5-5E186419FF19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302" y="1100136"/>
            <a:ext cx="4781725" cy="2092881"/>
          </a:xfrm>
          <a:prstGeom prst="rect">
            <a:avLst/>
          </a:prstGeom>
        </p:spPr>
      </p:pic>
      <p:pic>
        <p:nvPicPr>
          <p:cNvPr id="17" name="Paveikslėlis 16" descr="Paveikslėlis, kuriame yra žinutė&#10;&#10;Automatiškai sugeneruotas aprašymas">
            <a:extLst>
              <a:ext uri="{FF2B5EF4-FFF2-40B4-BE49-F238E27FC236}">
                <a16:creationId xmlns:a16="http://schemas.microsoft.com/office/drawing/2014/main" id="{24743C29-774B-4740-8798-82F0FE5121D5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527" y="3270032"/>
            <a:ext cx="3970556" cy="3273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041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486" y="0"/>
            <a:ext cx="11111690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TRANSPORTO INFRASTRUKTŪRA</a:t>
            </a:r>
            <a:endParaRPr lang="lt-LT" sz="3600" b="1" dirty="0">
              <a:solidFill>
                <a:srgbClr val="52876B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1817F9-2A6B-4138-9FE6-C0C9CD013EC8}"/>
              </a:ext>
            </a:extLst>
          </p:cNvPr>
          <p:cNvSpPr txBox="1"/>
          <p:nvPr/>
        </p:nvSpPr>
        <p:spPr>
          <a:xfrm>
            <a:off x="861295" y="1156660"/>
            <a:ext cx="24934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/>
              <a:t>Vietinės</a:t>
            </a:r>
            <a:r>
              <a:rPr lang="en-GB" sz="2400" b="1" dirty="0"/>
              <a:t> </a:t>
            </a:r>
            <a:r>
              <a:rPr lang="en-GB" sz="2400" b="1" dirty="0" err="1"/>
              <a:t>reikšmės</a:t>
            </a:r>
            <a:r>
              <a:rPr lang="en-GB" sz="2400" b="1" dirty="0"/>
              <a:t> </a:t>
            </a:r>
            <a:r>
              <a:rPr lang="en-GB" sz="2400" b="1" dirty="0" err="1"/>
              <a:t>keliai</a:t>
            </a:r>
            <a:r>
              <a:rPr lang="en-GB" sz="2400" b="1" dirty="0"/>
              <a:t> </a:t>
            </a:r>
            <a:r>
              <a:rPr lang="en-GB" sz="2400" b="1" dirty="0" err="1"/>
              <a:t>ir</a:t>
            </a:r>
            <a:r>
              <a:rPr lang="en-GB" sz="2400" b="1" dirty="0"/>
              <a:t> </a:t>
            </a:r>
            <a:r>
              <a:rPr lang="en-GB" sz="2400" b="1" dirty="0" err="1"/>
              <a:t>gatvės</a:t>
            </a:r>
            <a:r>
              <a:rPr lang="en-GB" sz="2400" b="1" dirty="0"/>
              <a:t> </a:t>
            </a:r>
            <a:r>
              <a:rPr lang="en-GB" sz="2400" b="1" dirty="0" err="1"/>
              <a:t>pagal</a:t>
            </a:r>
            <a:r>
              <a:rPr lang="en-GB" sz="2400" b="1" dirty="0"/>
              <a:t> </a:t>
            </a:r>
            <a:r>
              <a:rPr lang="en-GB" sz="2400" b="1" dirty="0" err="1"/>
              <a:t>dangas</a:t>
            </a:r>
            <a:endParaRPr lang="lt-LT" sz="2400" b="1" dirty="0"/>
          </a:p>
        </p:txBody>
      </p:sp>
      <p:pic>
        <p:nvPicPr>
          <p:cNvPr id="25" name="Grafinis elementas 24" descr="Right pointing backhand index with solid fill">
            <a:extLst>
              <a:ext uri="{FF2B5EF4-FFF2-40B4-BE49-F238E27FC236}">
                <a16:creationId xmlns:a16="http://schemas.microsoft.com/office/drawing/2014/main" id="{8411586F-54BB-4AE6-AD92-53CF7F260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90347" y="2185929"/>
            <a:ext cx="914400" cy="9144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3B29F3A-FD41-4845-9DAA-867A305D44F5}"/>
              </a:ext>
            </a:extLst>
          </p:cNvPr>
          <p:cNvSpPr txBox="1"/>
          <p:nvPr/>
        </p:nvSpPr>
        <p:spPr>
          <a:xfrm>
            <a:off x="1099006" y="6008648"/>
            <a:ext cx="270120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 err="1"/>
              <a:t>Dviračių</a:t>
            </a:r>
            <a:r>
              <a:rPr lang="en-GB" sz="2600" b="1" dirty="0"/>
              <a:t> </a:t>
            </a:r>
            <a:r>
              <a:rPr lang="en-GB" sz="2600" b="1" dirty="0" err="1"/>
              <a:t>takai</a:t>
            </a:r>
            <a:endParaRPr lang="lt-LT" sz="2600" b="1" dirty="0"/>
          </a:p>
        </p:txBody>
      </p:sp>
      <p:pic>
        <p:nvPicPr>
          <p:cNvPr id="14" name="Grafinis elementas 13" descr="Right pointing backhand index with solid fill">
            <a:extLst>
              <a:ext uri="{FF2B5EF4-FFF2-40B4-BE49-F238E27FC236}">
                <a16:creationId xmlns:a16="http://schemas.microsoft.com/office/drawing/2014/main" id="{1F4DFF4D-0E34-44F2-A701-AFC021727A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3462353" y="5611739"/>
            <a:ext cx="914400" cy="914400"/>
          </a:xfrm>
          <a:prstGeom prst="rect">
            <a:avLst/>
          </a:prstGeom>
        </p:spPr>
      </p:pic>
      <p:pic>
        <p:nvPicPr>
          <p:cNvPr id="17" name="Paveikslėlis 16">
            <a:extLst>
              <a:ext uri="{FF2B5EF4-FFF2-40B4-BE49-F238E27FC236}">
                <a16:creationId xmlns:a16="http://schemas.microsoft.com/office/drawing/2014/main" id="{D2CE5366-AA65-4D7E-881C-313FAD754B39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185" y="3862755"/>
            <a:ext cx="3883716" cy="174898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311A636-8FD8-4B6D-BEC8-5F60AFABEBA7}"/>
              </a:ext>
            </a:extLst>
          </p:cNvPr>
          <p:cNvSpPr txBox="1"/>
          <p:nvPr/>
        </p:nvSpPr>
        <p:spPr>
          <a:xfrm>
            <a:off x="9858523" y="2307065"/>
            <a:ext cx="24934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/>
              <a:t>Lengvųjų</a:t>
            </a:r>
            <a:r>
              <a:rPr lang="en-GB" sz="2400" b="1" dirty="0"/>
              <a:t> </a:t>
            </a:r>
            <a:r>
              <a:rPr lang="en-GB" sz="2400" b="1" dirty="0" err="1"/>
              <a:t>automobilių</a:t>
            </a:r>
            <a:r>
              <a:rPr lang="en-GB" sz="2400" b="1" dirty="0"/>
              <a:t> sk. 1000 </a:t>
            </a:r>
            <a:r>
              <a:rPr lang="en-GB" sz="2400" b="1" dirty="0" err="1"/>
              <a:t>gyv</a:t>
            </a:r>
            <a:r>
              <a:rPr lang="en-GB" sz="2400" b="1" dirty="0"/>
              <a:t>.</a:t>
            </a:r>
            <a:endParaRPr lang="lt-LT" sz="2400" b="1" dirty="0"/>
          </a:p>
        </p:txBody>
      </p:sp>
      <p:pic>
        <p:nvPicPr>
          <p:cNvPr id="20" name="Paveikslėlis 19">
            <a:extLst>
              <a:ext uri="{FF2B5EF4-FFF2-40B4-BE49-F238E27FC236}">
                <a16:creationId xmlns:a16="http://schemas.microsoft.com/office/drawing/2014/main" id="{A1288C67-0218-4976-91D8-AE2AF483519B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9660" y="4026401"/>
            <a:ext cx="6622340" cy="2709959"/>
          </a:xfrm>
          <a:prstGeom prst="rect">
            <a:avLst/>
          </a:prstGeom>
        </p:spPr>
      </p:pic>
      <p:pic>
        <p:nvPicPr>
          <p:cNvPr id="21" name="Grafinis elementas 20" descr="Right pointing backhand index with solid fill">
            <a:extLst>
              <a:ext uri="{FF2B5EF4-FFF2-40B4-BE49-F238E27FC236}">
                <a16:creationId xmlns:a16="http://schemas.microsoft.com/office/drawing/2014/main" id="{9C9DF1A1-C388-41D4-8136-3BCD476D19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103685" y="3255076"/>
            <a:ext cx="914400" cy="914400"/>
          </a:xfrm>
          <a:prstGeom prst="rect">
            <a:avLst/>
          </a:prstGeom>
        </p:spPr>
      </p:pic>
      <p:pic>
        <p:nvPicPr>
          <p:cNvPr id="12" name="Paveikslėlis 11">
            <a:extLst>
              <a:ext uri="{FF2B5EF4-FFF2-40B4-BE49-F238E27FC236}">
                <a16:creationId xmlns:a16="http://schemas.microsoft.com/office/drawing/2014/main" id="{3EC7E2A1-BE9B-471F-9FB6-DD63EDA9B3C5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757" y="894624"/>
            <a:ext cx="6091247" cy="2943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322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486" y="0"/>
            <a:ext cx="11111690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KELEIVIŲ PERVEŽIMAS</a:t>
            </a:r>
            <a:endParaRPr lang="lt-LT" sz="3600" b="1" dirty="0">
              <a:solidFill>
                <a:srgbClr val="52876B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1817F9-2A6B-4138-9FE6-C0C9CD013EC8}"/>
              </a:ext>
            </a:extLst>
          </p:cNvPr>
          <p:cNvSpPr txBox="1"/>
          <p:nvPr/>
        </p:nvSpPr>
        <p:spPr>
          <a:xfrm>
            <a:off x="1315392" y="1442589"/>
            <a:ext cx="24934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/>
              <a:t>Keleivių</a:t>
            </a:r>
            <a:r>
              <a:rPr lang="en-GB" sz="2400" b="1" dirty="0"/>
              <a:t> </a:t>
            </a:r>
            <a:r>
              <a:rPr lang="en-GB" sz="2400" b="1" dirty="0" err="1"/>
              <a:t>pervežimo</a:t>
            </a:r>
            <a:r>
              <a:rPr lang="en-GB" sz="2400" b="1" dirty="0"/>
              <a:t> </a:t>
            </a:r>
            <a:r>
              <a:rPr lang="en-GB" sz="2400" b="1" dirty="0" err="1"/>
              <a:t>situacija</a:t>
            </a:r>
            <a:endParaRPr lang="lt-LT" sz="2400" b="1" dirty="0"/>
          </a:p>
        </p:txBody>
      </p:sp>
      <p:pic>
        <p:nvPicPr>
          <p:cNvPr id="25" name="Grafinis elementas 24" descr="Right pointing backhand index with solid fill">
            <a:extLst>
              <a:ext uri="{FF2B5EF4-FFF2-40B4-BE49-F238E27FC236}">
                <a16:creationId xmlns:a16="http://schemas.microsoft.com/office/drawing/2014/main" id="{8411586F-54BB-4AE6-AD92-53CF7F260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897557" y="1621246"/>
            <a:ext cx="914400" cy="9144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3B29F3A-FD41-4845-9DAA-867A305D44F5}"/>
              </a:ext>
            </a:extLst>
          </p:cNvPr>
          <p:cNvSpPr txBox="1"/>
          <p:nvPr/>
        </p:nvSpPr>
        <p:spPr>
          <a:xfrm>
            <a:off x="7759865" y="4993461"/>
            <a:ext cx="270120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/>
              <a:t>1 </a:t>
            </a:r>
            <a:r>
              <a:rPr lang="en-GB" sz="2600" b="1" dirty="0" err="1"/>
              <a:t>gyv</a:t>
            </a:r>
            <a:r>
              <a:rPr lang="en-GB" sz="2600" b="1" dirty="0"/>
              <a:t>. </a:t>
            </a:r>
            <a:r>
              <a:rPr lang="en-GB" sz="2600" b="1" dirty="0" err="1"/>
              <a:t>tenkančių</a:t>
            </a:r>
            <a:r>
              <a:rPr lang="en-GB" sz="2600" b="1" dirty="0"/>
              <a:t> </a:t>
            </a:r>
            <a:r>
              <a:rPr lang="en-GB" sz="2600" b="1" dirty="0" err="1"/>
              <a:t>kelionių</a:t>
            </a:r>
            <a:r>
              <a:rPr lang="en-GB" sz="2600" b="1" dirty="0"/>
              <a:t> </a:t>
            </a:r>
            <a:r>
              <a:rPr lang="en-GB" sz="2600" b="1" dirty="0" err="1"/>
              <a:t>autobusais</a:t>
            </a:r>
            <a:r>
              <a:rPr lang="en-GB" sz="2600" b="1" dirty="0"/>
              <a:t> sk.</a:t>
            </a:r>
            <a:endParaRPr lang="lt-LT" sz="2600" b="1" dirty="0"/>
          </a:p>
        </p:txBody>
      </p:sp>
      <p:pic>
        <p:nvPicPr>
          <p:cNvPr id="12" name="Paveikslėlis 11">
            <a:extLst>
              <a:ext uri="{FF2B5EF4-FFF2-40B4-BE49-F238E27FC236}">
                <a16:creationId xmlns:a16="http://schemas.microsoft.com/office/drawing/2014/main" id="{1FFEEFE3-8539-4BEC-AD17-9218C926D350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084" y="2652672"/>
            <a:ext cx="3011039" cy="3473002"/>
          </a:xfrm>
          <a:prstGeom prst="rect">
            <a:avLst/>
          </a:prstGeom>
        </p:spPr>
      </p:pic>
      <p:pic>
        <p:nvPicPr>
          <p:cNvPr id="13" name="Paveikslėlis 12">
            <a:extLst>
              <a:ext uri="{FF2B5EF4-FFF2-40B4-BE49-F238E27FC236}">
                <a16:creationId xmlns:a16="http://schemas.microsoft.com/office/drawing/2014/main" id="{C206C53C-508A-4DCD-8BE3-6B26EFBFBE76}"/>
              </a:ext>
            </a:extLst>
          </p:cNvPr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046" y="2356988"/>
            <a:ext cx="5845208" cy="2433125"/>
          </a:xfrm>
          <a:prstGeom prst="rect">
            <a:avLst/>
          </a:prstGeom>
        </p:spPr>
      </p:pic>
      <p:pic>
        <p:nvPicPr>
          <p:cNvPr id="15" name="Grafinis elementas 14" descr="Right pointing backhand index with solid fill">
            <a:extLst>
              <a:ext uri="{FF2B5EF4-FFF2-40B4-BE49-F238E27FC236}">
                <a16:creationId xmlns:a16="http://schemas.microsoft.com/office/drawing/2014/main" id="{A6D76AC1-AC42-43A0-BEEC-318D59EDF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9401757" y="479011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162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486" y="0"/>
            <a:ext cx="11111690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VANDENS TIEKIMAS IR NUOTEKŲ TVARKYMAS</a:t>
            </a:r>
            <a:endParaRPr lang="lt-LT" sz="3600" b="1" dirty="0">
              <a:solidFill>
                <a:srgbClr val="52876B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1817F9-2A6B-4138-9FE6-C0C9CD013EC8}"/>
              </a:ext>
            </a:extLst>
          </p:cNvPr>
          <p:cNvSpPr txBox="1"/>
          <p:nvPr/>
        </p:nvSpPr>
        <p:spPr>
          <a:xfrm>
            <a:off x="996610" y="1424597"/>
            <a:ext cx="2493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/>
              <a:t>Infrastruktūra</a:t>
            </a:r>
            <a:endParaRPr lang="lt-LT" sz="2400" b="1" dirty="0"/>
          </a:p>
        </p:txBody>
      </p:sp>
      <p:pic>
        <p:nvPicPr>
          <p:cNvPr id="25" name="Grafinis elementas 24" descr="Right pointing backhand index with solid fill">
            <a:extLst>
              <a:ext uri="{FF2B5EF4-FFF2-40B4-BE49-F238E27FC236}">
                <a16:creationId xmlns:a16="http://schemas.microsoft.com/office/drawing/2014/main" id="{8411586F-54BB-4AE6-AD92-53CF7F260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3082478" y="1072510"/>
            <a:ext cx="914400" cy="9144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3B29F3A-FD41-4845-9DAA-867A305D44F5}"/>
              </a:ext>
            </a:extLst>
          </p:cNvPr>
          <p:cNvSpPr txBox="1"/>
          <p:nvPr/>
        </p:nvSpPr>
        <p:spPr>
          <a:xfrm>
            <a:off x="892737" y="4790113"/>
            <a:ext cx="270120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 err="1"/>
              <a:t>Kaina</a:t>
            </a:r>
            <a:endParaRPr lang="lt-LT" sz="2600" b="1" dirty="0"/>
          </a:p>
        </p:txBody>
      </p:sp>
      <p:pic>
        <p:nvPicPr>
          <p:cNvPr id="15" name="Grafinis elementas 14" descr="Right pointing backhand index with solid fill">
            <a:extLst>
              <a:ext uri="{FF2B5EF4-FFF2-40B4-BE49-F238E27FC236}">
                <a16:creationId xmlns:a16="http://schemas.microsoft.com/office/drawing/2014/main" id="{A6D76AC1-AC42-43A0-BEEC-318D59EDF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8035638" y="5486736"/>
            <a:ext cx="914400" cy="914400"/>
          </a:xfrm>
          <a:prstGeom prst="rect">
            <a:avLst/>
          </a:prstGeom>
        </p:spPr>
      </p:pic>
      <p:pic>
        <p:nvPicPr>
          <p:cNvPr id="9" name="Grafinis elementas 8" descr="Right pointing backhand index with solid fill">
            <a:extLst>
              <a:ext uri="{FF2B5EF4-FFF2-40B4-BE49-F238E27FC236}">
                <a16:creationId xmlns:a16="http://schemas.microsoft.com/office/drawing/2014/main" id="{8F5A76FE-232D-46F1-9330-BDBC44BAE3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2737" y="5247314"/>
            <a:ext cx="914400" cy="914400"/>
          </a:xfrm>
          <a:prstGeom prst="rect">
            <a:avLst/>
          </a:prstGeom>
        </p:spPr>
      </p:pic>
      <p:pic>
        <p:nvPicPr>
          <p:cNvPr id="5" name="Paveikslėlis 4">
            <a:extLst>
              <a:ext uri="{FF2B5EF4-FFF2-40B4-BE49-F238E27FC236}">
                <a16:creationId xmlns:a16="http://schemas.microsoft.com/office/drawing/2014/main" id="{8FCF1735-C3C9-4CD7-AF57-559E812E848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660" t="59683" r="47294" b="26919"/>
          <a:stretch/>
        </p:blipFill>
        <p:spPr>
          <a:xfrm>
            <a:off x="825625" y="1935768"/>
            <a:ext cx="4727667" cy="2072400"/>
          </a:xfrm>
          <a:prstGeom prst="rect">
            <a:avLst/>
          </a:prstGeom>
        </p:spPr>
      </p:pic>
      <p:pic>
        <p:nvPicPr>
          <p:cNvPr id="17" name="Paveikslėlis 16">
            <a:extLst>
              <a:ext uri="{FF2B5EF4-FFF2-40B4-BE49-F238E27FC236}">
                <a16:creationId xmlns:a16="http://schemas.microsoft.com/office/drawing/2014/main" id="{79DDD1F4-4A0D-4794-88B1-199A2DBC9ED6}"/>
              </a:ext>
            </a:extLst>
          </p:cNvPr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849" y="4303922"/>
            <a:ext cx="5060677" cy="2180396"/>
          </a:xfrm>
          <a:prstGeom prst="rect">
            <a:avLst/>
          </a:prstGeom>
        </p:spPr>
      </p:pic>
      <p:pic>
        <p:nvPicPr>
          <p:cNvPr id="19" name="Paveikslėlis 18" descr="Paveikslėlis, kuriame yra žinutė&#10;&#10;Automatiškai sugeneruotas aprašymas">
            <a:extLst>
              <a:ext uri="{FF2B5EF4-FFF2-40B4-BE49-F238E27FC236}">
                <a16:creationId xmlns:a16="http://schemas.microsoft.com/office/drawing/2014/main" id="{5F5C40BE-25E1-4E42-9FDE-2AB78BE6945B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665" y="1575848"/>
            <a:ext cx="4102598" cy="381827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677994E-46D8-4BD0-B170-7A3854953538}"/>
              </a:ext>
            </a:extLst>
          </p:cNvPr>
          <p:cNvSpPr txBox="1"/>
          <p:nvPr/>
        </p:nvSpPr>
        <p:spPr>
          <a:xfrm>
            <a:off x="8805801" y="5946876"/>
            <a:ext cx="2493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/>
              <a:t>Situacija</a:t>
            </a:r>
            <a:endParaRPr lang="lt-LT" sz="2400" b="1" dirty="0"/>
          </a:p>
        </p:txBody>
      </p:sp>
      <p:pic>
        <p:nvPicPr>
          <p:cNvPr id="1028" name="Picture 847" descr="Susijęs vaizdas">
            <a:extLst>
              <a:ext uri="{FF2B5EF4-FFF2-40B4-BE49-F238E27FC236}">
                <a16:creationId xmlns:a16="http://schemas.microsoft.com/office/drawing/2014/main" id="{5F9242B1-05CB-488D-B431-A52173CE6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7175" cy="25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889" descr="Susijęs vaizdas">
            <a:extLst>
              <a:ext uri="{FF2B5EF4-FFF2-40B4-BE49-F238E27FC236}">
                <a16:creationId xmlns:a16="http://schemas.microsoft.com/office/drawing/2014/main" id="{6E75B2F1-6CE4-4898-9D24-48C5D5840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38125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878" descr="Vaizdo rezultatas pagal užklausą „Wastewater treatment plants icon png“">
            <a:extLst>
              <a:ext uri="{FF2B5EF4-FFF2-40B4-BE49-F238E27FC236}">
                <a16:creationId xmlns:a16="http://schemas.microsoft.com/office/drawing/2014/main" id="{2328C3E2-3484-4D76-B7B7-CF86044769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9550" cy="20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888" descr="Vaizdo rezultatas pagal užklausą „sewage networks icon png“">
            <a:extLst>
              <a:ext uri="{FF2B5EF4-FFF2-40B4-BE49-F238E27FC236}">
                <a16:creationId xmlns:a16="http://schemas.microsoft.com/office/drawing/2014/main" id="{5115B36A-C9EC-4E63-94F1-314A5757F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7650" cy="17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8053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486" y="0"/>
            <a:ext cx="11111690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ENERGTINĖ INFRASTRUKTŪRA</a:t>
            </a:r>
            <a:endParaRPr lang="lt-LT" sz="3600" b="1" dirty="0">
              <a:solidFill>
                <a:srgbClr val="52876B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1817F9-2A6B-4138-9FE6-C0C9CD013EC8}"/>
              </a:ext>
            </a:extLst>
          </p:cNvPr>
          <p:cNvSpPr txBox="1"/>
          <p:nvPr/>
        </p:nvSpPr>
        <p:spPr>
          <a:xfrm>
            <a:off x="760489" y="1112453"/>
            <a:ext cx="2493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Kuro </a:t>
            </a:r>
            <a:r>
              <a:rPr lang="en-GB" sz="2400" b="1" dirty="0" err="1"/>
              <a:t>rūšys</a:t>
            </a:r>
            <a:endParaRPr lang="lt-LT" sz="2400" b="1" dirty="0"/>
          </a:p>
        </p:txBody>
      </p:sp>
      <p:pic>
        <p:nvPicPr>
          <p:cNvPr id="25" name="Grafinis elementas 24" descr="Right pointing backhand index with solid fill">
            <a:extLst>
              <a:ext uri="{FF2B5EF4-FFF2-40B4-BE49-F238E27FC236}">
                <a16:creationId xmlns:a16="http://schemas.microsoft.com/office/drawing/2014/main" id="{8411586F-54BB-4AE6-AD92-53CF7F260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50020" y="1325563"/>
            <a:ext cx="914400" cy="9144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3B29F3A-FD41-4845-9DAA-867A305D44F5}"/>
              </a:ext>
            </a:extLst>
          </p:cNvPr>
          <p:cNvSpPr txBox="1"/>
          <p:nvPr/>
        </p:nvSpPr>
        <p:spPr>
          <a:xfrm>
            <a:off x="6823452" y="2478190"/>
            <a:ext cx="270120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 err="1"/>
              <a:t>Kaina</a:t>
            </a:r>
            <a:endParaRPr lang="lt-LT" sz="2600" b="1" dirty="0"/>
          </a:p>
        </p:txBody>
      </p:sp>
      <p:pic>
        <p:nvPicPr>
          <p:cNvPr id="15" name="Grafinis elementas 14" descr="Right pointing backhand index with solid fill">
            <a:extLst>
              <a:ext uri="{FF2B5EF4-FFF2-40B4-BE49-F238E27FC236}">
                <a16:creationId xmlns:a16="http://schemas.microsoft.com/office/drawing/2014/main" id="{A6D76AC1-AC42-43A0-BEEC-318D59EDF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23452" y="5098374"/>
            <a:ext cx="914400" cy="914400"/>
          </a:xfrm>
          <a:prstGeom prst="rect">
            <a:avLst/>
          </a:prstGeom>
        </p:spPr>
      </p:pic>
      <p:pic>
        <p:nvPicPr>
          <p:cNvPr id="9" name="Grafinis elementas 8" descr="Right pointing backhand index with solid fill">
            <a:extLst>
              <a:ext uri="{FF2B5EF4-FFF2-40B4-BE49-F238E27FC236}">
                <a16:creationId xmlns:a16="http://schemas.microsoft.com/office/drawing/2014/main" id="{8F5A76FE-232D-46F1-9330-BDBC44BAE3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05415" y="2683648"/>
            <a:ext cx="914400" cy="9144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677994E-46D8-4BD0-B170-7A3854953538}"/>
              </a:ext>
            </a:extLst>
          </p:cNvPr>
          <p:cNvSpPr txBox="1"/>
          <p:nvPr/>
        </p:nvSpPr>
        <p:spPr>
          <a:xfrm>
            <a:off x="5251345" y="4123260"/>
            <a:ext cx="24934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400" b="1" dirty="0" err="1"/>
              <a:t>Renovuotų</a:t>
            </a:r>
            <a:r>
              <a:rPr lang="en-GB" sz="2400" b="1" dirty="0"/>
              <a:t> </a:t>
            </a:r>
            <a:r>
              <a:rPr lang="en-GB" sz="2400" b="1" dirty="0" err="1"/>
              <a:t>daugiabučių</a:t>
            </a:r>
            <a:r>
              <a:rPr lang="en-GB" sz="2400" b="1" dirty="0"/>
              <a:t> sk. 10 </a:t>
            </a:r>
            <a:r>
              <a:rPr lang="en-GB" sz="2400" b="1" dirty="0" err="1"/>
              <a:t>tūkst</a:t>
            </a:r>
            <a:r>
              <a:rPr lang="en-GB" sz="2400" b="1" dirty="0"/>
              <a:t>. </a:t>
            </a:r>
            <a:r>
              <a:rPr lang="en-GB" sz="2400" b="1" dirty="0" err="1"/>
              <a:t>gyv</a:t>
            </a:r>
            <a:r>
              <a:rPr lang="en-GB" sz="2400" b="1" dirty="0"/>
              <a:t>.</a:t>
            </a:r>
            <a:endParaRPr lang="lt-LT" sz="2400" b="1" dirty="0"/>
          </a:p>
        </p:txBody>
      </p:sp>
      <p:pic>
        <p:nvPicPr>
          <p:cNvPr id="12" name="Paveikslėlis 11">
            <a:extLst>
              <a:ext uri="{FF2B5EF4-FFF2-40B4-BE49-F238E27FC236}">
                <a16:creationId xmlns:a16="http://schemas.microsoft.com/office/drawing/2014/main" id="{A09A7D2D-B9F0-4F95-9042-A6D495B6C146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59120" y="1023286"/>
            <a:ext cx="3461149" cy="22903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aveikslėlis 12" descr="Paveikslėlis, kuriame yra žemėlapis&#10;&#10;Automatiškai sugeneruotas aprašymas">
            <a:extLst>
              <a:ext uri="{FF2B5EF4-FFF2-40B4-BE49-F238E27FC236}">
                <a16:creationId xmlns:a16="http://schemas.microsoft.com/office/drawing/2014/main" id="{93FD83CD-32D3-4372-BDC5-DB6A799F3FB6}"/>
              </a:ext>
            </a:extLst>
          </p:cNvPr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903" y="496142"/>
            <a:ext cx="4266628" cy="3344653"/>
          </a:xfrm>
          <a:prstGeom prst="rect">
            <a:avLst/>
          </a:prstGeom>
        </p:spPr>
      </p:pic>
      <p:pic>
        <p:nvPicPr>
          <p:cNvPr id="14" name="Paveikslėlis 13" descr="Paveikslėlis, kuriame yra žinutė, konteineris&#10;&#10;Automatiškai sugeneruotas aprašymas">
            <a:extLst>
              <a:ext uri="{FF2B5EF4-FFF2-40B4-BE49-F238E27FC236}">
                <a16:creationId xmlns:a16="http://schemas.microsoft.com/office/drawing/2014/main" id="{CC49AE1A-E8F0-41DE-9CDF-9395EEB3A1CC}"/>
              </a:ext>
            </a:extLst>
          </p:cNvPr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088" y="4320537"/>
            <a:ext cx="4032306" cy="1476256"/>
          </a:xfrm>
          <a:prstGeom prst="rect">
            <a:avLst/>
          </a:prstGeom>
        </p:spPr>
      </p:pic>
      <p:pic>
        <p:nvPicPr>
          <p:cNvPr id="16" name="Grafinis elementas 15" descr="Right pointing backhand index with solid fill">
            <a:extLst>
              <a:ext uri="{FF2B5EF4-FFF2-40B4-BE49-F238E27FC236}">
                <a16:creationId xmlns:a16="http://schemas.microsoft.com/office/drawing/2014/main" id="{78600ADB-A09D-42EC-B121-7DFB23E30E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878714" y="3544349"/>
            <a:ext cx="914400" cy="9144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6BFB20D-B71B-4111-B812-CC932D1F80AB}"/>
              </a:ext>
            </a:extLst>
          </p:cNvPr>
          <p:cNvSpPr txBox="1"/>
          <p:nvPr/>
        </p:nvSpPr>
        <p:spPr>
          <a:xfrm>
            <a:off x="1217689" y="3516826"/>
            <a:ext cx="24934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/>
              <a:t>Apšvietimo</a:t>
            </a:r>
            <a:r>
              <a:rPr lang="en-GB" sz="2400" b="1" dirty="0"/>
              <a:t> </a:t>
            </a:r>
            <a:r>
              <a:rPr lang="en-GB" sz="2400" b="1" dirty="0" err="1"/>
              <a:t>situacija</a:t>
            </a:r>
            <a:endParaRPr lang="lt-LT" sz="2400" b="1" dirty="0"/>
          </a:p>
        </p:txBody>
      </p:sp>
      <p:pic>
        <p:nvPicPr>
          <p:cNvPr id="17" name="Paveikslėlis 16">
            <a:extLst>
              <a:ext uri="{FF2B5EF4-FFF2-40B4-BE49-F238E27FC236}">
                <a16:creationId xmlns:a16="http://schemas.microsoft.com/office/drawing/2014/main" id="{5AB48A2C-588A-423D-8CC1-476D005D8CFE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554" y="4506971"/>
            <a:ext cx="3604057" cy="1633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3290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E3DD148-CC76-4174-938D-AD419DF05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486" y="0"/>
            <a:ext cx="11111690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solidFill>
                  <a:srgbClr val="52876B"/>
                </a:solidFill>
              </a:rPr>
              <a:t>TECHNOLOGINĖ APLINKA</a:t>
            </a:r>
            <a:endParaRPr lang="lt-LT" sz="3600" b="1" dirty="0">
              <a:solidFill>
                <a:srgbClr val="52876B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1817F9-2A6B-4138-9FE6-C0C9CD013EC8}"/>
              </a:ext>
            </a:extLst>
          </p:cNvPr>
          <p:cNvSpPr txBox="1"/>
          <p:nvPr/>
        </p:nvSpPr>
        <p:spPr>
          <a:xfrm>
            <a:off x="760489" y="1112453"/>
            <a:ext cx="24934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/>
              <a:t>Namų</a:t>
            </a:r>
            <a:r>
              <a:rPr lang="en-GB" sz="2400" b="1" dirty="0"/>
              <a:t> </a:t>
            </a:r>
            <a:r>
              <a:rPr lang="en-GB" sz="2400" b="1" dirty="0" err="1"/>
              <a:t>ūkių</a:t>
            </a:r>
            <a:r>
              <a:rPr lang="en-GB" sz="2400" b="1" dirty="0"/>
              <a:t>, </a:t>
            </a:r>
            <a:r>
              <a:rPr lang="en-GB" sz="2400" b="1" dirty="0" err="1"/>
              <a:t>turinčių</a:t>
            </a:r>
            <a:r>
              <a:rPr lang="en-GB" sz="2400" b="1" dirty="0"/>
              <a:t> internet </a:t>
            </a:r>
            <a:r>
              <a:rPr lang="en-GB" sz="2400" b="1" dirty="0" err="1"/>
              <a:t>ir</a:t>
            </a:r>
            <a:r>
              <a:rPr lang="en-GB" sz="2400" b="1" dirty="0"/>
              <a:t> </a:t>
            </a:r>
            <a:r>
              <a:rPr lang="en-GB" sz="2400" b="1" dirty="0" err="1"/>
              <a:t>kompiuterį</a:t>
            </a:r>
            <a:r>
              <a:rPr lang="en-GB" sz="2400" b="1" dirty="0"/>
              <a:t>, </a:t>
            </a:r>
            <a:r>
              <a:rPr lang="en-GB" sz="2400" b="1" dirty="0" err="1"/>
              <a:t>dalis</a:t>
            </a:r>
            <a:r>
              <a:rPr lang="en-GB" sz="2400" b="1" dirty="0"/>
              <a:t> (</a:t>
            </a:r>
            <a:r>
              <a:rPr lang="en-GB" sz="2400" b="1" dirty="0" err="1"/>
              <a:t>apskritys</a:t>
            </a:r>
            <a:r>
              <a:rPr lang="en-GB" sz="2400" b="1" dirty="0"/>
              <a:t>)</a:t>
            </a:r>
            <a:endParaRPr lang="lt-LT" sz="2400" b="1" dirty="0"/>
          </a:p>
        </p:txBody>
      </p:sp>
      <p:pic>
        <p:nvPicPr>
          <p:cNvPr id="25" name="Grafinis elementas 24" descr="Right pointing backhand index with solid fill">
            <a:extLst>
              <a:ext uri="{FF2B5EF4-FFF2-40B4-BE49-F238E27FC236}">
                <a16:creationId xmlns:a16="http://schemas.microsoft.com/office/drawing/2014/main" id="{8411586F-54BB-4AE6-AD92-53CF7F260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39551" y="1333744"/>
            <a:ext cx="914400" cy="914400"/>
          </a:xfrm>
          <a:prstGeom prst="rect">
            <a:avLst/>
          </a:prstGeom>
        </p:spPr>
      </p:pic>
      <p:pic>
        <p:nvPicPr>
          <p:cNvPr id="15" name="Grafinis elementas 14" descr="Right pointing backhand index with solid fill">
            <a:extLst>
              <a:ext uri="{FF2B5EF4-FFF2-40B4-BE49-F238E27FC236}">
                <a16:creationId xmlns:a16="http://schemas.microsoft.com/office/drawing/2014/main" id="{A6D76AC1-AC42-43A0-BEEC-318D59EDF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0670992" y="3883364"/>
            <a:ext cx="914400" cy="9144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677994E-46D8-4BD0-B170-7A3854953538}"/>
              </a:ext>
            </a:extLst>
          </p:cNvPr>
          <p:cNvSpPr txBox="1"/>
          <p:nvPr/>
        </p:nvSpPr>
        <p:spPr>
          <a:xfrm>
            <a:off x="8381831" y="3864133"/>
            <a:ext cx="2493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400" b="1" dirty="0" err="1"/>
              <a:t>E.paslaugos</a:t>
            </a:r>
            <a:endParaRPr lang="lt-LT" sz="2400" b="1" dirty="0"/>
          </a:p>
        </p:txBody>
      </p:sp>
      <p:pic>
        <p:nvPicPr>
          <p:cNvPr id="16" name="Grafinis elementas 15" descr="Right pointing backhand index with solid fill">
            <a:extLst>
              <a:ext uri="{FF2B5EF4-FFF2-40B4-BE49-F238E27FC236}">
                <a16:creationId xmlns:a16="http://schemas.microsoft.com/office/drawing/2014/main" id="{78600ADB-A09D-42EC-B121-7DFB23E30E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2642870" y="3637767"/>
            <a:ext cx="914400" cy="9144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6BFB20D-B71B-4111-B812-CC932D1F80AB}"/>
              </a:ext>
            </a:extLst>
          </p:cNvPr>
          <p:cNvSpPr txBox="1"/>
          <p:nvPr/>
        </p:nvSpPr>
        <p:spPr>
          <a:xfrm>
            <a:off x="1063808" y="3644109"/>
            <a:ext cx="24934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/>
              <a:t>Socialiniai</a:t>
            </a:r>
            <a:r>
              <a:rPr lang="en-GB" sz="2400" b="1" dirty="0"/>
              <a:t> </a:t>
            </a:r>
            <a:r>
              <a:rPr lang="en-GB" sz="2400" b="1" dirty="0" err="1"/>
              <a:t>tinklai</a:t>
            </a:r>
            <a:endParaRPr lang="lt-LT" sz="2400" b="1" dirty="0"/>
          </a:p>
        </p:txBody>
      </p:sp>
      <p:pic>
        <p:nvPicPr>
          <p:cNvPr id="17" name="Paveikslėlis 16" descr="Paveikslėlis, kuriame yra žinutė&#10;&#10;Automatiškai sugeneruotas aprašymas">
            <a:extLst>
              <a:ext uri="{FF2B5EF4-FFF2-40B4-BE49-F238E27FC236}">
                <a16:creationId xmlns:a16="http://schemas.microsoft.com/office/drawing/2014/main" id="{EC9D4425-D8F1-4AF9-AC93-6577909D4F4A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798" y="971854"/>
            <a:ext cx="4012015" cy="2242037"/>
          </a:xfrm>
          <a:prstGeom prst="rect">
            <a:avLst/>
          </a:prstGeom>
        </p:spPr>
      </p:pic>
      <p:pic>
        <p:nvPicPr>
          <p:cNvPr id="19" name="Paveikslėlis 18" descr="Paveikslėlis, kuriame yra stalas&#10;&#10;Automatiškai sugeneruotas aprašymas">
            <a:extLst>
              <a:ext uri="{FF2B5EF4-FFF2-40B4-BE49-F238E27FC236}">
                <a16:creationId xmlns:a16="http://schemas.microsoft.com/office/drawing/2014/main" id="{FA8041E8-C6EE-434F-901B-75FD9FE3D3AB}"/>
              </a:ext>
            </a:extLst>
          </p:cNvPr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16" y="4552167"/>
            <a:ext cx="8071387" cy="1787572"/>
          </a:xfrm>
          <a:prstGeom prst="rect">
            <a:avLst/>
          </a:prstGeom>
        </p:spPr>
      </p:pic>
      <p:pic>
        <p:nvPicPr>
          <p:cNvPr id="23" name="Paveikslėlis 22">
            <a:extLst>
              <a:ext uri="{FF2B5EF4-FFF2-40B4-BE49-F238E27FC236}">
                <a16:creationId xmlns:a16="http://schemas.microsoft.com/office/drawing/2014/main" id="{D2FDFDF6-8551-460B-8C57-13FAB94D91CE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6203" y="1325563"/>
            <a:ext cx="2788384" cy="2475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0725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1">
            <a:extLst>
              <a:ext uri="{FF2B5EF4-FFF2-40B4-BE49-F238E27FC236}">
                <a16:creationId xmlns:a16="http://schemas.microsoft.com/office/drawing/2014/main" id="{EE71C7A6-78F7-47E2-A3F8-53E7058B9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2565"/>
            <a:ext cx="10515600" cy="8138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400" dirty="0" err="1">
                <a:solidFill>
                  <a:srgbClr val="52876B"/>
                </a:solidFill>
              </a:rPr>
              <a:t>Ačiū</a:t>
            </a:r>
            <a:r>
              <a:rPr lang="en-GB" sz="4400" dirty="0">
                <a:solidFill>
                  <a:srgbClr val="52876B"/>
                </a:solidFill>
              </a:rPr>
              <a:t> </a:t>
            </a:r>
            <a:r>
              <a:rPr lang="en-GB" sz="4400" dirty="0" err="1">
                <a:solidFill>
                  <a:srgbClr val="52876B"/>
                </a:solidFill>
              </a:rPr>
              <a:t>už</a:t>
            </a:r>
            <a:r>
              <a:rPr lang="en-GB" sz="4400" dirty="0">
                <a:solidFill>
                  <a:srgbClr val="52876B"/>
                </a:solidFill>
              </a:rPr>
              <a:t> </a:t>
            </a:r>
            <a:r>
              <a:rPr lang="en-GB" sz="4400" dirty="0" err="1">
                <a:solidFill>
                  <a:srgbClr val="52876B"/>
                </a:solidFill>
              </a:rPr>
              <a:t>dėmesį</a:t>
            </a:r>
            <a:r>
              <a:rPr lang="en-GB" sz="4400" dirty="0">
                <a:solidFill>
                  <a:srgbClr val="52876B"/>
                </a:solidFill>
              </a:rPr>
              <a:t>!</a:t>
            </a:r>
            <a:endParaRPr lang="lt-LT" dirty="0">
              <a:solidFill>
                <a:srgbClr val="52876B"/>
              </a:solidFill>
            </a:endParaRPr>
          </a:p>
        </p:txBody>
      </p:sp>
      <p:sp>
        <p:nvSpPr>
          <p:cNvPr id="5" name="Pavadinimas 1">
            <a:extLst>
              <a:ext uri="{FF2B5EF4-FFF2-40B4-BE49-F238E27FC236}">
                <a16:creationId xmlns:a16="http://schemas.microsoft.com/office/drawing/2014/main" id="{D41340BD-32FD-45FC-A131-CEC0D9E9C677}"/>
              </a:ext>
            </a:extLst>
          </p:cNvPr>
          <p:cNvSpPr txBox="1">
            <a:spLocks/>
          </p:cNvSpPr>
          <p:nvPr/>
        </p:nvSpPr>
        <p:spPr>
          <a:xfrm>
            <a:off x="1509074" y="4218495"/>
            <a:ext cx="10515600" cy="1465867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GB" sz="4400" u="sng" dirty="0" err="1"/>
              <a:t>Kontaktai</a:t>
            </a:r>
            <a:r>
              <a:rPr lang="en-GB" sz="4400" u="sng" dirty="0"/>
              <a:t>: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en-GB" sz="4400" dirty="0"/>
              <a:t>Odeta Bačianskienė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en-GB" sz="4400" dirty="0"/>
              <a:t>Tel. 863000228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en-GB" sz="4400" dirty="0"/>
              <a:t>El. </a:t>
            </a:r>
            <a:r>
              <a:rPr lang="en-GB" sz="4400" dirty="0" err="1"/>
              <a:t>Paštas</a:t>
            </a:r>
            <a:r>
              <a:rPr lang="en-GB" sz="4400" dirty="0"/>
              <a:t>: </a:t>
            </a:r>
            <a:r>
              <a:rPr lang="en-GB" sz="4400" dirty="0" err="1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info@generalis.lt</a:t>
            </a:r>
            <a:endParaRPr lang="en-GB" sz="4400" dirty="0"/>
          </a:p>
          <a:p>
            <a:pPr marL="0" indent="0" algn="r">
              <a:buFont typeface="Arial" panose="020B0604020202020204" pitchFamily="34" charset="0"/>
              <a:buNone/>
            </a:pPr>
            <a:endParaRPr lang="lt-LT" i="1" dirty="0">
              <a:solidFill>
                <a:srgbClr val="5287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793098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VTI">
  <a:themeElements>
    <a:clrScheme name="Lašelis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VTI" id="{605F9078-86F9-4258-A3E1-F8EFF02AE8CC}" vid="{4848699B-BB01-41E3-9EC4-3D97DFE5292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49A5B6DF530945921C86BC01B18D71" ma:contentTypeVersion="13" ma:contentTypeDescription="Create a new document." ma:contentTypeScope="" ma:versionID="8eb042dc1f7b9b14856a8f83ef97f0dc">
  <xsd:schema xmlns:xsd="http://www.w3.org/2001/XMLSchema" xmlns:xs="http://www.w3.org/2001/XMLSchema" xmlns:p="http://schemas.microsoft.com/office/2006/metadata/properties" xmlns:ns3="2145dd0b-2858-4016-a6df-8fd31ded64a1" xmlns:ns4="2c09582d-149a-4940-890b-06d8667ebebd" targetNamespace="http://schemas.microsoft.com/office/2006/metadata/properties" ma:root="true" ma:fieldsID="b6c390188e34f91cadefb0244f55eb72" ns3:_="" ns4:_="">
    <xsd:import namespace="2145dd0b-2858-4016-a6df-8fd31ded64a1"/>
    <xsd:import namespace="2c09582d-149a-4940-890b-06d8667ebeb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45dd0b-2858-4016-a6df-8fd31ded64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09582d-149a-4940-890b-06d8667ebebd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0C5AA26-8BDC-48A4-BE86-C75D0091E5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2CF535D-2B39-48D7-943E-88B9FD3776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145dd0b-2858-4016-a6df-8fd31ded64a1"/>
    <ds:schemaRef ds:uri="2c09582d-149a-4940-890b-06d8667ebeb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BFA17D7-1071-48B5-989E-602B8FD4DCAF}">
  <ds:schemaRefs>
    <ds:schemaRef ds:uri="http://schemas.microsoft.com/office/2006/metadata/properties"/>
    <ds:schemaRef ds:uri="http://www.w3.org/XML/1998/namespace"/>
    <ds:schemaRef ds:uri="2145dd0b-2858-4016-a6df-8fd31ded64a1"/>
    <ds:schemaRef ds:uri="http://purl.org/dc/terms/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2c09582d-149a-4940-890b-06d8667ebe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TM04033925[[fn=Lašelis]]</Template>
  <TotalTime>462</TotalTime>
  <Words>294</Words>
  <Application>Microsoft Office PowerPoint</Application>
  <PresentationFormat>Plačiaekranė</PresentationFormat>
  <Paragraphs>58</Paragraphs>
  <Slides>14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14</vt:i4>
      </vt:variant>
    </vt:vector>
  </HeadingPairs>
  <TitlesOfParts>
    <vt:vector size="20" baseType="lpstr">
      <vt:lpstr>Arial</vt:lpstr>
      <vt:lpstr>Calibri</vt:lpstr>
      <vt:lpstr>Cambria</vt:lpstr>
      <vt:lpstr>Univers</vt:lpstr>
      <vt:lpstr>Wingdings</vt:lpstr>
      <vt:lpstr>GradientVTI</vt:lpstr>
      <vt:lpstr>BIRŽŲ RAJONO SAVIVALDYBĖS 2021 -2030 M. strateginio plėtros plano aplinkos analizės pristatymas  APLINKOS APSAUGOS IR ATLIEKŲ TVARKYMO UŽTIKRINIMO, KOMUNALINIŲ PASLAUGŲ IR SAVIVALDYBĖS INFRASTRUKTŪROS SRITYS </vt:lpstr>
      <vt:lpstr>APLINKOS APSAUGOS IR ATLIEKŲ TVARKYMO UŽTIKRINIMO, KOMUNALINIŲ PASLAUGŲ IR SAVIVALDYBĖS INFRASTRUKTŪROS SRIČIŲ ANALIZĖS STRUKŪRA:</vt:lpstr>
      <vt:lpstr>BENDRA INFORMACIJA</vt:lpstr>
      <vt:lpstr>DEMOGRAFINĖ SITUACIJA</vt:lpstr>
      <vt:lpstr>DEMOGRAFINĖ SITUACIJA. ĮTAKOS VEIKSNIAI</vt:lpstr>
      <vt:lpstr>APLINKOS APSAUGA. TERŠALAI</vt:lpstr>
      <vt:lpstr>APLINKOS APSAUGA. GAMTOS PAVELDAS</vt:lpstr>
      <vt:lpstr>APLINKOS APSAUGA. ATLIEKŲ TVARKYMAS</vt:lpstr>
      <vt:lpstr>TRANSPORTO INFRASTRUKTŪRA</vt:lpstr>
      <vt:lpstr>KELEIVIŲ PERVEŽIMAS</vt:lpstr>
      <vt:lpstr>VANDENS TIEKIMAS IR NUOTEKŲ TVARKYMAS</vt:lpstr>
      <vt:lpstr>ENERGTINĖ INFRASTRUKTŪRA</vt:lpstr>
      <vt:lpstr>TECHNOLOGINĖ APLINKA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BIRŽŲ RAJONO SAVIVALDYBĖS GYVENTOJŲ NUOMONĖS TYRIMO ATASKAITA, 2021 M.</dc:title>
  <dc:creator>Odeta Bačianskienė</dc:creator>
  <cp:lastModifiedBy>Odeta Bačianskienė</cp:lastModifiedBy>
  <cp:revision>42</cp:revision>
  <dcterms:created xsi:type="dcterms:W3CDTF">2021-04-15T07:49:34Z</dcterms:created>
  <dcterms:modified xsi:type="dcterms:W3CDTF">2021-04-27T14:24:23Z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0x0101009A49A5B6DF530945921C86BC01B18D71</vt:lpwstr>
  </property>
</Properties>
</file>