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sldIdLst>
    <p:sldId id="256" r:id="rId5"/>
    <p:sldId id="257" r:id="rId6"/>
    <p:sldId id="258" r:id="rId7"/>
    <p:sldId id="259" r:id="rId8"/>
    <p:sldId id="290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9" r:id="rId17"/>
    <p:sldId id="282" r:id="rId18"/>
    <p:sldId id="283" r:id="rId19"/>
    <p:sldId id="284" r:id="rId20"/>
    <p:sldId id="285" r:id="rId21"/>
    <p:sldId id="286" r:id="rId22"/>
    <p:sldId id="288" r:id="rId23"/>
    <p:sldId id="287" r:id="rId24"/>
    <p:sldId id="27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876B"/>
    <a:srgbClr val="E9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0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3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95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9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66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541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23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51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34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40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36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4/27/2021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0" r:id="rId6"/>
    <p:sldLayoutId id="2147483756" r:id="rId7"/>
    <p:sldLayoutId id="2147483757" r:id="rId8"/>
    <p:sldLayoutId id="2147483758" r:id="rId9"/>
    <p:sldLayoutId id="2147483759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rzai.l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generalis.l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Refreshing blue watery background">
            <a:extLst>
              <a:ext uri="{FF2B5EF4-FFF2-40B4-BE49-F238E27FC236}">
                <a16:creationId xmlns:a16="http://schemas.microsoft.com/office/drawing/2014/main" id="{18899B97-7569-463D-99BC-E7B5459319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7" b="15723"/>
          <a:stretch/>
        </p:blipFill>
        <p:spPr>
          <a:xfrm>
            <a:off x="0" y="74032"/>
            <a:ext cx="12191980" cy="685800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72F66EF6-F285-4F0E-998D-81976F71B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0591" y="1162968"/>
            <a:ext cx="7160357" cy="4164820"/>
          </a:xfrm>
        </p:spPr>
        <p:txBody>
          <a:bodyPr anchor="t">
            <a:normAutofit fontScale="90000"/>
          </a:bodyPr>
          <a:lstStyle/>
          <a:p>
            <a:pPr algn="r"/>
            <a:r>
              <a:rPr lang="lt-LT" sz="4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BIRŽŲ RAJONO SAVIVALDYBĖS 2021 -2030 M. strateginio plėtros plano aplinkos analizės pristatymas</a:t>
            </a:r>
            <a:br>
              <a:rPr lang="en-GB" sz="4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br>
              <a:rPr lang="en-GB" sz="4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lt-LT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Ekonominės aplinkos kartu su jai reikalingų žmogiškųjų išteklių užtikrinimo, turi</a:t>
            </a:r>
            <a:r>
              <a:rPr lang="en-GB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Z</a:t>
            </a:r>
            <a:r>
              <a:rPr lang="lt-LT" sz="1800" i="1" dirty="0" err="1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mo</a:t>
            </a:r>
            <a:r>
              <a:rPr lang="lt-LT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sporto ir kultūros puoselėjimo</a:t>
            </a:r>
            <a:r>
              <a:rPr lang="en-GB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GB" sz="1800" i="1" dirty="0" err="1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sritys</a:t>
            </a:r>
            <a:br>
              <a:rPr lang="lt-LT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sz="7200" i="1" dirty="0">
              <a:solidFill>
                <a:srgbClr val="FFFFFF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BA72F6B-EFEA-4FB9-928F-22761A018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6244" y="6429547"/>
            <a:ext cx="8862155" cy="283241"/>
          </a:xfrm>
        </p:spPr>
        <p:txBody>
          <a:bodyPr>
            <a:normAutofit/>
          </a:bodyPr>
          <a:lstStyle/>
          <a:p>
            <a:r>
              <a:rPr lang="lt-LT" sz="13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Pranešėja Odeta Bačianskienė</a:t>
            </a:r>
          </a:p>
        </p:txBody>
      </p:sp>
      <p:sp>
        <p:nvSpPr>
          <p:cNvPr id="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4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2" name="Picture 80" descr="Pradžia">
            <a:hlinkClick r:id="rId3"/>
            <a:extLst>
              <a:ext uri="{FF2B5EF4-FFF2-40B4-BE49-F238E27FC236}">
                <a16:creationId xmlns:a16="http://schemas.microsoft.com/office/drawing/2014/main" id="{28E6690C-0C3B-4391-8B75-E114123248C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704" y="526107"/>
            <a:ext cx="1233183" cy="1273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28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>
            <a:noAutofit/>
          </a:bodyPr>
          <a:lstStyle/>
          <a:p>
            <a:r>
              <a:rPr lang="lt-LT" sz="3000" b="1" dirty="0">
                <a:solidFill>
                  <a:srgbClr val="52876B"/>
                </a:solidFill>
                <a:ea typeface="Cambria" panose="02040503050406030204" pitchFamily="18" charset="0"/>
              </a:rPr>
              <a:t>EKONOMINĖS APLINKOS KARTU SU JAI REIKALINGŲ ŽMOGIŠKŲJŲ IŠTEKLIŲ UŽTIKRINIMO, TURI</a:t>
            </a:r>
            <a:r>
              <a:rPr lang="en-GB" sz="3000" b="1" dirty="0">
                <a:solidFill>
                  <a:srgbClr val="52876B"/>
                </a:solidFill>
                <a:ea typeface="Cambria" panose="02040503050406030204" pitchFamily="18" charset="0"/>
              </a:rPr>
              <a:t>Z</a:t>
            </a:r>
            <a:r>
              <a:rPr lang="lt-LT" sz="3000" b="1" dirty="0">
                <a:solidFill>
                  <a:srgbClr val="52876B"/>
                </a:solidFill>
                <a:ea typeface="Cambria" panose="02040503050406030204" pitchFamily="18" charset="0"/>
              </a:rPr>
              <a:t>MO, SPORTO IR KULTŪROS </a:t>
            </a:r>
            <a:r>
              <a:rPr lang="en-GB" sz="3000" b="1" dirty="0">
                <a:solidFill>
                  <a:srgbClr val="52876B"/>
                </a:solidFill>
                <a:ea typeface="Cambria" panose="02040503050406030204" pitchFamily="18" charset="0"/>
              </a:rPr>
              <a:t>SRIČIŲ ANALIZĖS STRUKŪRA:</a:t>
            </a:r>
            <a:endParaRPr lang="lt-LT" sz="3000" b="1" dirty="0">
              <a:solidFill>
                <a:srgbClr val="52876B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F6FB43-683C-4EDD-9230-C4181BF61259}"/>
              </a:ext>
            </a:extLst>
          </p:cNvPr>
          <p:cNvSpPr txBox="1"/>
          <p:nvPr/>
        </p:nvSpPr>
        <p:spPr>
          <a:xfrm>
            <a:off x="1281805" y="2136338"/>
            <a:ext cx="10159068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EKONOMINIAI RODIKLIAI IR VERSLO APLINKA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DARBO RINKA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ŽEMĖS ŪKIS IR MIŠKININKYSTĖ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STATYBA IR GYVENAMASIS BŪSTŲ FONDAS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TURZIMAS IR REKREACINĖ APLINKA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ŠVIETIMAS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SPORTAS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KULTŪRA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3378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BENDRA INFORMACIJA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DFF984-D709-4EA2-B71C-4EA04B3F95F6}"/>
              </a:ext>
            </a:extLst>
          </p:cNvPr>
          <p:cNvSpPr txBox="1">
            <a:spLocks/>
          </p:cNvSpPr>
          <p:nvPr/>
        </p:nvSpPr>
        <p:spPr>
          <a:xfrm>
            <a:off x="765109" y="1549286"/>
            <a:ext cx="10018713" cy="1129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lt-LT" b="1" dirty="0"/>
              <a:t>ANALIZĖS LAIKOTARPIS: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dirty="0"/>
              <a:t>2015-20</a:t>
            </a:r>
            <a:r>
              <a:rPr lang="en-GB" dirty="0"/>
              <a:t>20</a:t>
            </a:r>
            <a:r>
              <a:rPr lang="lt-LT" dirty="0"/>
              <a:t> m. (imtinai). Jei duomenų už 20</a:t>
            </a:r>
            <a:r>
              <a:rPr lang="en-GB" dirty="0"/>
              <a:t>20</a:t>
            </a:r>
            <a:r>
              <a:rPr lang="lt-LT" dirty="0"/>
              <a:t> m. dar nėra pateikta, analizuojamas 2015–201</a:t>
            </a:r>
            <a:r>
              <a:rPr lang="en-GB" dirty="0"/>
              <a:t>9</a:t>
            </a:r>
            <a:r>
              <a:rPr lang="lt-LT" dirty="0"/>
              <a:t> m. laikotarpis;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E84D928-EE66-46A4-BB6C-6C2D88FBBD37}"/>
              </a:ext>
            </a:extLst>
          </p:cNvPr>
          <p:cNvSpPr txBox="1">
            <a:spLocks/>
          </p:cNvSpPr>
          <p:nvPr/>
        </p:nvSpPr>
        <p:spPr>
          <a:xfrm>
            <a:off x="765109" y="2964192"/>
            <a:ext cx="10133046" cy="2483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lt-LT" b="1" dirty="0"/>
              <a:t>LYGINTOS TERITORIJOS: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dirty="0"/>
              <a:t>Lietuvos Respublika, Panevėžio apskritis ir Panevėžio apskrities savi</a:t>
            </a:r>
            <a:r>
              <a:rPr lang="en-GB" dirty="0" err="1"/>
              <a:t>va</a:t>
            </a:r>
            <a:r>
              <a:rPr lang="lt-LT" dirty="0" err="1"/>
              <a:t>ldybės</a:t>
            </a:r>
            <a:r>
              <a:rPr lang="lt-L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2851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DEMOGRAFINĖ SITUACIJA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649E9C97-BBF0-475B-B57E-78DB6DE9CA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91" y="1971113"/>
            <a:ext cx="5051514" cy="4236740"/>
          </a:xfrm>
          <a:prstGeom prst="rect">
            <a:avLst/>
          </a:prstGeom>
          <a:noFill/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7FB3F90C-F778-4E78-AB50-F46FD135796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286" y="1081363"/>
            <a:ext cx="5763237" cy="30474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1182856" y="1081363"/>
            <a:ext cx="2843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Gyventojų skaičius</a:t>
            </a:r>
            <a:r>
              <a:rPr lang="en-GB" b="1" dirty="0"/>
              <a:t> 2021 m. </a:t>
            </a:r>
            <a:r>
              <a:rPr lang="en-GB" b="1" dirty="0" err="1"/>
              <a:t>pradžioje</a:t>
            </a:r>
            <a:endParaRPr lang="lt-LT" b="1" dirty="0"/>
          </a:p>
        </p:txBody>
      </p:sp>
      <p:pic>
        <p:nvPicPr>
          <p:cNvPr id="20" name="Grafinis elementas 19" descr="Right pointing backhand index with solid fill">
            <a:extLst>
              <a:ext uri="{FF2B5EF4-FFF2-40B4-BE49-F238E27FC236}">
                <a16:creationId xmlns:a16="http://schemas.microsoft.com/office/drawing/2014/main" id="{88A30EB8-A020-4053-A963-81E6282B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461579" y="1672626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3FF8268-67BC-4E1A-A3F5-73BF22B74D7B}"/>
              </a:ext>
            </a:extLst>
          </p:cNvPr>
          <p:cNvSpPr txBox="1"/>
          <p:nvPr/>
        </p:nvSpPr>
        <p:spPr>
          <a:xfrm>
            <a:off x="8510885" y="4965305"/>
            <a:ext cx="3156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Gyventojų struktūra pagal amžių</a:t>
            </a:r>
            <a:r>
              <a:rPr lang="en-GB" b="1" dirty="0"/>
              <a:t> (2020 m. </a:t>
            </a:r>
            <a:r>
              <a:rPr lang="en-GB" b="1" dirty="0" err="1"/>
              <a:t>pradžioje</a:t>
            </a:r>
            <a:r>
              <a:rPr lang="en-GB" b="1" dirty="0"/>
              <a:t>)</a:t>
            </a:r>
            <a:endParaRPr lang="lt-LT" b="1" dirty="0"/>
          </a:p>
        </p:txBody>
      </p:sp>
      <p:pic>
        <p:nvPicPr>
          <p:cNvPr id="24" name="Grafinis elementas 23" descr="Right pointing backhand index with solid fill">
            <a:extLst>
              <a:ext uri="{FF2B5EF4-FFF2-40B4-BE49-F238E27FC236}">
                <a16:creationId xmlns:a16="http://schemas.microsoft.com/office/drawing/2014/main" id="{82C521C2-A6DA-4BE6-90FA-CC770F626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7512604" y="450810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4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DEMOGRAFINĖ SITUACIJA. ĮTAKOS VEIKSNIAI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D4E70761-D3A4-4364-825E-34EEF0B86D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13" y="983803"/>
            <a:ext cx="5073119" cy="2537757"/>
          </a:xfrm>
          <a:prstGeom prst="rect">
            <a:avLst/>
          </a:prstGeom>
          <a:noFill/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954C5BB2-FD6F-4904-B099-266F640CD46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678" y="4192594"/>
            <a:ext cx="4759354" cy="2484643"/>
          </a:xfrm>
          <a:prstGeom prst="rect">
            <a:avLst/>
          </a:prstGeom>
          <a:noFill/>
        </p:spPr>
      </p:pic>
      <p:pic>
        <p:nvPicPr>
          <p:cNvPr id="22" name="Grafinis elementas 21" descr="Right pointing backhand index with solid fill">
            <a:extLst>
              <a:ext uri="{FF2B5EF4-FFF2-40B4-BE49-F238E27FC236}">
                <a16:creationId xmlns:a16="http://schemas.microsoft.com/office/drawing/2014/main" id="{9CA5EE7F-942D-404D-AE8D-D6D04273E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661302" y="4665845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3FF8268-67BC-4E1A-A3F5-73BF22B74D7B}"/>
              </a:ext>
            </a:extLst>
          </p:cNvPr>
          <p:cNvSpPr txBox="1"/>
          <p:nvPr/>
        </p:nvSpPr>
        <p:spPr>
          <a:xfrm>
            <a:off x="773942" y="1341754"/>
            <a:ext cx="3012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1. </a:t>
            </a:r>
            <a:r>
              <a:rPr lang="lt-LT" b="1" dirty="0"/>
              <a:t>Demografinės</a:t>
            </a:r>
            <a:r>
              <a:rPr lang="en-GB" b="1" dirty="0"/>
              <a:t> </a:t>
            </a:r>
            <a:r>
              <a:rPr lang="en-GB" b="1" dirty="0" err="1"/>
              <a:t>senatvės</a:t>
            </a:r>
            <a:r>
              <a:rPr lang="en-GB" b="1" dirty="0"/>
              <a:t> </a:t>
            </a:r>
            <a:r>
              <a:rPr lang="en-GB" b="1" dirty="0" err="1"/>
              <a:t>koeficientas</a:t>
            </a:r>
            <a:endParaRPr lang="lt-LT" b="1" dirty="0"/>
          </a:p>
        </p:txBody>
      </p:sp>
      <p:pic>
        <p:nvPicPr>
          <p:cNvPr id="26" name="Grafinis elementas 25" descr="Right pointing backhand index with solid fill">
            <a:extLst>
              <a:ext uri="{FF2B5EF4-FFF2-40B4-BE49-F238E27FC236}">
                <a16:creationId xmlns:a16="http://schemas.microsoft.com/office/drawing/2014/main" id="{9DC46626-7D86-40E4-A039-300E504D4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83695" y="1608312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9A356E0-E13E-438A-B921-1C7172335E8E}"/>
              </a:ext>
            </a:extLst>
          </p:cNvPr>
          <p:cNvSpPr txBox="1"/>
          <p:nvPr/>
        </p:nvSpPr>
        <p:spPr>
          <a:xfrm>
            <a:off x="5570961" y="4696884"/>
            <a:ext cx="1810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dirty="0"/>
              <a:t>3. </a:t>
            </a:r>
            <a:r>
              <a:rPr lang="lt-LT" b="1" dirty="0"/>
              <a:t>Neto </a:t>
            </a:r>
          </a:p>
          <a:p>
            <a:pPr algn="r"/>
            <a:r>
              <a:rPr lang="lt-LT" b="1" dirty="0"/>
              <a:t>migracija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90020D-CE06-43AC-A0FA-16BAB52D5CE4}"/>
              </a:ext>
            </a:extLst>
          </p:cNvPr>
          <p:cNvSpPr txBox="1"/>
          <p:nvPr/>
        </p:nvSpPr>
        <p:spPr>
          <a:xfrm>
            <a:off x="5975062" y="1151018"/>
            <a:ext cx="1810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2. NGK </a:t>
            </a:r>
          </a:p>
          <a:p>
            <a:r>
              <a:rPr lang="en-GB" b="1" dirty="0" err="1"/>
              <a:t>rodiklis</a:t>
            </a:r>
            <a:endParaRPr lang="lt-LT" b="1" dirty="0"/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723A5693-7335-4BB4-AB2E-BE1F729A1F2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29" y="2154150"/>
            <a:ext cx="5297805" cy="3413760"/>
          </a:xfrm>
          <a:prstGeom prst="rect">
            <a:avLst/>
          </a:prstGeom>
          <a:noFill/>
        </p:spPr>
      </p:pic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7CA54971-05CF-4571-9418-281BA5E379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562487" y="1682364"/>
            <a:ext cx="914400" cy="914400"/>
          </a:xfrm>
          <a:prstGeom prst="rect">
            <a:avLst/>
          </a:prstGeom>
        </p:spPr>
      </p:pic>
      <p:pic>
        <p:nvPicPr>
          <p:cNvPr id="30" name="Grafinis elementas 29" descr="Right pointing backhand index with solid fill">
            <a:extLst>
              <a:ext uri="{FF2B5EF4-FFF2-40B4-BE49-F238E27FC236}">
                <a16:creationId xmlns:a16="http://schemas.microsoft.com/office/drawing/2014/main" id="{09A391EB-E161-4BA4-B4ED-43D8F9D39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2103" y="51509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82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EKONOMINIAI RODIKLIAI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2004968" y="1577601"/>
            <a:ext cx="2493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MI, tenkančios 1 gyventojui</a:t>
            </a:r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76D96961-2601-42AD-96B8-CA8B3CCE1EF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582" y="917983"/>
            <a:ext cx="6347594" cy="3188912"/>
          </a:xfrm>
          <a:prstGeom prst="rect">
            <a:avLst/>
          </a:prstGeom>
          <a:noFill/>
        </p:spPr>
      </p:pic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8430" y="1437631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8414205" y="4895483"/>
            <a:ext cx="27012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TU</a:t>
            </a:r>
            <a:r>
              <a:rPr lang="lt-LT" sz="2600" b="1" dirty="0"/>
              <a:t>I, tenkančios 1 gyventojui</a:t>
            </a:r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419197" y="4986075"/>
            <a:ext cx="914400" cy="914400"/>
          </a:xfrm>
          <a:prstGeom prst="rect">
            <a:avLst/>
          </a:prstGeom>
        </p:spPr>
      </p:pic>
      <p:pic>
        <p:nvPicPr>
          <p:cNvPr id="32" name="Paveikslėlis 31">
            <a:extLst>
              <a:ext uri="{FF2B5EF4-FFF2-40B4-BE49-F238E27FC236}">
                <a16:creationId xmlns:a16="http://schemas.microsoft.com/office/drawing/2014/main" id="{12884E6D-70EB-4328-97BC-B392E115FDD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40" y="3761618"/>
            <a:ext cx="6494048" cy="30494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923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VERSLO APLINKA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922789" y="1437631"/>
            <a:ext cx="3575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Veikiančių</a:t>
            </a:r>
            <a:r>
              <a:rPr lang="en-GB" sz="2400" b="1" dirty="0"/>
              <a:t> </a:t>
            </a:r>
            <a:r>
              <a:rPr lang="en-GB" sz="2400" b="1" dirty="0" err="1"/>
              <a:t>ūkio</a:t>
            </a:r>
            <a:r>
              <a:rPr lang="en-GB" sz="2400" b="1" dirty="0"/>
              <a:t> </a:t>
            </a:r>
            <a:r>
              <a:rPr lang="en-GB" sz="2400" b="1" dirty="0" err="1"/>
              <a:t>subjektų</a:t>
            </a:r>
            <a:r>
              <a:rPr lang="en-GB" sz="2400" b="1" dirty="0"/>
              <a:t> sk., </a:t>
            </a:r>
            <a:r>
              <a:rPr lang="en-GB" sz="2400" b="1" dirty="0" err="1"/>
              <a:t>tenkantis</a:t>
            </a:r>
            <a:r>
              <a:rPr lang="en-GB" sz="2400" b="1" dirty="0"/>
              <a:t> 1000 </a:t>
            </a:r>
            <a:r>
              <a:rPr lang="en-GB" sz="2400" b="1" dirty="0" err="1"/>
              <a:t>gyv</a:t>
            </a:r>
            <a:r>
              <a:rPr lang="en-GB" sz="2400" b="1" dirty="0"/>
              <a:t>.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8430" y="1437631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1042587" y="5641158"/>
            <a:ext cx="45976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err="1"/>
              <a:t>Verslumo</a:t>
            </a:r>
            <a:r>
              <a:rPr lang="en-GB" sz="2600" b="1" dirty="0"/>
              <a:t> </a:t>
            </a:r>
            <a:r>
              <a:rPr lang="en-GB" sz="2600" b="1" dirty="0" err="1"/>
              <a:t>lygis</a:t>
            </a:r>
            <a:r>
              <a:rPr lang="en-GB" sz="2600" b="1" dirty="0"/>
              <a:t> 2020 m. pr.</a:t>
            </a:r>
            <a:endParaRPr lang="lt-LT" sz="26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2576385" y="4833262"/>
            <a:ext cx="914400" cy="914400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AB711906-AFA4-4C78-B6A9-87CDA9A04BE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936" y="548626"/>
            <a:ext cx="6222700" cy="2927199"/>
          </a:xfrm>
          <a:prstGeom prst="rect">
            <a:avLst/>
          </a:prstGeom>
          <a:noFill/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55CA9ECE-FF5C-4B64-BF03-DA3CEBA5F34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89" y="3429000"/>
            <a:ext cx="3897642" cy="1404262"/>
          </a:xfrm>
          <a:prstGeom prst="rect">
            <a:avLst/>
          </a:prstGeom>
          <a:noFill/>
        </p:spPr>
      </p:pic>
      <p:pic>
        <p:nvPicPr>
          <p:cNvPr id="2049" name="Paveikslėlis 72">
            <a:extLst>
              <a:ext uri="{FF2B5EF4-FFF2-40B4-BE49-F238E27FC236}">
                <a16:creationId xmlns:a16="http://schemas.microsoft.com/office/drawing/2014/main" id="{1F8649EC-C3B4-4EF2-8D8D-3538E5828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530" y="3525162"/>
            <a:ext cx="4438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o laukas 8">
            <a:extLst>
              <a:ext uri="{FF2B5EF4-FFF2-40B4-BE49-F238E27FC236}">
                <a16:creationId xmlns:a16="http://schemas.microsoft.com/office/drawing/2014/main" id="{93CCE799-3A59-40A6-BDDB-288F96D51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3730" y="3626762"/>
            <a:ext cx="19431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9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G- didmeninė ir mažmeninė prekyba; variklinių transporto priemonių ir motociklų remontas; S – kita aptarnavimo veikla; A – žemės ūkis, miškininkystė ir žuvininkystė; H – transportas ir saugojimas; C – apdirbamoji gamyba; M – profesinė, mokslinė ir techninė veikla; F – statyba; R – meninė, pramoginė ir poilsio organizavimo veikla; Q – žmonių sveikatos priežiūra ir socialinis darbas; I – apgyvendinimo ir maitinimo paslaugų veikla; P – švietimas</a:t>
            </a:r>
            <a:endParaRPr kumimoji="0" lang="lt-LT" altLang="lt-LT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CA5409-1297-4EB6-976B-ED0FD5647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6775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15E189-60CA-4B90-A6D4-23DC1AD98AEB}"/>
              </a:ext>
            </a:extLst>
          </p:cNvPr>
          <p:cNvSpPr txBox="1"/>
          <p:nvPr/>
        </p:nvSpPr>
        <p:spPr>
          <a:xfrm>
            <a:off x="4264352" y="6377599"/>
            <a:ext cx="7927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 err="1"/>
              <a:t>Veikiančių</a:t>
            </a:r>
            <a:r>
              <a:rPr lang="en-GB" sz="2200" b="1" dirty="0"/>
              <a:t> </a:t>
            </a:r>
            <a:r>
              <a:rPr lang="en-GB" sz="2200" b="1" dirty="0" err="1"/>
              <a:t>įmonių</a:t>
            </a:r>
            <a:r>
              <a:rPr lang="en-GB" sz="2200" b="1" dirty="0"/>
              <a:t> </a:t>
            </a:r>
            <a:r>
              <a:rPr lang="en-GB" sz="2200" b="1" dirty="0" err="1"/>
              <a:t>pasiskirstymas</a:t>
            </a:r>
            <a:r>
              <a:rPr lang="en-GB" sz="2200" b="1" dirty="0"/>
              <a:t> </a:t>
            </a:r>
            <a:r>
              <a:rPr lang="en-GB" sz="2200" b="1" dirty="0" err="1"/>
              <a:t>pagal</a:t>
            </a:r>
            <a:r>
              <a:rPr lang="en-GB" sz="2200" b="1" dirty="0"/>
              <a:t> EVRK 2021 m. pr.</a:t>
            </a:r>
            <a:endParaRPr lang="lt-LT" sz="2200" b="1" dirty="0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7427785" y="55541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8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DARBO RINKA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854579" y="1204265"/>
            <a:ext cx="2103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Nedarbo</a:t>
            </a:r>
            <a:endParaRPr lang="en-GB" sz="2400" b="1" dirty="0"/>
          </a:p>
          <a:p>
            <a:pPr algn="r"/>
            <a:r>
              <a:rPr lang="en-GB" sz="2400" b="1" dirty="0" err="1"/>
              <a:t>lygis</a:t>
            </a:r>
            <a:r>
              <a:rPr lang="en-GB" sz="2400" b="1" dirty="0"/>
              <a:t> 2020 m.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82867" y="1125473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9323462" y="2175410"/>
            <a:ext cx="27012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err="1"/>
              <a:t>Užimtumo</a:t>
            </a:r>
            <a:r>
              <a:rPr lang="en-GB" sz="2600" b="1" dirty="0"/>
              <a:t> </a:t>
            </a:r>
            <a:r>
              <a:rPr lang="en-GB" sz="2600" b="1" dirty="0" err="1"/>
              <a:t>lygis</a:t>
            </a:r>
            <a:r>
              <a:rPr lang="en-GB" sz="2600" b="1" dirty="0"/>
              <a:t> </a:t>
            </a:r>
          </a:p>
          <a:p>
            <a:pPr algn="ctr"/>
            <a:r>
              <a:rPr lang="en-GB" sz="2600" b="1" dirty="0" err="1"/>
              <a:t>lygis</a:t>
            </a:r>
            <a:endParaRPr lang="lt-LT" sz="26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330258" y="2661558"/>
            <a:ext cx="914400" cy="914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CA5409-1297-4EB6-976B-ED0FD5647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6775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216866" y="3016651"/>
            <a:ext cx="914400" cy="914400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AD7E18C9-21BF-4990-A4D2-B3B77274E51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503" y="413551"/>
            <a:ext cx="5277959" cy="3162407"/>
          </a:xfrm>
          <a:prstGeom prst="rect">
            <a:avLst/>
          </a:prstGeom>
          <a:noFill/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B4EE5C78-0CA5-4757-B8DA-7EA4E093D5D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292" y="3868204"/>
            <a:ext cx="6162675" cy="2814955"/>
          </a:xfrm>
          <a:prstGeom prst="rect">
            <a:avLst/>
          </a:prstGeom>
          <a:noFill/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712F0B2-1C3B-4649-BFB8-9B4C5888CE4C}"/>
              </a:ext>
            </a:extLst>
          </p:cNvPr>
          <p:cNvSpPr txBox="1"/>
          <p:nvPr/>
        </p:nvSpPr>
        <p:spPr>
          <a:xfrm>
            <a:off x="590038" y="2713618"/>
            <a:ext cx="2911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Darbo</a:t>
            </a:r>
            <a:r>
              <a:rPr lang="en-GB" sz="2400" b="1" dirty="0"/>
              <a:t> </a:t>
            </a:r>
            <a:r>
              <a:rPr lang="en-GB" sz="2400" b="1" dirty="0" err="1"/>
              <a:t>užmokesčio</a:t>
            </a:r>
            <a:r>
              <a:rPr lang="en-GB" sz="2400" b="1" dirty="0"/>
              <a:t> </a:t>
            </a:r>
            <a:r>
              <a:rPr lang="en-GB" sz="2400" b="1" dirty="0" err="1"/>
              <a:t>situacija</a:t>
            </a:r>
            <a:endParaRPr lang="lt-LT" sz="2400" b="1" dirty="0"/>
          </a:p>
        </p:txBody>
      </p:sp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3DFE8CDC-EFC2-4DAA-B429-31825AB2C7E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77" y="3540004"/>
            <a:ext cx="3297881" cy="31623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8917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ŽEMĖS ŪKIS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2279950" y="1616259"/>
            <a:ext cx="1653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Našumo</a:t>
            </a:r>
            <a:r>
              <a:rPr lang="en-GB" sz="2400" b="1" dirty="0"/>
              <a:t> </a:t>
            </a:r>
            <a:r>
              <a:rPr lang="en-GB" sz="2400" b="1" dirty="0" err="1"/>
              <a:t>balas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3546" y="1616259"/>
            <a:ext cx="914400" cy="914400"/>
          </a:xfrm>
          <a:prstGeom prst="rect">
            <a:avLst/>
          </a:prstGeom>
        </p:spPr>
      </p:pic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784625" y="4784541"/>
            <a:ext cx="914400" cy="914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CA5409-1297-4EB6-976B-ED0FD5647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6775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984458" y="3946218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712F0B2-1C3B-4649-BFB8-9B4C5888CE4C}"/>
              </a:ext>
            </a:extLst>
          </p:cNvPr>
          <p:cNvSpPr txBox="1"/>
          <p:nvPr/>
        </p:nvSpPr>
        <p:spPr>
          <a:xfrm>
            <a:off x="4640245" y="5623453"/>
            <a:ext cx="2911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Ž.ū</a:t>
            </a:r>
            <a:r>
              <a:rPr lang="en-GB" sz="2400" b="1" dirty="0"/>
              <a:t>. </a:t>
            </a:r>
            <a:r>
              <a:rPr lang="en-GB" sz="2400" b="1" dirty="0" err="1"/>
              <a:t>produkcijos</a:t>
            </a:r>
            <a:r>
              <a:rPr lang="en-GB" sz="2400" b="1" dirty="0"/>
              <a:t> </a:t>
            </a:r>
            <a:r>
              <a:rPr lang="en-GB" sz="2400" b="1" dirty="0" err="1"/>
              <a:t>situacija</a:t>
            </a:r>
            <a:endParaRPr lang="lt-LT" sz="2400" b="1" dirty="0"/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EFD8C97F-5DA8-4D3A-8098-F0B87CC2368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946" y="403436"/>
            <a:ext cx="4694755" cy="3836444"/>
          </a:xfrm>
          <a:prstGeom prst="rect">
            <a:avLst/>
          </a:prstGeom>
          <a:noFill/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9C735275-E8FD-4F8C-8E43-9724D8635EE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94" y="3349690"/>
            <a:ext cx="3484106" cy="3298934"/>
          </a:xfrm>
          <a:prstGeom prst="rect">
            <a:avLst/>
          </a:prstGeom>
          <a:noFill/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879167B6-0246-43CC-B7C9-170529438F2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450" y="5112387"/>
            <a:ext cx="3895080" cy="1305391"/>
          </a:xfrm>
          <a:prstGeom prst="rect">
            <a:avLst/>
          </a:prstGeom>
          <a:noFill/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4360552-E509-460F-A443-C03A9748E785}"/>
              </a:ext>
            </a:extLst>
          </p:cNvPr>
          <p:cNvSpPr txBox="1"/>
          <p:nvPr/>
        </p:nvSpPr>
        <p:spPr>
          <a:xfrm>
            <a:off x="7755893" y="3852588"/>
            <a:ext cx="27012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err="1"/>
              <a:t>Ekologiniai</a:t>
            </a:r>
            <a:r>
              <a:rPr lang="en-GB" sz="2600" b="1" dirty="0"/>
              <a:t> </a:t>
            </a:r>
            <a:r>
              <a:rPr lang="en-GB" sz="2600" b="1" dirty="0" err="1"/>
              <a:t>ūkiai</a:t>
            </a:r>
            <a:r>
              <a:rPr lang="en-GB" sz="2600" b="1" dirty="0"/>
              <a:t> 2021 m.</a:t>
            </a:r>
            <a:endParaRPr lang="lt-LT" sz="2600" b="1" dirty="0"/>
          </a:p>
        </p:txBody>
      </p:sp>
    </p:spTree>
    <p:extLst>
      <p:ext uri="{BB962C8B-B14F-4D97-AF65-F5344CB8AC3E}">
        <p14:creationId xmlns:p14="http://schemas.microsoft.com/office/powerpoint/2010/main" val="2728786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STATYBA IR GYVENAMASIS FONDAS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919078" y="1121329"/>
            <a:ext cx="16535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Statybos</a:t>
            </a:r>
            <a:r>
              <a:rPr lang="en-GB" sz="2400" b="1" dirty="0"/>
              <a:t> </a:t>
            </a:r>
            <a:r>
              <a:rPr lang="en-GB" sz="2400" b="1" dirty="0" err="1"/>
              <a:t>darbų</a:t>
            </a:r>
            <a:r>
              <a:rPr lang="en-GB" sz="2400" b="1" dirty="0"/>
              <a:t> </a:t>
            </a:r>
            <a:r>
              <a:rPr lang="en-GB" sz="2400" b="1" dirty="0" err="1"/>
              <a:t>apimtys</a:t>
            </a:r>
            <a:r>
              <a:rPr lang="en-GB" sz="2400" b="1" dirty="0"/>
              <a:t> 2019 m.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4335" y="1448959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8528878" y="1061081"/>
            <a:ext cx="27012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err="1"/>
              <a:t>Statybos</a:t>
            </a:r>
            <a:r>
              <a:rPr lang="en-GB" sz="2600" b="1" dirty="0"/>
              <a:t> </a:t>
            </a:r>
            <a:r>
              <a:rPr lang="en-GB" sz="2600" b="1" dirty="0" err="1"/>
              <a:t>sektoriaus</a:t>
            </a:r>
            <a:r>
              <a:rPr lang="en-GB" sz="2600" b="1" dirty="0"/>
              <a:t> </a:t>
            </a:r>
            <a:r>
              <a:rPr lang="en-GB" sz="2600" b="1" dirty="0" err="1"/>
              <a:t>situacija</a:t>
            </a:r>
            <a:endParaRPr lang="lt-LT" sz="26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378947" y="5183852"/>
            <a:ext cx="914400" cy="914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636154" y="1409999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845B3BA-206C-4239-9918-DBDA0E9B0BC6}"/>
              </a:ext>
            </a:extLst>
          </p:cNvPr>
          <p:cNvSpPr txBox="1"/>
          <p:nvPr/>
        </p:nvSpPr>
        <p:spPr>
          <a:xfrm>
            <a:off x="4621682" y="5641052"/>
            <a:ext cx="27012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err="1"/>
              <a:t>Socialinio</a:t>
            </a:r>
            <a:r>
              <a:rPr lang="en-GB" sz="2600" b="1" dirty="0"/>
              <a:t> </a:t>
            </a:r>
            <a:r>
              <a:rPr lang="en-GB" sz="2600" b="1" dirty="0" err="1"/>
              <a:t>būsto</a:t>
            </a:r>
            <a:r>
              <a:rPr lang="en-GB" sz="2600" b="1" dirty="0"/>
              <a:t> </a:t>
            </a:r>
            <a:r>
              <a:rPr lang="en-GB" sz="2600" b="1" dirty="0" err="1"/>
              <a:t>situacija</a:t>
            </a:r>
            <a:endParaRPr lang="lt-LT" sz="2600" b="1" dirty="0"/>
          </a:p>
        </p:txBody>
      </p:sp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1B55711D-04EF-4714-972B-FAA46E7A8E7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584" y="1036834"/>
            <a:ext cx="3792987" cy="2288869"/>
          </a:xfrm>
          <a:prstGeom prst="rect">
            <a:avLst/>
          </a:prstGeom>
          <a:noFill/>
        </p:spPr>
      </p:pic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E0848A62-F5A4-4041-9DCB-D6C8BDC9396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516" y="2457066"/>
            <a:ext cx="4010317" cy="3339854"/>
          </a:xfrm>
          <a:prstGeom prst="rect">
            <a:avLst/>
          </a:prstGeom>
          <a:noFill/>
        </p:spPr>
      </p:pic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9BD5DDC5-A0F9-4F7E-80A7-7ABE30115937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28" y="3057114"/>
            <a:ext cx="3589093" cy="3476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9020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TURIZMAS IR REKREACINĖ APLINKA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578266" y="1365765"/>
            <a:ext cx="3679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Atvykstamasis</a:t>
            </a:r>
            <a:r>
              <a:rPr lang="en-GB" sz="2400" b="1" dirty="0"/>
              <a:t>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vietos</a:t>
            </a:r>
            <a:r>
              <a:rPr lang="en-GB" sz="2400" b="1" dirty="0"/>
              <a:t> </a:t>
            </a:r>
            <a:r>
              <a:rPr lang="en-GB" sz="2400" b="1" dirty="0" err="1"/>
              <a:t>turizmas</a:t>
            </a:r>
            <a:r>
              <a:rPr lang="en-GB" sz="2400" b="1" dirty="0"/>
              <a:t> 2019 m. </a:t>
            </a:r>
            <a:endParaRPr lang="lt-LT" sz="24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5099969" y="986248"/>
            <a:ext cx="27012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err="1"/>
              <a:t>Užsienio</a:t>
            </a:r>
            <a:r>
              <a:rPr lang="en-GB" sz="2600" b="1" dirty="0"/>
              <a:t> </a:t>
            </a:r>
            <a:r>
              <a:rPr lang="en-GB" sz="2600" b="1" dirty="0" err="1"/>
              <a:t>turistų</a:t>
            </a:r>
            <a:r>
              <a:rPr lang="en-GB" sz="2600" b="1" dirty="0"/>
              <a:t> </a:t>
            </a:r>
            <a:r>
              <a:rPr lang="en-GB" sz="2600" b="1" dirty="0" err="1"/>
              <a:t>pasiskirstymas</a:t>
            </a:r>
            <a:r>
              <a:rPr lang="en-GB" sz="2600" b="1" dirty="0"/>
              <a:t> 2019m.</a:t>
            </a:r>
            <a:endParaRPr lang="lt-LT" sz="2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3" name="Paveikslėlis 12" descr="Paveikslėlis, kuriame yra žemėlapis&#10;&#10;Automatiškai sugeneruotas aprašymas">
            <a:extLst>
              <a:ext uri="{FF2B5EF4-FFF2-40B4-BE49-F238E27FC236}">
                <a16:creationId xmlns:a16="http://schemas.microsoft.com/office/drawing/2014/main" id="{C97E56F4-DB53-4875-93F6-D7426955BD9A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67" y="2494149"/>
            <a:ext cx="6351270" cy="3762375"/>
          </a:xfrm>
          <a:prstGeom prst="rect">
            <a:avLst/>
          </a:prstGeom>
        </p:spPr>
      </p:pic>
      <p:pic>
        <p:nvPicPr>
          <p:cNvPr id="14" name="Paveikslėlis 13" descr="Paveikslėlis, kuriame yra žemėlapis&#10;&#10;Automatiškai sugeneruotas aprašymas">
            <a:extLst>
              <a:ext uri="{FF2B5EF4-FFF2-40B4-BE49-F238E27FC236}">
                <a16:creationId xmlns:a16="http://schemas.microsoft.com/office/drawing/2014/main" id="{16AC9724-1D14-4018-9C86-33D4F63A8813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01177" y="826701"/>
            <a:ext cx="3272801" cy="28329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DE746E4F-B2FC-49A8-AEFD-B473D80D9CE9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671" y="3879792"/>
            <a:ext cx="4114808" cy="2910288"/>
          </a:xfrm>
          <a:prstGeom prst="rect">
            <a:avLst/>
          </a:prstGeom>
        </p:spPr>
      </p:pic>
      <p:pic>
        <p:nvPicPr>
          <p:cNvPr id="16" name="Grafinis elementas 15" descr="Right pointing backhand index with solid fill">
            <a:extLst>
              <a:ext uri="{FF2B5EF4-FFF2-40B4-BE49-F238E27FC236}">
                <a16:creationId xmlns:a16="http://schemas.microsoft.com/office/drawing/2014/main" id="{BCE21C43-845B-4911-867E-3E0BEFD94D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3270" y="4687836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D7392C3-9611-49AA-860E-548CCC48F7C7}"/>
              </a:ext>
            </a:extLst>
          </p:cNvPr>
          <p:cNvSpPr txBox="1"/>
          <p:nvPr/>
        </p:nvSpPr>
        <p:spPr>
          <a:xfrm>
            <a:off x="4414298" y="5467779"/>
            <a:ext cx="38071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/>
              <a:t>Apgyvendinimo</a:t>
            </a:r>
            <a:r>
              <a:rPr lang="en-GB" sz="2400" b="1" dirty="0"/>
              <a:t>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maitinimo</a:t>
            </a:r>
            <a:r>
              <a:rPr lang="en-GB" sz="2400" b="1" dirty="0"/>
              <a:t> </a:t>
            </a:r>
            <a:r>
              <a:rPr lang="en-GB" sz="2400" b="1" dirty="0" err="1"/>
              <a:t>paslaugų</a:t>
            </a:r>
            <a:r>
              <a:rPr lang="en-GB" sz="2400" b="1" dirty="0"/>
              <a:t> </a:t>
            </a:r>
            <a:r>
              <a:rPr lang="en-GB" sz="2400" b="1" dirty="0" err="1"/>
              <a:t>įmonių</a:t>
            </a:r>
            <a:r>
              <a:rPr lang="en-GB" sz="2400" b="1" dirty="0"/>
              <a:t> sk. 2015-2019 m.</a:t>
            </a:r>
            <a:endParaRPr lang="lt-LT" sz="2400" b="1" dirty="0"/>
          </a:p>
        </p:txBody>
      </p:sp>
      <p:pic>
        <p:nvPicPr>
          <p:cNvPr id="21" name="Grafinis elementas 20" descr="Right pointing backhand index with solid fill">
            <a:extLst>
              <a:ext uri="{FF2B5EF4-FFF2-40B4-BE49-F238E27FC236}">
                <a16:creationId xmlns:a16="http://schemas.microsoft.com/office/drawing/2014/main" id="{6DC73C27-0AF3-4135-B31E-62817F367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2237549" y="2155910"/>
            <a:ext cx="914400" cy="914400"/>
          </a:xfrm>
          <a:prstGeom prst="rect">
            <a:avLst/>
          </a:prstGeom>
        </p:spPr>
      </p:pic>
      <p:pic>
        <p:nvPicPr>
          <p:cNvPr id="24" name="Grafinis elementas 23" descr="Right pointing backhand index with solid fill">
            <a:extLst>
              <a:ext uri="{FF2B5EF4-FFF2-40B4-BE49-F238E27FC236}">
                <a16:creationId xmlns:a16="http://schemas.microsoft.com/office/drawing/2014/main" id="{F17A6019-363D-4415-BA36-8B3F60F6D2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6777" y="18666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99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KULTŪROS PAVELDAS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1130791" y="910064"/>
            <a:ext cx="2823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Kultūros</a:t>
            </a:r>
            <a:r>
              <a:rPr lang="en-GB" sz="2400" b="1" dirty="0"/>
              <a:t> </a:t>
            </a:r>
            <a:r>
              <a:rPr lang="en-GB" sz="2400" b="1" dirty="0" err="1"/>
              <a:t>vertybės</a:t>
            </a:r>
            <a:r>
              <a:rPr lang="en-GB" sz="2400" b="1" dirty="0"/>
              <a:t> </a:t>
            </a:r>
            <a:r>
              <a:rPr lang="en-GB" sz="2400" b="1" dirty="0" err="1"/>
              <a:t>iš</a:t>
            </a:r>
            <a:r>
              <a:rPr lang="en-GB" sz="2400" b="1" dirty="0"/>
              <a:t> </a:t>
            </a:r>
            <a:r>
              <a:rPr lang="en-GB" sz="2400" b="1" dirty="0" err="1"/>
              <a:t>viso</a:t>
            </a:r>
            <a:r>
              <a:rPr lang="en-GB" sz="2400" b="1" dirty="0"/>
              <a:t> 2021 m. pr.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2682" y="2337149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5680985" y="880126"/>
            <a:ext cx="27012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err="1"/>
              <a:t>Kultūros</a:t>
            </a:r>
            <a:r>
              <a:rPr lang="en-GB" sz="2600" b="1" dirty="0"/>
              <a:t> </a:t>
            </a:r>
            <a:r>
              <a:rPr lang="en-GB" sz="2600" b="1" dirty="0" err="1"/>
              <a:t>vertybės</a:t>
            </a:r>
            <a:r>
              <a:rPr lang="en-GB" sz="2600" b="1" dirty="0"/>
              <a:t> </a:t>
            </a:r>
            <a:r>
              <a:rPr lang="en-GB" sz="2600" b="1" dirty="0" err="1"/>
              <a:t>pagal</a:t>
            </a:r>
            <a:r>
              <a:rPr lang="en-GB" sz="2600" b="1" dirty="0"/>
              <a:t> </a:t>
            </a:r>
            <a:r>
              <a:rPr lang="en-GB" sz="2600" b="1" dirty="0" err="1"/>
              <a:t>reikšmingumą</a:t>
            </a:r>
            <a:r>
              <a:rPr lang="en-GB" sz="2600" b="1" dirty="0"/>
              <a:t> 2021 m. pr.</a:t>
            </a:r>
            <a:endParaRPr lang="lt-LT" sz="2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085581" y="1785960"/>
            <a:ext cx="914400" cy="914400"/>
          </a:xfrm>
          <a:prstGeom prst="rect">
            <a:avLst/>
          </a:prstGeom>
        </p:spPr>
      </p:pic>
      <p:pic>
        <p:nvPicPr>
          <p:cNvPr id="20" name="Paveikslėlis 19" descr="Paveikslėlis, kuriame yra žemėlapis&#10;&#10;Automatiškai sugeneruotas aprašymas">
            <a:extLst>
              <a:ext uri="{FF2B5EF4-FFF2-40B4-BE49-F238E27FC236}">
                <a16:creationId xmlns:a16="http://schemas.microsoft.com/office/drawing/2014/main" id="{2FA31695-DC6D-4FA5-9BDF-C53DF7E62BF0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69" y="2648879"/>
            <a:ext cx="4374223" cy="3546630"/>
          </a:xfrm>
          <a:prstGeom prst="rect">
            <a:avLst/>
          </a:prstGeom>
        </p:spPr>
      </p:pic>
      <p:pic>
        <p:nvPicPr>
          <p:cNvPr id="21" name="Paveikslėlis 20" descr="Paveikslėlis, kuriame yra stalas&#10;&#10;Automatiškai sugeneruotas aprašymas">
            <a:extLst>
              <a:ext uri="{FF2B5EF4-FFF2-40B4-BE49-F238E27FC236}">
                <a16:creationId xmlns:a16="http://schemas.microsoft.com/office/drawing/2014/main" id="{1BB811FB-3F9A-4A05-94F6-B1C24EE5F20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534" y="1601112"/>
            <a:ext cx="3666666" cy="421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72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ŠVIETIMO IR KULTŪROS PASLAUGŲ ĮSTAIGOS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pic>
        <p:nvPicPr>
          <p:cNvPr id="11" name="Paveikslėlis 10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9837CCB9-3308-4A2F-BA87-03DBEC40A589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438" y="1262581"/>
            <a:ext cx="3697773" cy="5406474"/>
          </a:xfrm>
          <a:prstGeom prst="rect">
            <a:avLst/>
          </a:prstGeom>
        </p:spPr>
      </p:pic>
      <p:pic>
        <p:nvPicPr>
          <p:cNvPr id="5" name="Paveikslėlis 4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95DDF99F-F307-44FB-9D5F-16A554051D9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098" y="1138951"/>
            <a:ext cx="3697773" cy="565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53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ŠVIETIMAS. IKIMOKYKLINIS IR PRIEŠMOKYKLINIS UGDYMAS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3442545" y="1498302"/>
            <a:ext cx="28239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Auklėtinių</a:t>
            </a:r>
            <a:r>
              <a:rPr lang="en-GB" sz="2400" b="1" dirty="0"/>
              <a:t> </a:t>
            </a:r>
            <a:r>
              <a:rPr lang="en-GB" sz="2400" b="1" dirty="0" err="1"/>
              <a:t>skaičius</a:t>
            </a:r>
            <a:r>
              <a:rPr lang="en-GB" sz="2400" b="1" dirty="0"/>
              <a:t> 2020-2021 m. m.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pokytis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66524" y="1930491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7360765" y="5021190"/>
            <a:ext cx="35550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Ikimokykliniame</a:t>
            </a:r>
            <a:r>
              <a:rPr lang="en-GB" sz="2600" b="1" dirty="0"/>
              <a:t> </a:t>
            </a:r>
            <a:r>
              <a:rPr lang="en-GB" sz="2600" b="1" dirty="0" err="1"/>
              <a:t>ugdyme</a:t>
            </a:r>
            <a:r>
              <a:rPr lang="en-GB" sz="2600" b="1" dirty="0"/>
              <a:t> </a:t>
            </a:r>
            <a:r>
              <a:rPr lang="en-GB" sz="2600" b="1" dirty="0" err="1"/>
              <a:t>dalyvaujančių</a:t>
            </a:r>
            <a:r>
              <a:rPr lang="en-GB" sz="2600" b="1" dirty="0"/>
              <a:t> </a:t>
            </a:r>
            <a:r>
              <a:rPr lang="en-GB" sz="2600" b="1" dirty="0" err="1"/>
              <a:t>vaikų</a:t>
            </a:r>
            <a:r>
              <a:rPr lang="en-GB" sz="2600" b="1" dirty="0"/>
              <a:t> </a:t>
            </a:r>
            <a:r>
              <a:rPr lang="en-GB" sz="2600" b="1" dirty="0" err="1"/>
              <a:t>dalis</a:t>
            </a:r>
            <a:endParaRPr lang="lt-LT" sz="2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491941" y="4617426"/>
            <a:ext cx="914400" cy="914400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7E0EEEB8-16C0-433E-A735-B13C41C2E05F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341" y="1135029"/>
            <a:ext cx="4229189" cy="3603833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56C3F6AD-1622-47BE-89C2-946B5B61E249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2"/>
          <a:stretch/>
        </p:blipFill>
        <p:spPr bwMode="auto">
          <a:xfrm>
            <a:off x="873763" y="3258496"/>
            <a:ext cx="5740681" cy="32185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7128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76" y="-42464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ŠVIETIMAS. BENDRASIS UGDYMAS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4597637" y="906396"/>
            <a:ext cx="2717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400" b="1" dirty="0"/>
              <a:t>Mokinių</a:t>
            </a:r>
            <a:r>
              <a:rPr lang="en-GB" sz="2400" b="1" dirty="0"/>
              <a:t> </a:t>
            </a:r>
          </a:p>
          <a:p>
            <a:pPr algn="r"/>
            <a:r>
              <a:rPr lang="en-GB" sz="2400" b="1" dirty="0" err="1"/>
              <a:t>skaičius</a:t>
            </a:r>
            <a:r>
              <a:rPr lang="en-GB" sz="2400" b="1" dirty="0"/>
              <a:t> 1000 </a:t>
            </a:r>
            <a:r>
              <a:rPr lang="en-GB" sz="2400" b="1" dirty="0" err="1"/>
              <a:t>gyv</a:t>
            </a:r>
            <a:r>
              <a:rPr lang="en-GB" sz="2400" b="1" dirty="0"/>
              <a:t>. 2020-2021 m. m.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pokytis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4401" y="2226190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930824" y="5827585"/>
            <a:ext cx="42234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600" b="1" dirty="0" err="1"/>
              <a:t>Spec.poreikių</a:t>
            </a:r>
            <a:r>
              <a:rPr lang="en-GB" sz="2600" b="1" dirty="0"/>
              <a:t> </a:t>
            </a:r>
            <a:r>
              <a:rPr lang="en-GB" sz="2600" b="1" dirty="0" err="1"/>
              <a:t>mokinių</a:t>
            </a:r>
            <a:r>
              <a:rPr lang="en-GB" sz="2600" b="1" dirty="0"/>
              <a:t> </a:t>
            </a:r>
            <a:r>
              <a:rPr lang="en-GB" sz="2600" b="1" dirty="0" err="1"/>
              <a:t>dalis</a:t>
            </a:r>
            <a:r>
              <a:rPr lang="en-GB" sz="2600" b="1" dirty="0"/>
              <a:t> 2020 </a:t>
            </a:r>
            <a:r>
              <a:rPr lang="en-GB" sz="2600" b="1" dirty="0" err="1"/>
              <a:t>m.m.</a:t>
            </a:r>
            <a:r>
              <a:rPr lang="en-GB" sz="2600" b="1" dirty="0"/>
              <a:t> </a:t>
            </a:r>
            <a:endParaRPr lang="lt-LT" sz="2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7959" y="5856323"/>
            <a:ext cx="914400" cy="914400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0E182CB1-B55A-4BE4-9E6B-AE88AE00FA6A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15620" y="1096349"/>
            <a:ext cx="4739723" cy="18989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FBDD5C-479E-4903-844D-2C167F24FCCC}"/>
              </a:ext>
            </a:extLst>
          </p:cNvPr>
          <p:cNvSpPr txBox="1"/>
          <p:nvPr/>
        </p:nvSpPr>
        <p:spPr>
          <a:xfrm>
            <a:off x="930824" y="975201"/>
            <a:ext cx="252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Klasių</a:t>
            </a:r>
            <a:r>
              <a:rPr lang="en-GB" sz="2400" b="1" dirty="0"/>
              <a:t> </a:t>
            </a:r>
            <a:r>
              <a:rPr lang="en-GB" sz="2400" b="1" dirty="0" err="1"/>
              <a:t>skaičius</a:t>
            </a:r>
            <a:r>
              <a:rPr lang="en-GB" sz="2400" b="1" dirty="0"/>
              <a:t> 2020-2021 m. m.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pokytis</a:t>
            </a:r>
            <a:endParaRPr lang="lt-LT" sz="2400" b="1" dirty="0"/>
          </a:p>
        </p:txBody>
      </p:sp>
      <p:pic>
        <p:nvPicPr>
          <p:cNvPr id="15" name="Grafinis elementas 14" descr="Right pointing backhand index with solid fill">
            <a:extLst>
              <a:ext uri="{FF2B5EF4-FFF2-40B4-BE49-F238E27FC236}">
                <a16:creationId xmlns:a16="http://schemas.microsoft.com/office/drawing/2014/main" id="{C61A3C79-9188-4788-A17D-47E7AD90A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420072" y="1270985"/>
            <a:ext cx="914400" cy="914400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E77D0FF9-26B4-426D-BBC7-FA01C0001AFC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3" y="2471314"/>
            <a:ext cx="4306858" cy="3447118"/>
          </a:xfrm>
          <a:prstGeom prst="rect">
            <a:avLst/>
          </a:prstGeom>
        </p:spPr>
      </p:pic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DCC5F151-1369-4D58-8692-0D284F90B732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64302"/>
            <a:ext cx="4051120" cy="16653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C9B4362-3E74-49D2-BE2A-7FACE84FBEEC}"/>
              </a:ext>
            </a:extLst>
          </p:cNvPr>
          <p:cNvSpPr txBox="1"/>
          <p:nvPr/>
        </p:nvSpPr>
        <p:spPr>
          <a:xfrm>
            <a:off x="10597529" y="3296562"/>
            <a:ext cx="1664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VBE </a:t>
            </a:r>
            <a:r>
              <a:rPr lang="en-GB" sz="2400" b="1" dirty="0" err="1"/>
              <a:t>rodikis</a:t>
            </a:r>
            <a:r>
              <a:rPr lang="en-GB" sz="2400" b="1" dirty="0"/>
              <a:t> 2019-2020 m. m.</a:t>
            </a:r>
            <a:endParaRPr lang="lt-LT" sz="2400" b="1" dirty="0"/>
          </a:p>
        </p:txBody>
      </p:sp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D43C120D-47BD-4ECE-AA74-BDC5396CF68B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414" y="3213218"/>
            <a:ext cx="4306858" cy="1551497"/>
          </a:xfrm>
          <a:prstGeom prst="rect">
            <a:avLst/>
          </a:prstGeom>
        </p:spPr>
      </p:pic>
      <p:pic>
        <p:nvPicPr>
          <p:cNvPr id="24" name="Grafinis elementas 23" descr="Right pointing backhand index with solid fill">
            <a:extLst>
              <a:ext uri="{FF2B5EF4-FFF2-40B4-BE49-F238E27FC236}">
                <a16:creationId xmlns:a16="http://schemas.microsoft.com/office/drawing/2014/main" id="{195188E3-4367-426C-A2AB-3DC556373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9794225" y="37122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70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76" y="-42464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ŠVIETIMAS. ŠVIETIMO IŠTEKLIAI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5137997" y="1094993"/>
            <a:ext cx="23732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200" b="1" dirty="0" err="1"/>
              <a:t>Pensinio</a:t>
            </a:r>
            <a:r>
              <a:rPr lang="en-GB" sz="2200" b="1" dirty="0"/>
              <a:t> </a:t>
            </a:r>
            <a:r>
              <a:rPr lang="en-GB" sz="2200" b="1" dirty="0" err="1"/>
              <a:t>amžiaus</a:t>
            </a:r>
            <a:r>
              <a:rPr lang="en-GB" sz="2200" b="1" dirty="0"/>
              <a:t> </a:t>
            </a:r>
            <a:r>
              <a:rPr lang="en-GB" sz="2200" b="1" dirty="0" err="1"/>
              <a:t>pedagogai</a:t>
            </a:r>
            <a:r>
              <a:rPr lang="en-GB" sz="2200" b="1" dirty="0"/>
              <a:t> 2020-2021 m. m. </a:t>
            </a:r>
            <a:endParaRPr lang="lt-LT" sz="22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32405" y="2258019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745576" y="3988966"/>
            <a:ext cx="24674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200" b="1" dirty="0" err="1"/>
              <a:t>Moterų</a:t>
            </a:r>
            <a:r>
              <a:rPr lang="en-GB" sz="2200" b="1" dirty="0"/>
              <a:t> </a:t>
            </a:r>
            <a:r>
              <a:rPr lang="en-GB" sz="2200" b="1" dirty="0" err="1"/>
              <a:t>ir</a:t>
            </a:r>
            <a:r>
              <a:rPr lang="en-GB" sz="2200" b="1" dirty="0"/>
              <a:t> </a:t>
            </a:r>
            <a:r>
              <a:rPr lang="en-GB" sz="2200" b="1" dirty="0" err="1"/>
              <a:t>vyrų</a:t>
            </a:r>
            <a:r>
              <a:rPr lang="en-GB" sz="2200" b="1" dirty="0"/>
              <a:t> </a:t>
            </a:r>
            <a:r>
              <a:rPr lang="en-GB" sz="2200" b="1" dirty="0" err="1"/>
              <a:t>dalis</a:t>
            </a:r>
            <a:r>
              <a:rPr lang="en-GB" sz="2200" b="1" dirty="0"/>
              <a:t> tarp BUM </a:t>
            </a:r>
            <a:r>
              <a:rPr lang="en-GB" sz="2200" b="1" dirty="0" err="1"/>
              <a:t>darbuotojų</a:t>
            </a:r>
            <a:r>
              <a:rPr lang="en-GB" sz="2200" b="1" dirty="0"/>
              <a:t> 2020-2021 m. m.</a:t>
            </a:r>
            <a:endParaRPr lang="lt-LT" sz="2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6627" y="5509510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FBDD5C-479E-4903-844D-2C167F24FCCC}"/>
              </a:ext>
            </a:extLst>
          </p:cNvPr>
          <p:cNvSpPr txBox="1"/>
          <p:nvPr/>
        </p:nvSpPr>
        <p:spPr>
          <a:xfrm>
            <a:off x="848307" y="891290"/>
            <a:ext cx="31540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200" b="1" dirty="0" err="1"/>
              <a:t>Pedagogai</a:t>
            </a:r>
            <a:r>
              <a:rPr lang="en-GB" sz="2200" b="1" dirty="0"/>
              <a:t> </a:t>
            </a:r>
            <a:r>
              <a:rPr lang="en-GB" sz="2200" b="1" dirty="0" err="1"/>
              <a:t>ir</a:t>
            </a:r>
            <a:r>
              <a:rPr lang="en-GB" sz="2200" b="1" dirty="0"/>
              <a:t> BUM </a:t>
            </a:r>
            <a:r>
              <a:rPr lang="en-GB" sz="2200" b="1" dirty="0" err="1"/>
              <a:t>mokiniai</a:t>
            </a:r>
            <a:r>
              <a:rPr lang="en-GB" sz="2200" b="1" dirty="0"/>
              <a:t>, </a:t>
            </a:r>
            <a:r>
              <a:rPr lang="en-GB" sz="2200" b="1" dirty="0" err="1"/>
              <a:t>tenkantys</a:t>
            </a:r>
            <a:r>
              <a:rPr lang="en-GB" sz="2200" b="1" dirty="0"/>
              <a:t> 1 ped. 2020-2021 </a:t>
            </a:r>
            <a:r>
              <a:rPr lang="en-GB" sz="2200" b="1" dirty="0" err="1"/>
              <a:t>m.m.</a:t>
            </a:r>
            <a:endParaRPr lang="lt-LT" sz="2200" b="1" dirty="0"/>
          </a:p>
        </p:txBody>
      </p:sp>
      <p:pic>
        <p:nvPicPr>
          <p:cNvPr id="15" name="Grafinis elementas 14" descr="Right pointing backhand index with solid fill">
            <a:extLst>
              <a:ext uri="{FF2B5EF4-FFF2-40B4-BE49-F238E27FC236}">
                <a16:creationId xmlns:a16="http://schemas.microsoft.com/office/drawing/2014/main" id="{C61A3C79-9188-4788-A17D-47E7AD90A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903944" y="1260622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C9B4362-3E74-49D2-BE2A-7FACE84FBEEC}"/>
              </a:ext>
            </a:extLst>
          </p:cNvPr>
          <p:cNvSpPr txBox="1"/>
          <p:nvPr/>
        </p:nvSpPr>
        <p:spPr>
          <a:xfrm>
            <a:off x="8288322" y="5592913"/>
            <a:ext cx="38039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/>
              <a:t>Švietimo</a:t>
            </a:r>
            <a:r>
              <a:rPr lang="en-GB" sz="2200" b="1" dirty="0"/>
              <a:t> </a:t>
            </a:r>
            <a:r>
              <a:rPr lang="en-GB" sz="2200" b="1" dirty="0" err="1"/>
              <a:t>pagalbos</a:t>
            </a:r>
            <a:r>
              <a:rPr lang="en-GB" sz="2200" b="1" dirty="0"/>
              <a:t> spec., </a:t>
            </a:r>
            <a:r>
              <a:rPr lang="en-GB" sz="2200" b="1" dirty="0" err="1"/>
              <a:t>tenkantys</a:t>
            </a:r>
            <a:r>
              <a:rPr lang="en-GB" sz="2200" b="1" dirty="0"/>
              <a:t> 100 </a:t>
            </a:r>
            <a:r>
              <a:rPr lang="en-GB" sz="2200" b="1" dirty="0" err="1"/>
              <a:t>mokinių</a:t>
            </a:r>
            <a:r>
              <a:rPr lang="en-GB" sz="2200" b="1" dirty="0"/>
              <a:t> 2019-2020 </a:t>
            </a:r>
            <a:r>
              <a:rPr lang="en-GB" sz="2200" b="1" dirty="0" err="1"/>
              <a:t>m.m.</a:t>
            </a:r>
            <a:endParaRPr lang="lt-LT" sz="2200" b="1" dirty="0"/>
          </a:p>
        </p:txBody>
      </p:sp>
      <p:pic>
        <p:nvPicPr>
          <p:cNvPr id="24" name="Grafinis elementas 23" descr="Right pointing backhand index with solid fill">
            <a:extLst>
              <a:ext uri="{FF2B5EF4-FFF2-40B4-BE49-F238E27FC236}">
                <a16:creationId xmlns:a16="http://schemas.microsoft.com/office/drawing/2014/main" id="{195188E3-4367-426C-A2AB-3DC556373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7373922" y="5592913"/>
            <a:ext cx="914400" cy="914400"/>
          </a:xfrm>
          <a:prstGeom prst="rect">
            <a:avLst/>
          </a:prstGeom>
        </p:spPr>
      </p:pic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64E57199-75D9-4DE9-9848-6DB7D886D5D2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8" y="2185029"/>
            <a:ext cx="4306858" cy="1703307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FEC85A36-3530-4AA3-9D3E-8D82E5EDAAD1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805" y="1408427"/>
            <a:ext cx="4392118" cy="1553203"/>
          </a:xfrm>
          <a:prstGeom prst="rect">
            <a:avLst/>
          </a:prstGeom>
        </p:spPr>
      </p:pic>
      <p:pic>
        <p:nvPicPr>
          <p:cNvPr id="26" name="Paveikslėlis 25">
            <a:extLst>
              <a:ext uri="{FF2B5EF4-FFF2-40B4-BE49-F238E27FC236}">
                <a16:creationId xmlns:a16="http://schemas.microsoft.com/office/drawing/2014/main" id="{480FDD8C-F17F-4F35-9B2F-9A63E66200D6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177" y="3973663"/>
            <a:ext cx="3714641" cy="2450247"/>
          </a:xfrm>
          <a:prstGeom prst="rect">
            <a:avLst/>
          </a:prstGeom>
        </p:spPr>
      </p:pic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1BE25AED-182D-4F16-BCE8-B2436CAAA710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857" y="3647397"/>
            <a:ext cx="4614014" cy="194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0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76" y="-42464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SPORTAS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1498456" y="4635649"/>
            <a:ext cx="24674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600" b="1" dirty="0" err="1"/>
              <a:t>Sportuojačių</a:t>
            </a:r>
            <a:r>
              <a:rPr lang="en-GB" sz="2600" b="1" dirty="0"/>
              <a:t> </a:t>
            </a:r>
            <a:r>
              <a:rPr lang="en-GB" sz="2600" b="1" dirty="0" err="1"/>
              <a:t>moterų</a:t>
            </a:r>
            <a:r>
              <a:rPr lang="en-GB" sz="2600" b="1" dirty="0"/>
              <a:t> </a:t>
            </a:r>
            <a:r>
              <a:rPr lang="en-GB" sz="2600" b="1" dirty="0" err="1"/>
              <a:t>dalis</a:t>
            </a:r>
            <a:r>
              <a:rPr lang="en-GB" sz="2600" b="1" dirty="0"/>
              <a:t> 2019 m.</a:t>
            </a:r>
            <a:endParaRPr lang="lt-LT" sz="2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2532" y="5744133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FBDD5C-479E-4903-844D-2C167F24FCCC}"/>
              </a:ext>
            </a:extLst>
          </p:cNvPr>
          <p:cNvSpPr txBox="1"/>
          <p:nvPr/>
        </p:nvSpPr>
        <p:spPr>
          <a:xfrm>
            <a:off x="9631110" y="5532938"/>
            <a:ext cx="25608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/>
              <a:t>Sporto </a:t>
            </a:r>
            <a:r>
              <a:rPr lang="en-GB" sz="2400" b="1" dirty="0" err="1"/>
              <a:t>infrastruktūra</a:t>
            </a:r>
            <a:r>
              <a:rPr lang="en-GB" sz="2400" b="1" dirty="0"/>
              <a:t> 2019 m. </a:t>
            </a:r>
            <a:endParaRPr lang="lt-LT" sz="2400" b="1" dirty="0"/>
          </a:p>
        </p:txBody>
      </p:sp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6B87C514-C68E-47F4-B85D-AA030F2F09DD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610" y="312278"/>
            <a:ext cx="2736215" cy="5105400"/>
          </a:xfrm>
          <a:prstGeom prst="rect">
            <a:avLst/>
          </a:prstGeom>
        </p:spPr>
      </p:pic>
      <p:pic>
        <p:nvPicPr>
          <p:cNvPr id="19" name="Grafinis elementas 18" descr="Right pointing backhand index with solid fill">
            <a:extLst>
              <a:ext uri="{FF2B5EF4-FFF2-40B4-BE49-F238E27FC236}">
                <a16:creationId xmlns:a16="http://schemas.microsoft.com/office/drawing/2014/main" id="{648B33E7-AD41-4E5C-8CB7-088039A7F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9200973" y="5507166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3B156A4-D04A-4D19-BA94-5CA17A60CE75}"/>
              </a:ext>
            </a:extLst>
          </p:cNvPr>
          <p:cNvSpPr txBox="1"/>
          <p:nvPr/>
        </p:nvSpPr>
        <p:spPr>
          <a:xfrm>
            <a:off x="6109068" y="991077"/>
            <a:ext cx="24674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Sportuojančių</a:t>
            </a:r>
            <a:r>
              <a:rPr lang="en-GB" sz="2600" b="1" dirty="0"/>
              <a:t> </a:t>
            </a:r>
            <a:r>
              <a:rPr lang="en-GB" sz="2600" b="1" dirty="0" err="1"/>
              <a:t>skaičius</a:t>
            </a:r>
            <a:r>
              <a:rPr lang="en-GB" sz="2600" b="1" dirty="0"/>
              <a:t> 1000 </a:t>
            </a:r>
            <a:r>
              <a:rPr lang="en-GB" sz="2600" b="1" dirty="0" err="1"/>
              <a:t>gyv</a:t>
            </a:r>
            <a:r>
              <a:rPr lang="en-GB" sz="2600" b="1" dirty="0"/>
              <a:t>.</a:t>
            </a:r>
            <a:endParaRPr lang="lt-LT" sz="2600" b="1" dirty="0"/>
          </a:p>
        </p:txBody>
      </p:sp>
      <p:pic>
        <p:nvPicPr>
          <p:cNvPr id="29" name="Grafinis elementas 28" descr="Right pointing backhand index with solid fill">
            <a:extLst>
              <a:ext uri="{FF2B5EF4-FFF2-40B4-BE49-F238E27FC236}">
                <a16:creationId xmlns:a16="http://schemas.microsoft.com/office/drawing/2014/main" id="{0165959D-90A8-4C3E-B4BF-64BB87277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306326" y="2067322"/>
            <a:ext cx="914400" cy="914400"/>
          </a:xfrm>
          <a:prstGeom prst="rect">
            <a:avLst/>
          </a:prstGeom>
        </p:spPr>
      </p:pic>
      <p:pic>
        <p:nvPicPr>
          <p:cNvPr id="31" name="Paveikslėlis 30">
            <a:extLst>
              <a:ext uri="{FF2B5EF4-FFF2-40B4-BE49-F238E27FC236}">
                <a16:creationId xmlns:a16="http://schemas.microsoft.com/office/drawing/2014/main" id="{34AD698E-8419-48B5-B72E-D610394C9E9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96" y="991076"/>
            <a:ext cx="5141159" cy="2914351"/>
          </a:xfrm>
          <a:prstGeom prst="rect">
            <a:avLst/>
          </a:prstGeom>
        </p:spPr>
      </p:pic>
      <p:pic>
        <p:nvPicPr>
          <p:cNvPr id="32" name="Paveikslėlis 31" descr="Paveikslėlis, kuriame yra žemėlapis&#10;&#10;Automatiškai sugeneruotas aprašymas">
            <a:extLst>
              <a:ext uri="{FF2B5EF4-FFF2-40B4-BE49-F238E27FC236}">
                <a16:creationId xmlns:a16="http://schemas.microsoft.com/office/drawing/2014/main" id="{FCFF07DA-21CE-4A59-B56F-4A6336FF220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451" y="3765944"/>
            <a:ext cx="4227523" cy="29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19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76" y="-42464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KULTŪRA. KULTŪROS CENTRAI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5049166" y="4601706"/>
            <a:ext cx="30266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Nuotoliniai</a:t>
            </a:r>
            <a:r>
              <a:rPr lang="en-GB" sz="2600" b="1" dirty="0"/>
              <a:t> KC </a:t>
            </a:r>
            <a:r>
              <a:rPr lang="en-GB" sz="2600" b="1" dirty="0" err="1"/>
              <a:t>renginiai</a:t>
            </a:r>
            <a:r>
              <a:rPr lang="en-GB" sz="2600" b="1" dirty="0"/>
              <a:t> 2020 m.</a:t>
            </a:r>
            <a:endParaRPr lang="lt-LT" sz="2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5112088" y="5491236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FBDD5C-479E-4903-844D-2C167F24FCCC}"/>
              </a:ext>
            </a:extLst>
          </p:cNvPr>
          <p:cNvSpPr txBox="1"/>
          <p:nvPr/>
        </p:nvSpPr>
        <p:spPr>
          <a:xfrm>
            <a:off x="8438410" y="5011824"/>
            <a:ext cx="31540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/>
              <a:t>Meno </a:t>
            </a:r>
            <a:r>
              <a:rPr lang="en-GB" sz="2400" b="1" dirty="0" err="1"/>
              <a:t>mėgėjų</a:t>
            </a:r>
            <a:r>
              <a:rPr lang="en-GB" sz="2400" b="1" dirty="0"/>
              <a:t> </a:t>
            </a:r>
            <a:r>
              <a:rPr lang="en-GB" sz="2400" b="1" dirty="0" err="1"/>
              <a:t>kolektyvai</a:t>
            </a:r>
            <a:r>
              <a:rPr lang="en-GB" sz="2400" b="1" dirty="0"/>
              <a:t>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dalyviai</a:t>
            </a:r>
            <a:r>
              <a:rPr lang="en-GB" sz="2400" b="1" dirty="0"/>
              <a:t> 1000 </a:t>
            </a:r>
            <a:r>
              <a:rPr lang="en-GB" sz="2400" b="1" dirty="0" err="1"/>
              <a:t>gyv</a:t>
            </a:r>
            <a:r>
              <a:rPr lang="en-GB" sz="2400" b="1" dirty="0"/>
              <a:t>. 2020m. </a:t>
            </a:r>
            <a:endParaRPr lang="lt-LT" sz="2400" b="1" dirty="0"/>
          </a:p>
        </p:txBody>
      </p:sp>
      <p:pic>
        <p:nvPicPr>
          <p:cNvPr id="19" name="Grafinis elementas 18" descr="Right pointing backhand index with solid fill">
            <a:extLst>
              <a:ext uri="{FF2B5EF4-FFF2-40B4-BE49-F238E27FC236}">
                <a16:creationId xmlns:a16="http://schemas.microsoft.com/office/drawing/2014/main" id="{648B33E7-AD41-4E5C-8CB7-088039A7F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585676" y="4909132"/>
            <a:ext cx="914400" cy="914400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6586A217-FDCD-4619-9831-CF5235130FE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27" y="991077"/>
            <a:ext cx="5353050" cy="3469640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A612D678-500A-4A75-BFBC-EC7508491F74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80" y="4460717"/>
            <a:ext cx="4158708" cy="2302544"/>
          </a:xfrm>
          <a:prstGeom prst="rect">
            <a:avLst/>
          </a:prstGeom>
        </p:spPr>
      </p:pic>
      <p:pic>
        <p:nvPicPr>
          <p:cNvPr id="20" name="Grafinis elementas 19" descr="Right pointing backhand index with solid fill">
            <a:extLst>
              <a:ext uri="{FF2B5EF4-FFF2-40B4-BE49-F238E27FC236}">
                <a16:creationId xmlns:a16="http://schemas.microsoft.com/office/drawing/2014/main" id="{0213F4FE-D5D9-412B-B806-C44F96FFF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5348752" y="2158177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DF0B7B-4BC4-4D61-A95E-DE0CA9DDF85D}"/>
              </a:ext>
            </a:extLst>
          </p:cNvPr>
          <p:cNvSpPr txBox="1"/>
          <p:nvPr/>
        </p:nvSpPr>
        <p:spPr>
          <a:xfrm>
            <a:off x="5348752" y="1034468"/>
            <a:ext cx="24674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600" b="1" dirty="0"/>
              <a:t>Lankytojų</a:t>
            </a:r>
            <a:r>
              <a:rPr lang="en-GB" sz="2600" b="1" dirty="0"/>
              <a:t> </a:t>
            </a:r>
            <a:r>
              <a:rPr lang="en-GB" sz="2600" b="1" dirty="0" err="1"/>
              <a:t>ir</a:t>
            </a:r>
            <a:r>
              <a:rPr lang="en-GB" sz="2600" b="1" dirty="0"/>
              <a:t> </a:t>
            </a:r>
            <a:r>
              <a:rPr lang="en-GB" sz="2600" b="1" dirty="0" err="1"/>
              <a:t>dalyvių</a:t>
            </a:r>
            <a:r>
              <a:rPr lang="en-GB" sz="2600" b="1" dirty="0"/>
              <a:t> sk. 1 KC </a:t>
            </a:r>
            <a:r>
              <a:rPr lang="en-GB" sz="2600" b="1" dirty="0" err="1"/>
              <a:t>renginyje</a:t>
            </a:r>
            <a:endParaRPr lang="lt-LT" sz="2600" b="1" dirty="0"/>
          </a:p>
        </p:txBody>
      </p:sp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B0AD54EA-C765-4062-BFE5-DA5C6CA26145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628" y="2102447"/>
            <a:ext cx="4354798" cy="265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9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76" y="-42464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KULTŪRA. BIBLIOTEKOS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1364719" y="3648143"/>
            <a:ext cx="330525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600" b="1" dirty="0"/>
              <a:t>VB </a:t>
            </a:r>
            <a:r>
              <a:rPr lang="en-GB" sz="2600" b="1" dirty="0" err="1"/>
              <a:t>dokumentų</a:t>
            </a:r>
            <a:r>
              <a:rPr lang="en-GB" sz="2600" b="1" dirty="0"/>
              <a:t> </a:t>
            </a:r>
            <a:r>
              <a:rPr lang="en-GB" sz="2600" b="1" dirty="0" err="1"/>
              <a:t>fondas</a:t>
            </a:r>
            <a:r>
              <a:rPr lang="en-GB" sz="2600" b="1" dirty="0"/>
              <a:t> 1 </a:t>
            </a:r>
            <a:r>
              <a:rPr lang="en-GB" sz="2600" b="1" dirty="0" err="1"/>
              <a:t>gyv</a:t>
            </a:r>
            <a:r>
              <a:rPr lang="en-GB" sz="2600" b="1" dirty="0"/>
              <a:t>. 2020 m. </a:t>
            </a:r>
            <a:endParaRPr lang="lt-LT" sz="2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4669970" y="3983315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FBDD5C-479E-4903-844D-2C167F24FCCC}"/>
              </a:ext>
            </a:extLst>
          </p:cNvPr>
          <p:cNvSpPr txBox="1"/>
          <p:nvPr/>
        </p:nvSpPr>
        <p:spPr>
          <a:xfrm>
            <a:off x="8814425" y="5864846"/>
            <a:ext cx="3154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Apsilankymų</a:t>
            </a:r>
            <a:r>
              <a:rPr lang="en-GB" sz="2400" b="1" dirty="0"/>
              <a:t> </a:t>
            </a:r>
          </a:p>
          <a:p>
            <a:pPr algn="r"/>
            <a:r>
              <a:rPr lang="en-GB" sz="2400" b="1" dirty="0"/>
              <a:t>sk. VB</a:t>
            </a:r>
            <a:endParaRPr lang="lt-LT" sz="2400" b="1" dirty="0"/>
          </a:p>
        </p:txBody>
      </p:sp>
      <p:pic>
        <p:nvPicPr>
          <p:cNvPr id="19" name="Grafinis elementas 18" descr="Right pointing backhand index with solid fill">
            <a:extLst>
              <a:ext uri="{FF2B5EF4-FFF2-40B4-BE49-F238E27FC236}">
                <a16:creationId xmlns:a16="http://schemas.microsoft.com/office/drawing/2014/main" id="{648B33E7-AD41-4E5C-8CB7-088039A7F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9253472" y="5872752"/>
            <a:ext cx="914400" cy="914400"/>
          </a:xfrm>
          <a:prstGeom prst="rect">
            <a:avLst/>
          </a:prstGeom>
        </p:spPr>
      </p:pic>
      <p:pic>
        <p:nvPicPr>
          <p:cNvPr id="20" name="Grafinis elementas 19" descr="Right pointing backhand index with solid fill">
            <a:extLst>
              <a:ext uri="{FF2B5EF4-FFF2-40B4-BE49-F238E27FC236}">
                <a16:creationId xmlns:a16="http://schemas.microsoft.com/office/drawing/2014/main" id="{0213F4FE-D5D9-412B-B806-C44F96FFF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6308158" y="1973630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DF0B7B-4BC4-4D61-A95E-DE0CA9DDF85D}"/>
              </a:ext>
            </a:extLst>
          </p:cNvPr>
          <p:cNvSpPr txBox="1"/>
          <p:nvPr/>
        </p:nvSpPr>
        <p:spPr>
          <a:xfrm>
            <a:off x="6096000" y="1260057"/>
            <a:ext cx="24674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600" b="1" dirty="0"/>
              <a:t>VB </a:t>
            </a:r>
            <a:r>
              <a:rPr lang="en-GB" sz="2600" b="1" dirty="0" err="1"/>
              <a:t>vartotojų</a:t>
            </a:r>
            <a:r>
              <a:rPr lang="en-GB" sz="2600" b="1" dirty="0"/>
              <a:t> </a:t>
            </a:r>
            <a:r>
              <a:rPr lang="en-GB" sz="2600" b="1" dirty="0" err="1"/>
              <a:t>dalis</a:t>
            </a:r>
            <a:r>
              <a:rPr lang="en-GB" sz="2600" b="1" dirty="0"/>
              <a:t> 2020 m.  </a:t>
            </a:r>
            <a:endParaRPr lang="lt-LT" sz="2600" b="1" dirty="0"/>
          </a:p>
        </p:txBody>
      </p:sp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CEDDA0F9-B8ED-44B9-8303-CC93D92D104F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805" y="1141253"/>
            <a:ext cx="4715353" cy="2326958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178A7041-A618-4554-ADF8-D2671A30D6EF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473" y="5004230"/>
            <a:ext cx="4300903" cy="1494874"/>
          </a:xfrm>
          <a:prstGeom prst="rect">
            <a:avLst/>
          </a:prstGeom>
        </p:spPr>
      </p:pic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293E44B1-1AE9-402C-A821-90F8933891A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609" y="2784126"/>
            <a:ext cx="5419725" cy="302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30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88" y="-16935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KULTŪRA. MUZIEJAI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1083656" y="3525162"/>
            <a:ext cx="24674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Muziejų</a:t>
            </a:r>
            <a:r>
              <a:rPr lang="en-GB" sz="2600" b="1" dirty="0"/>
              <a:t> </a:t>
            </a:r>
            <a:r>
              <a:rPr lang="en-GB" sz="2600" b="1" dirty="0" err="1"/>
              <a:t>lankytojų</a:t>
            </a:r>
            <a:r>
              <a:rPr lang="en-GB" sz="2600" b="1" dirty="0"/>
              <a:t> sk.</a:t>
            </a:r>
            <a:endParaRPr lang="lt-LT" sz="2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53863-64A6-4A48-9430-52F2C4907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530" y="30679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17" name="Grafinis elementas 16" descr="Right pointing backhand index with solid fill">
            <a:extLst>
              <a:ext uri="{FF2B5EF4-FFF2-40B4-BE49-F238E27FC236}">
                <a16:creationId xmlns:a16="http://schemas.microsoft.com/office/drawing/2014/main" id="{B0B1023D-7624-4620-8ACB-7727692D8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0569" y="3525162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DF0B7B-4BC4-4D61-A95E-DE0CA9DDF85D}"/>
              </a:ext>
            </a:extLst>
          </p:cNvPr>
          <p:cNvSpPr txBox="1"/>
          <p:nvPr/>
        </p:nvSpPr>
        <p:spPr>
          <a:xfrm>
            <a:off x="953380" y="1292934"/>
            <a:ext cx="99030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lt-LT" sz="2600" b="1" i="1" dirty="0"/>
              <a:t>Biržų</a:t>
            </a:r>
            <a:r>
              <a:rPr lang="en-GB" sz="2600" b="1" i="1" dirty="0"/>
              <a:t> </a:t>
            </a:r>
            <a:r>
              <a:rPr lang="en-GB" sz="2600" b="1" i="1" dirty="0" err="1"/>
              <a:t>krašto</a:t>
            </a:r>
            <a:r>
              <a:rPr lang="en-GB" sz="2600" b="1" i="1" dirty="0"/>
              <a:t> </a:t>
            </a:r>
            <a:r>
              <a:rPr lang="en-GB" sz="2600" b="1" i="1" dirty="0" err="1"/>
              <a:t>muziejus</a:t>
            </a:r>
            <a:r>
              <a:rPr lang="en-GB" sz="2600" b="1" i="1" dirty="0"/>
              <a:t> “Sėla” </a:t>
            </a:r>
            <a:r>
              <a:rPr lang="en-GB" sz="2600" b="1" i="1" dirty="0" err="1"/>
              <a:t>ir</a:t>
            </a:r>
            <a:r>
              <a:rPr lang="en-GB" sz="2600" b="1" i="1" dirty="0"/>
              <a:t> 1 </a:t>
            </a:r>
            <a:r>
              <a:rPr lang="en-GB" sz="2600" b="1" i="1" dirty="0" err="1"/>
              <a:t>padalinys</a:t>
            </a:r>
            <a:endParaRPr lang="lt-LT" sz="2600" b="1" i="1" dirty="0"/>
          </a:p>
        </p:txBody>
      </p:sp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0D832A28-17C9-4FB2-B128-5BB3C05BD5A4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69" y="2287750"/>
            <a:ext cx="7159495" cy="393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13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EE71C7A6-78F7-47E2-A3F8-53E7058B9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2565"/>
            <a:ext cx="10515600" cy="813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 err="1">
                <a:solidFill>
                  <a:srgbClr val="52876B"/>
                </a:solidFill>
              </a:rPr>
              <a:t>Ačiū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už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dėmesį</a:t>
            </a:r>
            <a:r>
              <a:rPr lang="en-GB" sz="4400" dirty="0">
                <a:solidFill>
                  <a:srgbClr val="52876B"/>
                </a:solidFill>
              </a:rPr>
              <a:t>!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5" name="Pavadinimas 1">
            <a:extLst>
              <a:ext uri="{FF2B5EF4-FFF2-40B4-BE49-F238E27FC236}">
                <a16:creationId xmlns:a16="http://schemas.microsoft.com/office/drawing/2014/main" id="{D41340BD-32FD-45FC-A131-CEC0D9E9C677}"/>
              </a:ext>
            </a:extLst>
          </p:cNvPr>
          <p:cNvSpPr txBox="1">
            <a:spLocks/>
          </p:cNvSpPr>
          <p:nvPr/>
        </p:nvSpPr>
        <p:spPr>
          <a:xfrm>
            <a:off x="1509074" y="4218495"/>
            <a:ext cx="10515600" cy="1465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4400" u="sng" dirty="0" err="1"/>
              <a:t>Kontaktai</a:t>
            </a:r>
            <a:r>
              <a:rPr lang="en-GB" sz="4400" u="sng" dirty="0"/>
              <a:t>: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Odeta Bačianskienė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Tel. 863000228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El. </a:t>
            </a:r>
            <a:r>
              <a:rPr lang="en-GB" sz="4400" dirty="0" err="1"/>
              <a:t>Paštas</a:t>
            </a:r>
            <a:r>
              <a:rPr lang="en-GB" sz="4400" dirty="0"/>
              <a:t>: </a:t>
            </a:r>
            <a:r>
              <a:rPr lang="en-GB" sz="4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info@generalis.lt</a:t>
            </a:r>
            <a:endParaRPr lang="en-GB" sz="4400" dirty="0"/>
          </a:p>
          <a:p>
            <a:pPr marL="0" indent="0" algn="r">
              <a:buFont typeface="Arial" panose="020B0604020202020204" pitchFamily="34" charset="0"/>
              <a:buNone/>
            </a:pPr>
            <a:endParaRPr lang="lt-LT" i="1" dirty="0">
              <a:solidFill>
                <a:srgbClr val="5287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3098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Lašelis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49A5B6DF530945921C86BC01B18D71" ma:contentTypeVersion="13" ma:contentTypeDescription="Create a new document." ma:contentTypeScope="" ma:versionID="8eb042dc1f7b9b14856a8f83ef97f0dc">
  <xsd:schema xmlns:xsd="http://www.w3.org/2001/XMLSchema" xmlns:xs="http://www.w3.org/2001/XMLSchema" xmlns:p="http://schemas.microsoft.com/office/2006/metadata/properties" xmlns:ns3="2145dd0b-2858-4016-a6df-8fd31ded64a1" xmlns:ns4="2c09582d-149a-4940-890b-06d8667ebebd" targetNamespace="http://schemas.microsoft.com/office/2006/metadata/properties" ma:root="true" ma:fieldsID="b6c390188e34f91cadefb0244f55eb72" ns3:_="" ns4:_="">
    <xsd:import namespace="2145dd0b-2858-4016-a6df-8fd31ded64a1"/>
    <xsd:import namespace="2c09582d-149a-4940-890b-06d8667ebe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5dd0b-2858-4016-a6df-8fd31ded64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9582d-149a-4940-890b-06d8667ebeb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CF535D-2B39-48D7-943E-88B9FD3776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5dd0b-2858-4016-a6df-8fd31ded64a1"/>
    <ds:schemaRef ds:uri="2c09582d-149a-4940-890b-06d8667ebe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C5AA26-8BDC-48A4-BE86-C75D0091E5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FA17D7-1071-48B5-989E-602B8FD4DCAF}">
  <ds:schemaRefs>
    <ds:schemaRef ds:uri="http://schemas.microsoft.com/office/2006/metadata/properties"/>
    <ds:schemaRef ds:uri="http://www.w3.org/XML/1998/namespace"/>
    <ds:schemaRef ds:uri="2145dd0b-2858-4016-a6df-8fd31ded64a1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c09582d-149a-4940-890b-06d8667ebe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425</TotalTime>
  <Words>597</Words>
  <Application>Microsoft Office PowerPoint</Application>
  <PresentationFormat>Plačiaekranė</PresentationFormat>
  <Paragraphs>90</Paragraphs>
  <Slides>21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7" baseType="lpstr">
      <vt:lpstr>Arial</vt:lpstr>
      <vt:lpstr>Calibri</vt:lpstr>
      <vt:lpstr>Cambria</vt:lpstr>
      <vt:lpstr>Univers</vt:lpstr>
      <vt:lpstr>Wingdings</vt:lpstr>
      <vt:lpstr>GradientVTI</vt:lpstr>
      <vt:lpstr>BIRŽŲ RAJONO SAVIVALDYBĖS 2021 -2030 M. strateginio plėtros plano aplinkos analizės pristatymas  Ekonominės aplinkos kartu su jai reikalingų žmogiškųjų išteklių užtikrinimo, turiZmo, sporto ir kultūros puoselėjimo sritys </vt:lpstr>
      <vt:lpstr>EKONOMINĖS APLINKOS KARTU SU JAI REIKALINGŲ ŽMOGIŠKŲJŲ IŠTEKLIŲ UŽTIKRINIMO, TURIZMO, SPORTO IR KULTŪROS SRIČIŲ ANALIZĖS STRUKŪRA:</vt:lpstr>
      <vt:lpstr>BENDRA INFORMACIJA</vt:lpstr>
      <vt:lpstr>DEMOGRAFINĖ SITUACIJA</vt:lpstr>
      <vt:lpstr>DEMOGRAFINĖ SITUACIJA. ĮTAKOS VEIKSNIAI</vt:lpstr>
      <vt:lpstr>EKONOMINIAI RODIKLIAI</vt:lpstr>
      <vt:lpstr>VERSLO APLINKA</vt:lpstr>
      <vt:lpstr>DARBO RINKA</vt:lpstr>
      <vt:lpstr>ŽEMĖS ŪKIS</vt:lpstr>
      <vt:lpstr>STATYBA IR GYVENAMASIS FONDAS</vt:lpstr>
      <vt:lpstr>TURIZMAS IR REKREACINĖ APLINKA</vt:lpstr>
      <vt:lpstr>KULTŪROS PAVELDAS</vt:lpstr>
      <vt:lpstr>ŠVIETIMO IR KULTŪROS PASLAUGŲ ĮSTAIGOS</vt:lpstr>
      <vt:lpstr>ŠVIETIMAS. IKIMOKYKLINIS IR PRIEŠMOKYKLINIS UGDYMAS</vt:lpstr>
      <vt:lpstr>ŠVIETIMAS. BENDRASIS UGDYMAS</vt:lpstr>
      <vt:lpstr>ŠVIETIMAS. ŠVIETIMO IŠTEKLIAI</vt:lpstr>
      <vt:lpstr>SPORTAS</vt:lpstr>
      <vt:lpstr>KULTŪRA. KULTŪROS CENTRAI</vt:lpstr>
      <vt:lpstr>KULTŪRA. BIBLIOTEKOS</vt:lpstr>
      <vt:lpstr>KULTŪRA. MUZIEJAI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BIRŽŲ RAJONO SAVIVALDYBĖS GYVENTOJŲ NUOMONĖS TYRIMO ATASKAITA, 2021 M.</dc:title>
  <dc:creator>Odeta Bačianskienė</dc:creator>
  <cp:lastModifiedBy>Odeta Bačianskienė</cp:lastModifiedBy>
  <cp:revision>31</cp:revision>
  <dcterms:created xsi:type="dcterms:W3CDTF">2021-04-15T07:49:34Z</dcterms:created>
  <dcterms:modified xsi:type="dcterms:W3CDTF">2021-04-27T14:23:51Z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0x0101009A49A5B6DF530945921C86BC01B18D71</vt:lpwstr>
  </property>
</Properties>
</file>