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sldIdLst>
    <p:sldId id="256" r:id="rId5"/>
    <p:sldId id="257" r:id="rId6"/>
    <p:sldId id="258" r:id="rId7"/>
    <p:sldId id="259" r:id="rId8"/>
    <p:sldId id="300" r:id="rId9"/>
    <p:sldId id="289" r:id="rId10"/>
    <p:sldId id="275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9" r:id="rId20"/>
    <p:sldId id="298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876B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9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54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5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34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5/3/2021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0" r:id="rId6"/>
    <p:sldLayoutId id="2147483756" r:id="rId7"/>
    <p:sldLayoutId id="2147483757" r:id="rId8"/>
    <p:sldLayoutId id="2147483758" r:id="rId9"/>
    <p:sldLayoutId id="2147483759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rzai.l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generalis.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Refreshing blue watery background">
            <a:extLst>
              <a:ext uri="{FF2B5EF4-FFF2-40B4-BE49-F238E27FC236}">
                <a16:creationId xmlns:a16="http://schemas.microsoft.com/office/drawing/2014/main" id="{18899B97-7569-463D-99BC-E7B545931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" b="15723"/>
          <a:stretch/>
        </p:blipFill>
        <p:spPr>
          <a:xfrm>
            <a:off x="0" y="74032"/>
            <a:ext cx="12191980" cy="685800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2F66EF6-F285-4F0E-998D-81976F71B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0591" y="1162968"/>
            <a:ext cx="7160357" cy="4164820"/>
          </a:xfrm>
        </p:spPr>
        <p:txBody>
          <a:bodyPr anchor="t">
            <a:normAutofit fontScale="90000"/>
          </a:bodyPr>
          <a:lstStyle/>
          <a:p>
            <a:pPr algn="r"/>
            <a:r>
              <a:rPr lang="lt-LT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BIRŽŲ RAJONO SAVIVALDYBĖS 2021 -2030 M. strateginio plėtros plano aplinkos analizės pristatymas</a:t>
            </a:r>
            <a:br>
              <a:rPr lang="en-GB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br>
              <a:rPr lang="en-GB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lt-LT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Socialinės ir bendruomeniškos aplinkos, viešojo valdymo ir </a:t>
            </a:r>
            <a:r>
              <a:rPr lang="lt-LT" sz="1800" i="1" dirty="0" err="1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Savivaldyb</a:t>
            </a:r>
            <a:r>
              <a:rPr lang="en-GB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ė</a:t>
            </a:r>
            <a:r>
              <a:rPr lang="lt-LT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 įvaizdžio</a:t>
            </a:r>
            <a:r>
              <a:rPr lang="en-GB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FORMAVIMO</a:t>
            </a:r>
            <a:r>
              <a:rPr lang="lt-LT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sritys</a:t>
            </a:r>
            <a:br>
              <a:rPr lang="lt-LT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7200" i="1" dirty="0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A72F6B-EFEA-4FB9-928F-22761A0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6244" y="6429547"/>
            <a:ext cx="8862155" cy="283241"/>
          </a:xfrm>
        </p:spPr>
        <p:txBody>
          <a:bodyPr>
            <a:normAutofit/>
          </a:bodyPr>
          <a:lstStyle/>
          <a:p>
            <a:r>
              <a:rPr lang="lt-LT" sz="13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Pranešėja Odeta Bačianskienė</a:t>
            </a:r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2" name="Picture 80" descr="Pradžia">
            <a:hlinkClick r:id="rId3"/>
            <a:extLst>
              <a:ext uri="{FF2B5EF4-FFF2-40B4-BE49-F238E27FC236}">
                <a16:creationId xmlns:a16="http://schemas.microsoft.com/office/drawing/2014/main" id="{28E6690C-0C3B-4391-8B75-E11412324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704" y="526107"/>
            <a:ext cx="1233183" cy="1273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2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>
            <a:noAutofit/>
          </a:bodyPr>
          <a:lstStyle/>
          <a:p>
            <a:r>
              <a:rPr lang="en-GB" sz="3000" b="1" dirty="0">
                <a:solidFill>
                  <a:srgbClr val="52876B"/>
                </a:solidFill>
                <a:ea typeface="Cambria" panose="02040503050406030204" pitchFamily="18" charset="0"/>
              </a:rPr>
              <a:t>SOCIALINĖS IR BENDRUOMENIŠKOS APLINKOS, VIEŠOJO VALDYMO BEI SAVIVALDYBĖS ĮVAIZDŽIO FORMAVIMO SRIČIŲ ANALIZĖS STRUKŪRA:</a:t>
            </a:r>
            <a:endParaRPr lang="lt-LT" sz="3000" b="1" dirty="0">
              <a:solidFill>
                <a:srgbClr val="52876B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F6FB43-683C-4EDD-9230-C4181BF61259}"/>
              </a:ext>
            </a:extLst>
          </p:cNvPr>
          <p:cNvSpPr txBox="1"/>
          <p:nvPr/>
        </p:nvSpPr>
        <p:spPr>
          <a:xfrm>
            <a:off x="1281805" y="2136338"/>
            <a:ext cx="1015906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SVEIKATOS PRIEŽIŪRA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SOCIALINĖ APSAUGA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VIEŠASIS SAUGUMAS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JAUNIMAS, BENDRUOMENĖS IR NEVYRIAUSYBINĖS ORGANIZACIJOS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VIEŠASIS VALDYMAS</a:t>
            </a:r>
          </a:p>
        </p:txBody>
      </p:sp>
    </p:spTree>
    <p:extLst>
      <p:ext uri="{BB962C8B-B14F-4D97-AF65-F5344CB8AC3E}">
        <p14:creationId xmlns:p14="http://schemas.microsoft.com/office/powerpoint/2010/main" val="403378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BENDRA INFORMACIJA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DFF984-D709-4EA2-B71C-4EA04B3F95F6}"/>
              </a:ext>
            </a:extLst>
          </p:cNvPr>
          <p:cNvSpPr txBox="1">
            <a:spLocks/>
          </p:cNvSpPr>
          <p:nvPr/>
        </p:nvSpPr>
        <p:spPr>
          <a:xfrm>
            <a:off x="765109" y="1549286"/>
            <a:ext cx="10018713" cy="1129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b="1" dirty="0"/>
              <a:t>ANALIZĖS LAIKOTARPIS: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dirty="0"/>
              <a:t>2015-20</a:t>
            </a:r>
            <a:r>
              <a:rPr lang="en-GB" dirty="0"/>
              <a:t>20</a:t>
            </a:r>
            <a:r>
              <a:rPr lang="lt-LT" dirty="0"/>
              <a:t> m. (imtinai). Jei duomenų už 20</a:t>
            </a:r>
            <a:r>
              <a:rPr lang="en-GB" dirty="0"/>
              <a:t>20</a:t>
            </a:r>
            <a:r>
              <a:rPr lang="lt-LT" dirty="0"/>
              <a:t> m. dar nėra pateikta, analizuojamas 2015–201</a:t>
            </a:r>
            <a:r>
              <a:rPr lang="en-GB" dirty="0"/>
              <a:t>9</a:t>
            </a:r>
            <a:r>
              <a:rPr lang="lt-LT" dirty="0"/>
              <a:t> m. laikotarpis;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E84D928-EE66-46A4-BB6C-6C2D88FBBD37}"/>
              </a:ext>
            </a:extLst>
          </p:cNvPr>
          <p:cNvSpPr txBox="1">
            <a:spLocks/>
          </p:cNvSpPr>
          <p:nvPr/>
        </p:nvSpPr>
        <p:spPr>
          <a:xfrm>
            <a:off x="765109" y="2964192"/>
            <a:ext cx="10133046" cy="2483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b="1" dirty="0"/>
              <a:t>LYGINTOS TERITORIJOS: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dirty="0"/>
              <a:t>Lietuvos Respublika, Panevėžio apskritis ir Panevėžio apskrities saviavldybės.</a:t>
            </a:r>
          </a:p>
        </p:txBody>
      </p:sp>
    </p:spTree>
    <p:extLst>
      <p:ext uri="{BB962C8B-B14F-4D97-AF65-F5344CB8AC3E}">
        <p14:creationId xmlns:p14="http://schemas.microsoft.com/office/powerpoint/2010/main" val="1122851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DEMOGRAFINĖ SITUACIJA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649E9C97-BBF0-475B-B57E-78DB6DE9CA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91" y="1971113"/>
            <a:ext cx="5051514" cy="4236740"/>
          </a:xfrm>
          <a:prstGeom prst="rect">
            <a:avLst/>
          </a:prstGeom>
          <a:noFill/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7FB3F90C-F778-4E78-AB50-F46FD135796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286" y="1081363"/>
            <a:ext cx="5763237" cy="30474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182856" y="1081363"/>
            <a:ext cx="2843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Gyventojų skaičius</a:t>
            </a:r>
            <a:r>
              <a:rPr lang="en-GB" b="1" dirty="0"/>
              <a:t> 2021 m. </a:t>
            </a:r>
            <a:r>
              <a:rPr lang="en-GB" b="1" dirty="0" err="1"/>
              <a:t>pradžioje</a:t>
            </a:r>
            <a:endParaRPr lang="lt-LT" b="1" dirty="0"/>
          </a:p>
        </p:txBody>
      </p:sp>
      <p:pic>
        <p:nvPicPr>
          <p:cNvPr id="20" name="Grafinis elementas 19" descr="Right pointing backhand index with solid fill">
            <a:extLst>
              <a:ext uri="{FF2B5EF4-FFF2-40B4-BE49-F238E27FC236}">
                <a16:creationId xmlns:a16="http://schemas.microsoft.com/office/drawing/2014/main" id="{88A30EB8-A020-4053-A963-81E6282B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461579" y="1672626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FF8268-67BC-4E1A-A3F5-73BF22B74D7B}"/>
              </a:ext>
            </a:extLst>
          </p:cNvPr>
          <p:cNvSpPr txBox="1"/>
          <p:nvPr/>
        </p:nvSpPr>
        <p:spPr>
          <a:xfrm>
            <a:off x="8510885" y="4965305"/>
            <a:ext cx="3156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Gyventojų struktūra pagal amžių</a:t>
            </a:r>
            <a:r>
              <a:rPr lang="en-GB" b="1" dirty="0"/>
              <a:t> (2020 m. </a:t>
            </a:r>
            <a:r>
              <a:rPr lang="en-GB" b="1" dirty="0" err="1"/>
              <a:t>pradžioje</a:t>
            </a:r>
            <a:endParaRPr lang="lt-LT" b="1" dirty="0"/>
          </a:p>
        </p:txBody>
      </p:sp>
      <p:pic>
        <p:nvPicPr>
          <p:cNvPr id="24" name="Grafinis elementas 23" descr="Right pointing backhand index with solid fill">
            <a:extLst>
              <a:ext uri="{FF2B5EF4-FFF2-40B4-BE49-F238E27FC236}">
                <a16:creationId xmlns:a16="http://schemas.microsoft.com/office/drawing/2014/main" id="{82C521C2-A6DA-4BE6-90FA-CC770F626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7512604" y="45081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4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DEMOGRAFINĖ SITUACIJA. ĮTAKOS VEIKSNIAI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D4E70761-D3A4-4364-825E-34EEF0B86D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13" y="983803"/>
            <a:ext cx="5073119" cy="2537757"/>
          </a:xfrm>
          <a:prstGeom prst="rect">
            <a:avLst/>
          </a:prstGeom>
          <a:noFill/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954C5BB2-FD6F-4904-B099-266F640CD46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78" y="4192594"/>
            <a:ext cx="4759354" cy="2484643"/>
          </a:xfrm>
          <a:prstGeom prst="rect">
            <a:avLst/>
          </a:prstGeom>
          <a:noFill/>
        </p:spPr>
      </p:pic>
      <p:pic>
        <p:nvPicPr>
          <p:cNvPr id="22" name="Grafinis elementas 21" descr="Right pointing backhand index with solid fill">
            <a:extLst>
              <a:ext uri="{FF2B5EF4-FFF2-40B4-BE49-F238E27FC236}">
                <a16:creationId xmlns:a16="http://schemas.microsoft.com/office/drawing/2014/main" id="{9CA5EE7F-942D-404D-AE8D-D6D04273E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661302" y="4665845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FF8268-67BC-4E1A-A3F5-73BF22B74D7B}"/>
              </a:ext>
            </a:extLst>
          </p:cNvPr>
          <p:cNvSpPr txBox="1"/>
          <p:nvPr/>
        </p:nvSpPr>
        <p:spPr>
          <a:xfrm>
            <a:off x="773942" y="1341754"/>
            <a:ext cx="301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1. </a:t>
            </a:r>
            <a:r>
              <a:rPr lang="lt-LT" b="1" dirty="0"/>
              <a:t>Demografinės</a:t>
            </a:r>
            <a:r>
              <a:rPr lang="en-GB" b="1" dirty="0"/>
              <a:t> </a:t>
            </a:r>
            <a:r>
              <a:rPr lang="en-GB" b="1" dirty="0" err="1"/>
              <a:t>senatvės</a:t>
            </a:r>
            <a:r>
              <a:rPr lang="en-GB" b="1" dirty="0"/>
              <a:t> </a:t>
            </a:r>
            <a:r>
              <a:rPr lang="en-GB" b="1" dirty="0" err="1"/>
              <a:t>koeficientas</a:t>
            </a:r>
            <a:endParaRPr lang="lt-LT" b="1" dirty="0"/>
          </a:p>
        </p:txBody>
      </p:sp>
      <p:pic>
        <p:nvPicPr>
          <p:cNvPr id="26" name="Grafinis elementas 25" descr="Right pointing backhand index with solid fill">
            <a:extLst>
              <a:ext uri="{FF2B5EF4-FFF2-40B4-BE49-F238E27FC236}">
                <a16:creationId xmlns:a16="http://schemas.microsoft.com/office/drawing/2014/main" id="{9DC46626-7D86-40E4-A039-300E504D4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3695" y="1608312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A356E0-E13E-438A-B921-1C7172335E8E}"/>
              </a:ext>
            </a:extLst>
          </p:cNvPr>
          <p:cNvSpPr txBox="1"/>
          <p:nvPr/>
        </p:nvSpPr>
        <p:spPr>
          <a:xfrm>
            <a:off x="5570961" y="4696884"/>
            <a:ext cx="181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/>
              <a:t>3. </a:t>
            </a:r>
            <a:r>
              <a:rPr lang="lt-LT" b="1" dirty="0"/>
              <a:t>Neto </a:t>
            </a:r>
          </a:p>
          <a:p>
            <a:pPr algn="r"/>
            <a:r>
              <a:rPr lang="lt-LT" b="1" dirty="0"/>
              <a:t>migracija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90020D-CE06-43AC-A0FA-16BAB52D5CE4}"/>
              </a:ext>
            </a:extLst>
          </p:cNvPr>
          <p:cNvSpPr txBox="1"/>
          <p:nvPr/>
        </p:nvSpPr>
        <p:spPr>
          <a:xfrm>
            <a:off x="5975062" y="1151018"/>
            <a:ext cx="181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2. NGK </a:t>
            </a:r>
          </a:p>
          <a:p>
            <a:r>
              <a:rPr lang="en-GB" b="1" dirty="0" err="1"/>
              <a:t>rodiklis</a:t>
            </a:r>
            <a:endParaRPr lang="lt-LT" b="1" dirty="0"/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723A5693-7335-4BB4-AB2E-BE1F729A1F2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29" y="2154150"/>
            <a:ext cx="5297805" cy="3413760"/>
          </a:xfrm>
          <a:prstGeom prst="rect">
            <a:avLst/>
          </a:prstGeom>
          <a:noFill/>
        </p:spPr>
      </p:pic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7CA54971-05CF-4571-9418-281BA5E37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562487" y="1682364"/>
            <a:ext cx="914400" cy="914400"/>
          </a:xfrm>
          <a:prstGeom prst="rect">
            <a:avLst/>
          </a:prstGeom>
        </p:spPr>
      </p:pic>
      <p:pic>
        <p:nvPicPr>
          <p:cNvPr id="30" name="Grafinis elementas 29" descr="Right pointing backhand index with solid fill">
            <a:extLst>
              <a:ext uri="{FF2B5EF4-FFF2-40B4-BE49-F238E27FC236}">
                <a16:creationId xmlns:a16="http://schemas.microsoft.com/office/drawing/2014/main" id="{09A391EB-E161-4BA4-B4ED-43D8F9D39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2103" y="51509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82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241979"/>
            <a:ext cx="7515113" cy="1325563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SVEIKATOS PRIEŽIŪROS IR SOCIALINĖS APSAUGOS PASLAUGŲ ĮSTAIGOS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A7DCF1BE-889A-4206-BC2B-AD6E1557AC9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46" y="1156995"/>
            <a:ext cx="4021494" cy="5271796"/>
          </a:xfrm>
          <a:prstGeom prst="rect">
            <a:avLst/>
          </a:prstGeom>
        </p:spPr>
      </p:pic>
      <p:pic>
        <p:nvPicPr>
          <p:cNvPr id="6" name="Paveikslėlis 5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644031E5-68B9-4654-AE35-A9C09568D2E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086" y="494522"/>
            <a:ext cx="4021494" cy="612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5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SVEIKATOS PRIEŽIŪRA. SVEIKATOS RODIKLIAI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2004968" y="1577601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Vidutinė</a:t>
            </a:r>
            <a:r>
              <a:rPr lang="en-GB" sz="2400" b="1" dirty="0"/>
              <a:t> </a:t>
            </a:r>
            <a:r>
              <a:rPr lang="en-GB" sz="2400" b="1" dirty="0" err="1"/>
              <a:t>gyvenimo</a:t>
            </a:r>
            <a:r>
              <a:rPr lang="en-GB" sz="2400" b="1" dirty="0"/>
              <a:t> </a:t>
            </a:r>
            <a:r>
              <a:rPr lang="en-GB" sz="2400" b="1" dirty="0" err="1"/>
              <a:t>trukmė</a:t>
            </a:r>
            <a:r>
              <a:rPr lang="en-GB" sz="2400" b="1" dirty="0"/>
              <a:t> 2019 m. 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8430" y="1437631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8333597" y="4903872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Išvengiamas</a:t>
            </a:r>
            <a:r>
              <a:rPr lang="en-GB" sz="2600" b="1" dirty="0"/>
              <a:t> </a:t>
            </a:r>
            <a:r>
              <a:rPr lang="en-GB" sz="2600" b="1" dirty="0" err="1"/>
              <a:t>mirtingumas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419197" y="4986075"/>
            <a:ext cx="914400" cy="91440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4943B22E-DB95-452C-97EC-2F98BDE8E94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007" y="1000588"/>
            <a:ext cx="5368736" cy="1985077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2356D3F9-640C-4E70-A324-129C53040ED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8"/>
          <a:stretch/>
        </p:blipFill>
        <p:spPr bwMode="auto">
          <a:xfrm>
            <a:off x="1157195" y="3237703"/>
            <a:ext cx="6262001" cy="32869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923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SVEIKATOS PRIEŽIŪRA. SVEIKATOS BŪKLĖ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611285" y="1652240"/>
            <a:ext cx="24934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200" b="1" dirty="0"/>
              <a:t>Sergančiųjų</a:t>
            </a:r>
            <a:r>
              <a:rPr lang="en-GB" sz="2200" b="1" dirty="0"/>
              <a:t> </a:t>
            </a:r>
            <a:r>
              <a:rPr lang="en-GB" sz="2200" b="1" dirty="0" err="1"/>
              <a:t>dalis</a:t>
            </a:r>
            <a:r>
              <a:rPr lang="en-GB" sz="2200" b="1" dirty="0"/>
              <a:t> 1000 </a:t>
            </a:r>
            <a:r>
              <a:rPr lang="en-GB" sz="2200" b="1" dirty="0" err="1"/>
              <a:t>gyv</a:t>
            </a:r>
            <a:r>
              <a:rPr lang="en-GB" sz="2200" b="1" dirty="0"/>
              <a:t>. 2019 m.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pokytis</a:t>
            </a:r>
            <a:endParaRPr lang="lt-LT" sz="22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0826" y="2630107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6316958" y="5453443"/>
            <a:ext cx="27012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/>
              <a:t>Apsilankymai</a:t>
            </a:r>
            <a:r>
              <a:rPr lang="en-GB" sz="2200" b="1" dirty="0"/>
              <a:t> pas </a:t>
            </a:r>
            <a:r>
              <a:rPr lang="en-GB" sz="2200" b="1" dirty="0" err="1"/>
              <a:t>gydytojus</a:t>
            </a:r>
            <a:r>
              <a:rPr lang="en-GB" sz="2200" b="1" dirty="0"/>
              <a:t> 2019 m.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pokytis</a:t>
            </a:r>
            <a:endParaRPr lang="lt-LT" sz="22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424389" y="479026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235739-CF54-477E-8CDB-FB17C8CF23D5}"/>
              </a:ext>
            </a:extLst>
          </p:cNvPr>
          <p:cNvSpPr txBox="1"/>
          <p:nvPr/>
        </p:nvSpPr>
        <p:spPr>
          <a:xfrm>
            <a:off x="9490792" y="4127078"/>
            <a:ext cx="27012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/>
              <a:t>Mirtingumas</a:t>
            </a:r>
            <a:r>
              <a:rPr lang="en-GB" sz="2200" b="1" dirty="0"/>
              <a:t> </a:t>
            </a:r>
            <a:r>
              <a:rPr lang="en-GB" sz="2200" b="1" dirty="0" err="1"/>
              <a:t>pagal</a:t>
            </a:r>
            <a:r>
              <a:rPr lang="en-GB" sz="2200" b="1" dirty="0"/>
              <a:t> </a:t>
            </a:r>
            <a:r>
              <a:rPr lang="en-GB" sz="2200" b="1" dirty="0" err="1"/>
              <a:t>priežastis</a:t>
            </a:r>
            <a:r>
              <a:rPr lang="en-GB" sz="2200" b="1" dirty="0"/>
              <a:t> 2019 m.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pokytis</a:t>
            </a:r>
            <a:endParaRPr lang="lt-LT" sz="2200" b="1" dirty="0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78B7329F-FA35-406D-BFDD-5FA07E01BD4A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47" y="1417502"/>
            <a:ext cx="4474924" cy="2866737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1EB1453C-E328-4EC2-8C01-B4A51A80073D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65" y="4790261"/>
            <a:ext cx="4839978" cy="1730334"/>
          </a:xfrm>
          <a:prstGeom prst="rect">
            <a:avLst/>
          </a:prstGeom>
        </p:spPr>
      </p:pic>
      <p:pic>
        <p:nvPicPr>
          <p:cNvPr id="14" name="Grafinis elementas 13" descr="Right pointing backhand index with solid fill">
            <a:extLst>
              <a:ext uri="{FF2B5EF4-FFF2-40B4-BE49-F238E27FC236}">
                <a16:creationId xmlns:a16="http://schemas.microsoft.com/office/drawing/2014/main" id="{1F4DFF4D-0E34-44F2-A701-AFC021727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576392" y="4127078"/>
            <a:ext cx="914400" cy="914400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5B6F3DD0-8994-4215-B0A4-A84D9C45D8CA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70499" y="2312533"/>
            <a:ext cx="3909433" cy="1804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032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SVEIKATOS PRIEŽIŪRA. SVEIKATOS IŠTEKLIAI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611284" y="1135266"/>
            <a:ext cx="24934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200" b="1" dirty="0"/>
              <a:t>Aktyvių</a:t>
            </a:r>
            <a:r>
              <a:rPr lang="en-GB" sz="2200" b="1" dirty="0"/>
              <a:t> </a:t>
            </a:r>
            <a:r>
              <a:rPr lang="en-GB" sz="2200" b="1" dirty="0" err="1"/>
              <a:t>gydytojų</a:t>
            </a:r>
            <a:r>
              <a:rPr lang="en-GB" sz="2200" b="1" dirty="0"/>
              <a:t> sk. 10 </a:t>
            </a:r>
            <a:r>
              <a:rPr lang="en-GB" sz="2200" b="1" dirty="0" err="1"/>
              <a:t>tūkst</a:t>
            </a:r>
            <a:r>
              <a:rPr lang="en-GB" sz="2200" b="1" dirty="0"/>
              <a:t>. </a:t>
            </a:r>
            <a:r>
              <a:rPr lang="en-GB" sz="2200" b="1" dirty="0" err="1"/>
              <a:t>gyv</a:t>
            </a:r>
            <a:r>
              <a:rPr lang="en-GB" sz="2200" b="1" dirty="0"/>
              <a:t>. 2019 m.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pokytis</a:t>
            </a:r>
            <a:r>
              <a:rPr lang="en-GB" sz="2400" b="1" dirty="0"/>
              <a:t> 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0346" y="2336038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6650890" y="5497060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GMP </a:t>
            </a:r>
            <a:r>
              <a:rPr lang="en-GB" sz="2600" b="1" dirty="0" err="1"/>
              <a:t>iškvietimų</a:t>
            </a:r>
            <a:r>
              <a:rPr lang="en-GB" sz="2600" b="1" dirty="0"/>
              <a:t> 1000 </a:t>
            </a:r>
            <a:r>
              <a:rPr lang="en-GB" sz="2600" b="1" dirty="0" err="1"/>
              <a:t>gyv</a:t>
            </a:r>
            <a:r>
              <a:rPr lang="en-GB" sz="2600" b="1" dirty="0"/>
              <a:t>.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650891" y="4829067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235739-CF54-477E-8CDB-FB17C8CF23D5}"/>
              </a:ext>
            </a:extLst>
          </p:cNvPr>
          <p:cNvSpPr txBox="1"/>
          <p:nvPr/>
        </p:nvSpPr>
        <p:spPr>
          <a:xfrm>
            <a:off x="9490792" y="1355374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Slaugos</a:t>
            </a:r>
            <a:r>
              <a:rPr lang="en-GB" sz="2600" b="1" dirty="0"/>
              <a:t> </a:t>
            </a:r>
            <a:r>
              <a:rPr lang="en-GB" sz="2600" b="1" dirty="0" err="1"/>
              <a:t>lovų</a:t>
            </a:r>
            <a:r>
              <a:rPr lang="en-GB" sz="2600" b="1" dirty="0"/>
              <a:t> </a:t>
            </a:r>
            <a:r>
              <a:rPr lang="en-GB" sz="2600" b="1" dirty="0" err="1"/>
              <a:t>dalis</a:t>
            </a:r>
            <a:r>
              <a:rPr lang="en-GB" sz="2600" b="1" dirty="0"/>
              <a:t> 2019 m.</a:t>
            </a:r>
            <a:endParaRPr lang="lt-LT" sz="2600" b="1" dirty="0"/>
          </a:p>
        </p:txBody>
      </p:sp>
      <p:pic>
        <p:nvPicPr>
          <p:cNvPr id="14" name="Grafinis elementas 13" descr="Right pointing backhand index with solid fill">
            <a:extLst>
              <a:ext uri="{FF2B5EF4-FFF2-40B4-BE49-F238E27FC236}">
                <a16:creationId xmlns:a16="http://schemas.microsoft.com/office/drawing/2014/main" id="{1F4DFF4D-0E34-44F2-A701-AFC021727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773679" y="1446416"/>
            <a:ext cx="914400" cy="914400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42DC49AE-F3B3-4FF9-AEEB-D10DB25374E2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46" y="1470483"/>
            <a:ext cx="4561949" cy="1711745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09604879-25E8-4C8F-9BDD-76D227F0BE94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860" y="2368779"/>
            <a:ext cx="4105673" cy="2958829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58B0DD73-D97D-42CA-8C29-4BF85932B10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13" y="3888282"/>
            <a:ext cx="5740678" cy="291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89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SOCIALINĖ APSAUGA. SOCIALINĖS PASLAUGOS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611284" y="1135266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SP </a:t>
            </a:r>
            <a:r>
              <a:rPr lang="en-GB" sz="2400" b="1" dirty="0" err="1"/>
              <a:t>pasiskirstymas</a:t>
            </a:r>
            <a:r>
              <a:rPr lang="en-GB" sz="2400" b="1" dirty="0"/>
              <a:t> 2020 m.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5058" y="2119627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10338525" y="1238196"/>
            <a:ext cx="17784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Socialinių</a:t>
            </a:r>
            <a:r>
              <a:rPr lang="en-GB" sz="2400" b="1" dirty="0"/>
              <a:t> </a:t>
            </a:r>
            <a:r>
              <a:rPr lang="en-GB" sz="2400" b="1" dirty="0" err="1"/>
              <a:t>pašalpų</a:t>
            </a:r>
            <a:r>
              <a:rPr lang="en-GB" sz="2400" b="1" dirty="0"/>
              <a:t> </a:t>
            </a:r>
            <a:r>
              <a:rPr lang="en-GB" sz="2400" b="1" dirty="0" err="1"/>
              <a:t>gavėjai</a:t>
            </a:r>
            <a:r>
              <a:rPr lang="en-GB" sz="2400" b="1" dirty="0"/>
              <a:t> 1000 </a:t>
            </a:r>
            <a:r>
              <a:rPr lang="en-GB" sz="2400" b="1" dirty="0" err="1"/>
              <a:t>gyv</a:t>
            </a:r>
            <a:r>
              <a:rPr lang="en-GB" sz="2400" b="1" dirty="0"/>
              <a:t>. 2019 m.</a:t>
            </a:r>
            <a:endParaRPr lang="lt-LT" sz="24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843086" y="4342506"/>
            <a:ext cx="914400" cy="914400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2B30FF54-3FBE-4845-9671-68B6601A15B7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4746" y="953621"/>
            <a:ext cx="7138212" cy="2662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EDAA00-2666-4A65-A5E2-191A637EA654}"/>
              </a:ext>
            </a:extLst>
          </p:cNvPr>
          <p:cNvSpPr txBox="1"/>
          <p:nvPr/>
        </p:nvSpPr>
        <p:spPr>
          <a:xfrm>
            <a:off x="4843085" y="5091207"/>
            <a:ext cx="2701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SP </a:t>
            </a:r>
            <a:r>
              <a:rPr lang="en-GB" sz="2400" b="1" dirty="0" err="1"/>
              <a:t>asmens</a:t>
            </a:r>
            <a:r>
              <a:rPr lang="en-GB" sz="2400" b="1" dirty="0"/>
              <a:t> </a:t>
            </a:r>
          </a:p>
          <a:p>
            <a:r>
              <a:rPr lang="en-GB" sz="2400" b="1" dirty="0" err="1"/>
              <a:t>namuose</a:t>
            </a:r>
            <a:r>
              <a:rPr lang="en-GB" sz="2400" b="1" dirty="0"/>
              <a:t> </a:t>
            </a:r>
          </a:p>
          <a:p>
            <a:r>
              <a:rPr lang="en-GB" sz="2400" b="1" dirty="0"/>
              <a:t>1000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</a:p>
          <a:p>
            <a:r>
              <a:rPr lang="en-GB" sz="2400" b="1" dirty="0"/>
              <a:t>2019 m.</a:t>
            </a:r>
            <a:endParaRPr lang="lt-LT" sz="24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CD8983FE-B9B2-42E9-8664-CC115A5DF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24587" y="3316994"/>
            <a:ext cx="914400" cy="914400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6034635C-6180-4503-A465-73ABFD57ABE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49" y="3856886"/>
            <a:ext cx="3898234" cy="2585859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00F995A1-D3B8-40D1-AA0A-80BF00A86F74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306" y="3965943"/>
            <a:ext cx="4310386" cy="277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18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SOCIALINĖ APSAUGA. SOCIALINĖS GRUPĖS.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627931" y="842804"/>
            <a:ext cx="24934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200" b="1" dirty="0" err="1"/>
              <a:t>Socialinę</a:t>
            </a:r>
            <a:r>
              <a:rPr lang="en-GB" sz="2200" b="1" dirty="0"/>
              <a:t> </a:t>
            </a:r>
            <a:r>
              <a:rPr lang="en-GB" sz="2200" b="1" dirty="0" err="1"/>
              <a:t>riziką</a:t>
            </a:r>
            <a:r>
              <a:rPr lang="en-GB" sz="2200" b="1" dirty="0"/>
              <a:t> </a:t>
            </a:r>
            <a:r>
              <a:rPr lang="en-GB" sz="2200" b="1" dirty="0" err="1"/>
              <a:t>patiriančios</a:t>
            </a:r>
            <a:r>
              <a:rPr lang="en-GB" sz="2200" b="1" dirty="0"/>
              <a:t> </a:t>
            </a:r>
            <a:r>
              <a:rPr lang="en-GB" sz="2200" b="1" dirty="0" err="1"/>
              <a:t>šeimos</a:t>
            </a:r>
            <a:r>
              <a:rPr lang="en-GB" sz="2200" b="1" dirty="0"/>
              <a:t>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vaikai</a:t>
            </a:r>
            <a:r>
              <a:rPr lang="en-GB" sz="2200" b="1" dirty="0"/>
              <a:t>, </a:t>
            </a:r>
            <a:r>
              <a:rPr lang="en-GB" sz="2200" b="1" dirty="0" err="1"/>
              <a:t>tenkantys</a:t>
            </a:r>
            <a:r>
              <a:rPr lang="en-GB" sz="2200" b="1" dirty="0"/>
              <a:t> 1000 </a:t>
            </a:r>
            <a:r>
              <a:rPr lang="en-GB" sz="2200" b="1" dirty="0" err="1"/>
              <a:t>gyv</a:t>
            </a:r>
            <a:r>
              <a:rPr lang="en-GB" sz="2200" b="1" dirty="0"/>
              <a:t>. 2019 m.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pokytis</a:t>
            </a:r>
            <a:endParaRPr lang="lt-LT" sz="22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0032" y="2670457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7961152" y="2052062"/>
            <a:ext cx="22804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Skurdo</a:t>
            </a:r>
            <a:r>
              <a:rPr lang="en-GB" sz="2600" b="1" dirty="0"/>
              <a:t> </a:t>
            </a:r>
            <a:r>
              <a:rPr lang="en-GB" sz="2600" b="1" dirty="0" err="1"/>
              <a:t>lygis</a:t>
            </a:r>
            <a:r>
              <a:rPr lang="en-GB" sz="2600" b="1" dirty="0"/>
              <a:t> 2020m.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630212" y="5943600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EDAA00-2666-4A65-A5E2-191A637EA654}"/>
              </a:ext>
            </a:extLst>
          </p:cNvPr>
          <p:cNvSpPr txBox="1"/>
          <p:nvPr/>
        </p:nvSpPr>
        <p:spPr>
          <a:xfrm>
            <a:off x="2162884" y="5896102"/>
            <a:ext cx="17254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Suaugę</a:t>
            </a:r>
            <a:r>
              <a:rPr lang="en-GB" sz="2600" b="1" dirty="0"/>
              <a:t> </a:t>
            </a:r>
            <a:r>
              <a:rPr lang="en-GB" sz="2600" b="1" dirty="0" err="1"/>
              <a:t>neįgalieji</a:t>
            </a:r>
            <a:endParaRPr lang="lt-LT" sz="26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CD8983FE-B9B2-42E9-8664-CC115A5DF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991002" y="2052062"/>
            <a:ext cx="914400" cy="914400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7B1DC79A-00D1-4E04-B928-DD88389E12B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182" y="3074392"/>
            <a:ext cx="4469896" cy="3049872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E74423B2-83A8-4CE6-BCC1-DEEE2973204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09" y="3506026"/>
            <a:ext cx="6073140" cy="245745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ED79C455-269B-443C-96B7-4B5AA7F88DC7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16" y="958456"/>
            <a:ext cx="3905916" cy="23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1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SOCIALINĖ APSAUGA. VAIKAI.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506813" y="887003"/>
            <a:ext cx="2584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Smurtas</a:t>
            </a:r>
            <a:r>
              <a:rPr lang="en-GB" sz="2400" b="1" dirty="0"/>
              <a:t> </a:t>
            </a:r>
            <a:r>
              <a:rPr lang="en-GB" sz="2400" b="1" dirty="0" err="1"/>
              <a:t>artimoje</a:t>
            </a:r>
            <a:r>
              <a:rPr lang="en-GB" sz="2400" b="1" dirty="0"/>
              <a:t> </a:t>
            </a:r>
            <a:r>
              <a:rPr lang="en-GB" sz="2400" b="1" dirty="0" err="1"/>
              <a:t>aplinkoje</a:t>
            </a:r>
            <a:r>
              <a:rPr lang="en-GB" sz="2400" b="1" dirty="0"/>
              <a:t> (</a:t>
            </a:r>
            <a:r>
              <a:rPr lang="en-GB" sz="2400" b="1" dirty="0" err="1"/>
              <a:t>atvejų</a:t>
            </a:r>
            <a:r>
              <a:rPr lang="en-GB" sz="2400" b="1" dirty="0"/>
              <a:t> sk. 100 </a:t>
            </a:r>
            <a:r>
              <a:rPr lang="en-GB" sz="2400" b="1" dirty="0" err="1"/>
              <a:t>tūkst</a:t>
            </a:r>
            <a:r>
              <a:rPr lang="en-GB" sz="2400" b="1" dirty="0"/>
              <a:t>. </a:t>
            </a:r>
            <a:r>
              <a:rPr lang="en-GB" sz="2400" b="1" dirty="0" err="1"/>
              <a:t>gyv</a:t>
            </a:r>
            <a:r>
              <a:rPr lang="en-GB" sz="2400" b="1" dirty="0"/>
              <a:t>. 2020m.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9023" y="2853596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7894040" y="1507536"/>
            <a:ext cx="31528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Paimtų</a:t>
            </a:r>
            <a:r>
              <a:rPr lang="en-GB" sz="2600" b="1" dirty="0"/>
              <a:t> </a:t>
            </a:r>
            <a:r>
              <a:rPr lang="en-GB" sz="2600" b="1" dirty="0" err="1"/>
              <a:t>vaikų</a:t>
            </a:r>
            <a:r>
              <a:rPr lang="en-GB" sz="2600" b="1" dirty="0"/>
              <a:t> sk. </a:t>
            </a:r>
            <a:r>
              <a:rPr lang="en-GB" sz="2600" b="1" dirty="0" err="1"/>
              <a:t>iš</a:t>
            </a:r>
            <a:r>
              <a:rPr lang="en-GB" sz="2600" b="1" dirty="0"/>
              <a:t> </a:t>
            </a:r>
            <a:r>
              <a:rPr lang="en-GB" sz="2600" b="1" dirty="0" err="1"/>
              <a:t>galimai</a:t>
            </a:r>
            <a:r>
              <a:rPr lang="en-GB" sz="2600" b="1" dirty="0"/>
              <a:t> </a:t>
            </a:r>
            <a:r>
              <a:rPr lang="en-GB" sz="2600" b="1" dirty="0" err="1"/>
              <a:t>nesaugios</a:t>
            </a:r>
            <a:r>
              <a:rPr lang="en-GB" sz="2600" b="1" dirty="0"/>
              <a:t> </a:t>
            </a:r>
            <a:r>
              <a:rPr lang="en-GB" sz="2600" b="1" dirty="0" err="1"/>
              <a:t>aplinkos</a:t>
            </a:r>
            <a:r>
              <a:rPr lang="en-GB" sz="2600" b="1" dirty="0"/>
              <a:t> 2019 m.</a:t>
            </a:r>
            <a:endParaRPr lang="lt-LT" sz="2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EDAA00-2666-4A65-A5E2-191A637EA654}"/>
              </a:ext>
            </a:extLst>
          </p:cNvPr>
          <p:cNvSpPr txBox="1"/>
          <p:nvPr/>
        </p:nvSpPr>
        <p:spPr>
          <a:xfrm>
            <a:off x="2776115" y="6015012"/>
            <a:ext cx="17254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Vaikai</a:t>
            </a:r>
            <a:r>
              <a:rPr lang="en-GB" sz="2600" b="1" dirty="0"/>
              <a:t> </a:t>
            </a:r>
            <a:r>
              <a:rPr lang="en-GB" sz="2600" b="1" dirty="0" err="1"/>
              <a:t>neįgalieji</a:t>
            </a:r>
            <a:endParaRPr lang="lt-LT" sz="26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CD8983FE-B9B2-42E9-8664-CC115A5DF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924074" y="1588690"/>
            <a:ext cx="914400" cy="914400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21504190-DD11-466C-95D7-F5DA576089D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" y="3662673"/>
            <a:ext cx="5602104" cy="2414012"/>
          </a:xfrm>
          <a:prstGeom prst="rect">
            <a:avLst/>
          </a:prstGeom>
        </p:spPr>
      </p:pic>
      <p:pic>
        <p:nvPicPr>
          <p:cNvPr id="19" name="Grafinis elementas 18" descr="Right pointing backhand index with solid fill">
            <a:extLst>
              <a:ext uri="{FF2B5EF4-FFF2-40B4-BE49-F238E27FC236}">
                <a16:creationId xmlns:a16="http://schemas.microsoft.com/office/drawing/2014/main" id="{2A696F90-3428-4EBC-B2FC-5051D3DC2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153619" y="5899544"/>
            <a:ext cx="914400" cy="914400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AFB890ED-6E59-48DB-B7C9-EE71F89D478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948" y="1014612"/>
            <a:ext cx="3538681" cy="2641965"/>
          </a:xfrm>
          <a:prstGeom prst="rect">
            <a:avLst/>
          </a:prstGeom>
        </p:spPr>
      </p:pic>
      <p:pic>
        <p:nvPicPr>
          <p:cNvPr id="21" name="Paveikslėlis 20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1F4EC4B0-F3E9-48D0-A68A-411E66DEBE1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928" y="2881352"/>
            <a:ext cx="4350606" cy="264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96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5" y="0"/>
            <a:ext cx="11315327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VIEŠASIS SAUGUMAS. NUSIKALSTAMOS VEIKOS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198990" y="990981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Nusikalstamų</a:t>
            </a:r>
            <a:r>
              <a:rPr lang="en-GB" sz="2400" b="1" dirty="0"/>
              <a:t> </a:t>
            </a:r>
            <a:r>
              <a:rPr lang="en-GB" sz="2400" b="1" dirty="0" err="1"/>
              <a:t>veikų</a:t>
            </a:r>
            <a:r>
              <a:rPr lang="en-GB" sz="2400" b="1" dirty="0"/>
              <a:t> sk. 1000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89540" y="1734110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676461" y="2795681"/>
            <a:ext cx="3152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Ištirtų</a:t>
            </a:r>
            <a:r>
              <a:rPr lang="en-GB" sz="2400" b="1" dirty="0"/>
              <a:t> </a:t>
            </a:r>
            <a:r>
              <a:rPr lang="en-GB" sz="2400" b="1" dirty="0" err="1"/>
              <a:t>nusikalstamų</a:t>
            </a:r>
            <a:r>
              <a:rPr lang="en-GB" sz="2400" b="1" dirty="0"/>
              <a:t> </a:t>
            </a:r>
            <a:r>
              <a:rPr lang="en-GB" sz="2400" b="1" dirty="0" err="1"/>
              <a:t>veikų</a:t>
            </a:r>
            <a:r>
              <a:rPr lang="en-GB" sz="2400" b="1" dirty="0"/>
              <a:t> </a:t>
            </a:r>
            <a:r>
              <a:rPr lang="en-GB" sz="2400" b="1" dirty="0" err="1"/>
              <a:t>dalis</a:t>
            </a:r>
            <a:r>
              <a:rPr lang="en-GB" sz="2400" b="1" dirty="0"/>
              <a:t> 2019 m.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pokytis</a:t>
            </a:r>
            <a:endParaRPr lang="lt-LT" sz="2400" b="1" dirty="0"/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81614DE1-F938-48D0-851E-277C23FE6EB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156" y="1035588"/>
            <a:ext cx="7461122" cy="3030569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2DC9E514-9A1E-41DA-9F6A-D63095D0883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94" y="4136304"/>
            <a:ext cx="5444454" cy="2547030"/>
          </a:xfrm>
          <a:prstGeom prst="rect">
            <a:avLst/>
          </a:prstGeom>
        </p:spPr>
      </p:pic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98C41EED-B3C9-4F8B-A24A-F0C67DDAD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885818" y="3982798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B982197-6FA0-4C6E-A8BF-2F7AFB2FCE7A}"/>
              </a:ext>
            </a:extLst>
          </p:cNvPr>
          <p:cNvSpPr txBox="1"/>
          <p:nvPr/>
        </p:nvSpPr>
        <p:spPr>
          <a:xfrm>
            <a:off x="6342077" y="3996010"/>
            <a:ext cx="47313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 err="1"/>
              <a:t>Policijos</a:t>
            </a:r>
            <a:r>
              <a:rPr lang="en-GB" sz="2600" b="1" dirty="0"/>
              <a:t> </a:t>
            </a:r>
            <a:r>
              <a:rPr lang="en-GB" sz="2600" b="1" dirty="0" err="1"/>
              <a:t>pareigūnų</a:t>
            </a:r>
            <a:r>
              <a:rPr lang="en-GB" sz="2600" b="1" dirty="0"/>
              <a:t> sk. 1000 </a:t>
            </a:r>
            <a:r>
              <a:rPr lang="en-GB" sz="2600" b="1" dirty="0" err="1"/>
              <a:t>gyv</a:t>
            </a:r>
            <a:r>
              <a:rPr lang="en-GB" sz="2600" b="1" dirty="0"/>
              <a:t>. 2019 m. pab.</a:t>
            </a:r>
            <a:endParaRPr lang="lt-LT" sz="2600" b="1" dirty="0"/>
          </a:p>
        </p:txBody>
      </p:sp>
      <p:pic>
        <p:nvPicPr>
          <p:cNvPr id="23" name="Paveikslėlis 22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E3076CE-6A0D-4810-AB0F-DCCA0C367EC3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526" y="4942545"/>
            <a:ext cx="5222714" cy="1749452"/>
          </a:xfrm>
          <a:prstGeom prst="rect">
            <a:avLst/>
          </a:prstGeom>
        </p:spPr>
      </p:pic>
      <p:pic>
        <p:nvPicPr>
          <p:cNvPr id="12" name="Grafinis elementas 11" descr="Right pointing backhand index with solid fill">
            <a:extLst>
              <a:ext uri="{FF2B5EF4-FFF2-40B4-BE49-F238E27FC236}">
                <a16:creationId xmlns:a16="http://schemas.microsoft.com/office/drawing/2014/main" id="{237E47E9-8F73-4F49-ADB6-80A150046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21504" y="34931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33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5" y="0"/>
            <a:ext cx="11315327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VIEŠASIS SAUGUMAS. KELIŲ EISMO ĮVYKIAI IR GAISRAI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2907797" y="1814339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Įskaitiniai</a:t>
            </a:r>
            <a:r>
              <a:rPr lang="en-GB" sz="2400" b="1" dirty="0"/>
              <a:t> </a:t>
            </a:r>
            <a:r>
              <a:rPr lang="en-GB" sz="2400" b="1" dirty="0" err="1"/>
              <a:t>kelių</a:t>
            </a:r>
            <a:r>
              <a:rPr lang="en-GB" sz="2400" b="1" dirty="0"/>
              <a:t> </a:t>
            </a:r>
            <a:r>
              <a:rPr lang="en-GB" sz="2400" b="1" dirty="0" err="1"/>
              <a:t>eismo</a:t>
            </a:r>
            <a:r>
              <a:rPr lang="en-GB" sz="2400" b="1" dirty="0"/>
              <a:t> </a:t>
            </a:r>
            <a:r>
              <a:rPr lang="en-GB" sz="2400" b="1" dirty="0" err="1"/>
              <a:t>įvykiai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8513" y="2601820"/>
            <a:ext cx="914400" cy="914400"/>
          </a:xfrm>
          <a:prstGeom prst="rect">
            <a:avLst/>
          </a:prstGeom>
        </p:spPr>
      </p:pic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98C41EED-B3C9-4F8B-A24A-F0C67DDAD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375962" y="5302921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B982197-6FA0-4C6E-A8BF-2F7AFB2FCE7A}"/>
              </a:ext>
            </a:extLst>
          </p:cNvPr>
          <p:cNvSpPr txBox="1"/>
          <p:nvPr/>
        </p:nvSpPr>
        <p:spPr>
          <a:xfrm>
            <a:off x="4117162" y="5324769"/>
            <a:ext cx="25921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 err="1"/>
              <a:t>Gaisrų</a:t>
            </a:r>
            <a:r>
              <a:rPr lang="en-GB" sz="2600" b="1" dirty="0"/>
              <a:t> </a:t>
            </a:r>
            <a:r>
              <a:rPr lang="en-GB" sz="2600" b="1" dirty="0" err="1"/>
              <a:t>situacija</a:t>
            </a:r>
            <a:endParaRPr lang="lt-LT" sz="2600" b="1" dirty="0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F0918B3E-E2C9-4DDA-85C0-900EF90CC00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735" y="1416004"/>
            <a:ext cx="6106345" cy="325934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945B3AAA-FA58-45EA-9809-C0C25A8CEAC1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30" y="3879000"/>
            <a:ext cx="3105785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38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5" y="0"/>
            <a:ext cx="11315327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JAUNIMAS, BENDRUOMENĖS IR NVO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714485" y="1611245"/>
            <a:ext cx="3095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Jaunimo</a:t>
            </a:r>
            <a:r>
              <a:rPr lang="en-GB" sz="2400" b="1" dirty="0"/>
              <a:t> (14-29 m.) </a:t>
            </a:r>
            <a:r>
              <a:rPr lang="en-GB" sz="2400" b="1" dirty="0" err="1"/>
              <a:t>dalis</a:t>
            </a:r>
            <a:r>
              <a:rPr lang="en-GB" sz="2400" b="1" dirty="0"/>
              <a:t> 2021 m. pr.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5171" y="2240983"/>
            <a:ext cx="914400" cy="914400"/>
          </a:xfrm>
          <a:prstGeom prst="rect">
            <a:avLst/>
          </a:prstGeom>
        </p:spPr>
      </p:pic>
      <p:pic>
        <p:nvPicPr>
          <p:cNvPr id="9" name="Paveikslėlis 8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AC043CB5-40E0-417A-A106-8DE5BAAA1D19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81" y="3399414"/>
            <a:ext cx="3797068" cy="3050928"/>
          </a:xfrm>
          <a:prstGeom prst="rect">
            <a:avLst/>
          </a:prstGeom>
        </p:spPr>
      </p:pic>
      <p:pic>
        <p:nvPicPr>
          <p:cNvPr id="10" name="Grafinis elementas 9" descr="Right pointing backhand index with solid fill">
            <a:extLst>
              <a:ext uri="{FF2B5EF4-FFF2-40B4-BE49-F238E27FC236}">
                <a16:creationId xmlns:a16="http://schemas.microsoft.com/office/drawing/2014/main" id="{B2290510-1348-45A7-A8D3-191979935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513382" y="5443977"/>
            <a:ext cx="914400" cy="914400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557A4960-2829-4110-B1C4-2AF8C1E0B761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824" y="1883506"/>
            <a:ext cx="3726082" cy="17599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E5DA75-3CCD-4C7D-B891-D423605A9E9B}"/>
              </a:ext>
            </a:extLst>
          </p:cNvPr>
          <p:cNvSpPr txBox="1"/>
          <p:nvPr/>
        </p:nvSpPr>
        <p:spPr>
          <a:xfrm>
            <a:off x="4665001" y="4726793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NVO </a:t>
            </a:r>
            <a:r>
              <a:rPr lang="en-GB" sz="2400" b="1" dirty="0" err="1"/>
              <a:t>skaičius</a:t>
            </a:r>
            <a:r>
              <a:rPr lang="en-GB" sz="2400" b="1" dirty="0"/>
              <a:t> 2021 m. pr.</a:t>
            </a:r>
            <a:endParaRPr lang="lt-LT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130862-0BF0-4481-A758-249FDFA4FEBD}"/>
              </a:ext>
            </a:extLst>
          </p:cNvPr>
          <p:cNvSpPr txBox="1"/>
          <p:nvPr/>
        </p:nvSpPr>
        <p:spPr>
          <a:xfrm>
            <a:off x="7566870" y="941417"/>
            <a:ext cx="3148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/>
              <a:t>Bendruomenių</a:t>
            </a:r>
            <a:r>
              <a:rPr lang="en-GB" sz="2400" b="1" dirty="0"/>
              <a:t> </a:t>
            </a:r>
            <a:r>
              <a:rPr lang="en-GB" sz="2400" b="1" dirty="0" err="1"/>
              <a:t>skaičius</a:t>
            </a:r>
            <a:r>
              <a:rPr lang="en-GB" sz="2400" b="1" dirty="0"/>
              <a:t> 2021 m. pr.</a:t>
            </a:r>
            <a:endParaRPr lang="lt-LT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4EBA68-4B11-4003-9A48-829A7063362E}"/>
              </a:ext>
            </a:extLst>
          </p:cNvPr>
          <p:cNvSpPr txBox="1"/>
          <p:nvPr/>
        </p:nvSpPr>
        <p:spPr>
          <a:xfrm>
            <a:off x="3411630" y="5557790"/>
            <a:ext cx="21502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AJE </a:t>
            </a:r>
            <a:r>
              <a:rPr lang="en-GB" sz="2600" b="1" dirty="0" err="1"/>
              <a:t>ir</a:t>
            </a:r>
            <a:r>
              <a:rPr lang="en-GB" sz="2600" b="1" dirty="0"/>
              <a:t> AJC sk. 2021 m. pr.</a:t>
            </a:r>
            <a:endParaRPr lang="lt-LT" sz="2600" b="1" dirty="0"/>
          </a:p>
        </p:txBody>
      </p:sp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A83F1189-6E98-4044-A8B2-E10984BE87C6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36" y="3733768"/>
            <a:ext cx="4852176" cy="3052926"/>
          </a:xfrm>
          <a:prstGeom prst="rect">
            <a:avLst/>
          </a:prstGeom>
        </p:spPr>
      </p:pic>
      <p:pic>
        <p:nvPicPr>
          <p:cNvPr id="27" name="Grafinis elementas 26" descr="Right pointing backhand index with solid fill">
            <a:extLst>
              <a:ext uri="{FF2B5EF4-FFF2-40B4-BE49-F238E27FC236}">
                <a16:creationId xmlns:a16="http://schemas.microsoft.com/office/drawing/2014/main" id="{CD9AF9F0-ED31-4642-B08D-3EBACB39C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1647" y="5406807"/>
            <a:ext cx="914400" cy="914400"/>
          </a:xfrm>
          <a:prstGeom prst="rect">
            <a:avLst/>
          </a:prstGeom>
        </p:spPr>
      </p:pic>
      <p:pic>
        <p:nvPicPr>
          <p:cNvPr id="15" name="Paveikslėlis 14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2B807630-325C-48CF-88ED-A75EBA20977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870" y="1833861"/>
            <a:ext cx="3974495" cy="1759939"/>
          </a:xfrm>
          <a:prstGeom prst="rect">
            <a:avLst/>
          </a:prstGeom>
        </p:spPr>
      </p:pic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152BD9FA-7F8F-44A9-B250-3C667787D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389245" y="9979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20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5" y="0"/>
            <a:ext cx="11315327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VIEŠASIS VALDYMAS (I) 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128087" y="1257860"/>
            <a:ext cx="2493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Vyrų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moterų</a:t>
            </a:r>
            <a:r>
              <a:rPr lang="en-GB" sz="2400" b="1" dirty="0"/>
              <a:t> </a:t>
            </a:r>
            <a:r>
              <a:rPr lang="en-GB" sz="2400" b="1" dirty="0" err="1"/>
              <a:t>santykis</a:t>
            </a:r>
            <a:r>
              <a:rPr lang="en-GB" sz="2400" b="1" dirty="0"/>
              <a:t> </a:t>
            </a:r>
            <a:r>
              <a:rPr lang="en-GB" sz="2400" b="1" dirty="0" err="1"/>
              <a:t>Savivaldybių</a:t>
            </a:r>
            <a:r>
              <a:rPr lang="en-GB" sz="2400" b="1" dirty="0"/>
              <a:t> </a:t>
            </a:r>
            <a:r>
              <a:rPr lang="en-GB" sz="2400" b="1" dirty="0" err="1"/>
              <a:t>Tarybose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5171" y="2240983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E5DA75-3CCD-4C7D-B891-D423605A9E9B}"/>
              </a:ext>
            </a:extLst>
          </p:cNvPr>
          <p:cNvSpPr txBox="1"/>
          <p:nvPr/>
        </p:nvSpPr>
        <p:spPr>
          <a:xfrm>
            <a:off x="1170766" y="4098183"/>
            <a:ext cx="2493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Gyventojų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BRSA </a:t>
            </a:r>
            <a:r>
              <a:rPr lang="en-GB" sz="2400" b="1" dirty="0" err="1"/>
              <a:t>užimtų</a:t>
            </a:r>
            <a:r>
              <a:rPr lang="en-GB" sz="2400" b="1" dirty="0"/>
              <a:t> </a:t>
            </a:r>
            <a:r>
              <a:rPr lang="en-GB" sz="2400" b="1" dirty="0" err="1"/>
              <a:t>pareigybių</a:t>
            </a:r>
            <a:r>
              <a:rPr lang="en-GB" sz="2400" b="1" dirty="0"/>
              <a:t> </a:t>
            </a:r>
            <a:r>
              <a:rPr lang="en-GB" sz="2400" b="1" dirty="0" err="1"/>
              <a:t>skaičius</a:t>
            </a:r>
            <a:endParaRPr lang="lt-LT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130862-0BF0-4481-A758-249FDFA4FEBD}"/>
              </a:ext>
            </a:extLst>
          </p:cNvPr>
          <p:cNvSpPr txBox="1"/>
          <p:nvPr/>
        </p:nvSpPr>
        <p:spPr>
          <a:xfrm>
            <a:off x="7936883" y="1490805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Vyrų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moterų</a:t>
            </a:r>
            <a:r>
              <a:rPr lang="en-GB" sz="2400" b="1" dirty="0"/>
              <a:t> </a:t>
            </a:r>
            <a:r>
              <a:rPr lang="en-GB" sz="2400" b="1" dirty="0" err="1"/>
              <a:t>santykis</a:t>
            </a:r>
            <a:r>
              <a:rPr lang="en-GB" sz="2400" b="1" dirty="0"/>
              <a:t> BRSA</a:t>
            </a:r>
            <a:endParaRPr lang="lt-LT" sz="2400" b="1" dirty="0"/>
          </a:p>
        </p:txBody>
      </p:sp>
      <p:pic>
        <p:nvPicPr>
          <p:cNvPr id="27" name="Grafinis elementas 26" descr="Right pointing backhand index with solid fill">
            <a:extLst>
              <a:ext uri="{FF2B5EF4-FFF2-40B4-BE49-F238E27FC236}">
                <a16:creationId xmlns:a16="http://schemas.microsoft.com/office/drawing/2014/main" id="{CD9AF9F0-ED31-4642-B08D-3EBACB39C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1291" y="5210643"/>
            <a:ext cx="914400" cy="914400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97FFEA9D-4893-4C70-A45F-BBBFE019E822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49" y="1336895"/>
            <a:ext cx="2955420" cy="2009539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E84452A1-5519-40ED-B605-404BCB22F69F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53" y="3751399"/>
            <a:ext cx="4596232" cy="2835479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CF038733-BA78-4937-9DE1-DD9D2A51D8AD}"/>
              </a:ext>
            </a:extLst>
          </p:cNvPr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2593" y="2267497"/>
            <a:ext cx="4108705" cy="1498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Grafinis elementas 20" descr="Right pointing backhand index with solid fill">
            <a:extLst>
              <a:ext uri="{FF2B5EF4-FFF2-40B4-BE49-F238E27FC236}">
                <a16:creationId xmlns:a16="http://schemas.microsoft.com/office/drawing/2014/main" id="{00158547-3EB4-408B-9C2E-B5A519436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430345" y="17523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99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5" y="0"/>
            <a:ext cx="11315327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VIEŠASIS VALDYMAS (II)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5171" y="2240983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E5DA75-3CCD-4C7D-B891-D423605A9E9B}"/>
              </a:ext>
            </a:extLst>
          </p:cNvPr>
          <p:cNvSpPr txBox="1"/>
          <p:nvPr/>
        </p:nvSpPr>
        <p:spPr>
          <a:xfrm>
            <a:off x="231709" y="4570109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400" b="1" dirty="0"/>
              <a:t>Rinkėjų</a:t>
            </a:r>
            <a:r>
              <a:rPr lang="en-GB" sz="2400" b="1" dirty="0"/>
              <a:t> </a:t>
            </a:r>
            <a:r>
              <a:rPr lang="en-GB" sz="2400" b="1" dirty="0" err="1"/>
              <a:t>aktyvumas</a:t>
            </a:r>
            <a:endParaRPr lang="lt-LT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130862-0BF0-4481-A758-249FDFA4FEBD}"/>
              </a:ext>
            </a:extLst>
          </p:cNvPr>
          <p:cNvSpPr txBox="1"/>
          <p:nvPr/>
        </p:nvSpPr>
        <p:spPr>
          <a:xfrm>
            <a:off x="8608002" y="2033436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BRSA </a:t>
            </a:r>
            <a:r>
              <a:rPr lang="en-GB" sz="2400" b="1" dirty="0" err="1"/>
              <a:t>turto</a:t>
            </a:r>
            <a:r>
              <a:rPr lang="en-GB" sz="2400" b="1" dirty="0"/>
              <a:t> </a:t>
            </a:r>
            <a:r>
              <a:rPr lang="en-GB" sz="2400" b="1" dirty="0" err="1"/>
              <a:t>kiekis</a:t>
            </a:r>
            <a:r>
              <a:rPr lang="en-GB" sz="2400" b="1" dirty="0"/>
              <a:t> 1000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  <a:endParaRPr lang="lt-LT" sz="2400" b="1" dirty="0"/>
          </a:p>
        </p:txBody>
      </p:sp>
      <p:pic>
        <p:nvPicPr>
          <p:cNvPr id="27" name="Grafinis elementas 26" descr="Right pointing backhand index with solid fill">
            <a:extLst>
              <a:ext uri="{FF2B5EF4-FFF2-40B4-BE49-F238E27FC236}">
                <a16:creationId xmlns:a16="http://schemas.microsoft.com/office/drawing/2014/main" id="{CD9AF9F0-ED31-4642-B08D-3EBACB39C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1762" y="5182801"/>
            <a:ext cx="914400" cy="914400"/>
          </a:xfrm>
          <a:prstGeom prst="rect">
            <a:avLst/>
          </a:prstGeom>
        </p:spPr>
      </p:pic>
      <p:pic>
        <p:nvPicPr>
          <p:cNvPr id="21" name="Grafinis elementas 20" descr="Right pointing backhand index with solid fill">
            <a:extLst>
              <a:ext uri="{FF2B5EF4-FFF2-40B4-BE49-F238E27FC236}">
                <a16:creationId xmlns:a16="http://schemas.microsoft.com/office/drawing/2014/main" id="{00158547-3EB4-408B-9C2E-B5A519436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953355" y="2033436"/>
            <a:ext cx="914400" cy="914400"/>
          </a:xfrm>
          <a:prstGeom prst="rect">
            <a:avLst/>
          </a:prstGeom>
        </p:spPr>
      </p:pic>
      <p:pic>
        <p:nvPicPr>
          <p:cNvPr id="22" name="Paveikslėlis 21" descr="Paveikslėlis, kuriame yra žinutė, laikrodis, ženklas&#10;&#10;Automatiškai sugeneruotas aprašymas">
            <a:extLst>
              <a:ext uri="{FF2B5EF4-FFF2-40B4-BE49-F238E27FC236}">
                <a16:creationId xmlns:a16="http://schemas.microsoft.com/office/drawing/2014/main" id="{A2D9531B-605D-477E-952E-3434244BA053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74508" y="1417739"/>
            <a:ext cx="3860809" cy="1788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CF8E604-612B-489E-B5A2-D4517400406C}"/>
              </a:ext>
            </a:extLst>
          </p:cNvPr>
          <p:cNvSpPr txBox="1"/>
          <p:nvPr/>
        </p:nvSpPr>
        <p:spPr>
          <a:xfrm>
            <a:off x="781445" y="1071259"/>
            <a:ext cx="32596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Savivaldybių</a:t>
            </a:r>
            <a:r>
              <a:rPr lang="en-GB" sz="2400" b="1" dirty="0"/>
              <a:t> </a:t>
            </a:r>
            <a:r>
              <a:rPr lang="en-GB" sz="2400" b="1" dirty="0" err="1"/>
              <a:t>administracijose</a:t>
            </a:r>
            <a:r>
              <a:rPr lang="en-GB" sz="2400" b="1" dirty="0"/>
              <a:t> </a:t>
            </a:r>
            <a:r>
              <a:rPr lang="en-GB" sz="2400" b="1" dirty="0" err="1"/>
              <a:t>užimtų</a:t>
            </a:r>
            <a:r>
              <a:rPr lang="en-GB" sz="2400" b="1" dirty="0"/>
              <a:t> </a:t>
            </a:r>
            <a:r>
              <a:rPr lang="en-GB" sz="2400" b="1" dirty="0" err="1"/>
              <a:t>pareigybių</a:t>
            </a:r>
            <a:r>
              <a:rPr lang="en-GB" sz="2400" b="1" dirty="0"/>
              <a:t> sk. 1000 </a:t>
            </a:r>
            <a:r>
              <a:rPr lang="en-GB" sz="2400" b="1" dirty="0" err="1"/>
              <a:t>gyv</a:t>
            </a:r>
            <a:r>
              <a:rPr lang="en-GB" sz="2400" b="1" dirty="0"/>
              <a:t>,</a:t>
            </a:r>
            <a:endParaRPr lang="lt-LT" sz="2400" b="1" dirty="0"/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80AEC7DE-C898-494C-813F-0FE3457D5AA5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171" y="3298162"/>
            <a:ext cx="5405464" cy="3144583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2E2608B3-1602-476E-BF29-CC8187D62023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237" y="2973235"/>
            <a:ext cx="3250518" cy="209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76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EE71C7A6-78F7-47E2-A3F8-53E7058B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2565"/>
            <a:ext cx="10515600" cy="81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err="1">
                <a:solidFill>
                  <a:srgbClr val="52876B"/>
                </a:solidFill>
              </a:rPr>
              <a:t>Ačiū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už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dėmesį</a:t>
            </a:r>
            <a:r>
              <a:rPr lang="en-GB" sz="4400" dirty="0">
                <a:solidFill>
                  <a:srgbClr val="52876B"/>
                </a:solidFill>
              </a:rPr>
              <a:t>!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D41340BD-32FD-45FC-A131-CEC0D9E9C677}"/>
              </a:ext>
            </a:extLst>
          </p:cNvPr>
          <p:cNvSpPr txBox="1">
            <a:spLocks/>
          </p:cNvSpPr>
          <p:nvPr/>
        </p:nvSpPr>
        <p:spPr>
          <a:xfrm>
            <a:off x="1509074" y="4218495"/>
            <a:ext cx="10515600" cy="1465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4400" u="sng" dirty="0" err="1"/>
              <a:t>Kontaktai</a:t>
            </a:r>
            <a:r>
              <a:rPr lang="en-GB" sz="4400" u="sng" dirty="0"/>
              <a:t>: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Odeta Bačianskienė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Tel. 863000228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El. </a:t>
            </a:r>
            <a:r>
              <a:rPr lang="en-GB" sz="4400" dirty="0" err="1"/>
              <a:t>Paštas</a:t>
            </a:r>
            <a:r>
              <a:rPr lang="en-GB" sz="4400" dirty="0"/>
              <a:t>: </a:t>
            </a:r>
            <a:r>
              <a:rPr lang="en-GB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info@generalis.lt</a:t>
            </a:r>
            <a:endParaRPr lang="en-GB" sz="4400" dirty="0"/>
          </a:p>
          <a:p>
            <a:pPr marL="0" indent="0" algn="r">
              <a:buFont typeface="Arial" panose="020B0604020202020204" pitchFamily="34" charset="0"/>
              <a:buNone/>
            </a:pPr>
            <a:endParaRPr lang="lt-LT" i="1" dirty="0">
              <a:solidFill>
                <a:srgbClr val="5287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309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Lašelis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49A5B6DF530945921C86BC01B18D71" ma:contentTypeVersion="13" ma:contentTypeDescription="Create a new document." ma:contentTypeScope="" ma:versionID="8eb042dc1f7b9b14856a8f83ef97f0dc">
  <xsd:schema xmlns:xsd="http://www.w3.org/2001/XMLSchema" xmlns:xs="http://www.w3.org/2001/XMLSchema" xmlns:p="http://schemas.microsoft.com/office/2006/metadata/properties" xmlns:ns3="2145dd0b-2858-4016-a6df-8fd31ded64a1" xmlns:ns4="2c09582d-149a-4940-890b-06d8667ebebd" targetNamespace="http://schemas.microsoft.com/office/2006/metadata/properties" ma:root="true" ma:fieldsID="b6c390188e34f91cadefb0244f55eb72" ns3:_="" ns4:_="">
    <xsd:import namespace="2145dd0b-2858-4016-a6df-8fd31ded64a1"/>
    <xsd:import namespace="2c09582d-149a-4940-890b-06d8667ebe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5dd0b-2858-4016-a6df-8fd31ded6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9582d-149a-4940-890b-06d8667eb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FA17D7-1071-48B5-989E-602B8FD4DCAF}">
  <ds:schemaRefs>
    <ds:schemaRef ds:uri="http://schemas.microsoft.com/office/2006/metadata/properties"/>
    <ds:schemaRef ds:uri="http://www.w3.org/XML/1998/namespace"/>
    <ds:schemaRef ds:uri="2145dd0b-2858-4016-a6df-8fd31ded64a1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09582d-149a-4940-890b-06d8667ebebd"/>
  </ds:schemaRefs>
</ds:datastoreItem>
</file>

<file path=customXml/itemProps2.xml><?xml version="1.0" encoding="utf-8"?>
<ds:datastoreItem xmlns:ds="http://schemas.openxmlformats.org/officeDocument/2006/customXml" ds:itemID="{80C5AA26-8BDC-48A4-BE86-C75D0091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CF535D-2B39-48D7-943E-88B9FD377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5dd0b-2858-4016-a6df-8fd31ded64a1"/>
    <ds:schemaRef ds:uri="2c09582d-149a-4940-890b-06d8667eb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370</TotalTime>
  <Words>461</Words>
  <Application>Microsoft Office PowerPoint</Application>
  <PresentationFormat>Plačiaekranė</PresentationFormat>
  <Paragraphs>74</Paragraphs>
  <Slides>18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</vt:lpstr>
      <vt:lpstr>Univers</vt:lpstr>
      <vt:lpstr>Wingdings</vt:lpstr>
      <vt:lpstr>GradientVTI</vt:lpstr>
      <vt:lpstr>BIRŽŲ RAJONO SAVIVALDYBĖS 2021 -2030 M. strateginio plėtros plano aplinkos analizės pristatymas  Socialinės ir bendruomeniškos aplinkos, viešojo valdymo ir Savivaldybės įvaizdžio FORMAVIMO sritys </vt:lpstr>
      <vt:lpstr>SOCIALINĖS IR BENDRUOMENIŠKOS APLINKOS, VIEŠOJO VALDYMO BEI SAVIVALDYBĖS ĮVAIZDŽIO FORMAVIMO SRIČIŲ ANALIZĖS STRUKŪRA:</vt:lpstr>
      <vt:lpstr>BENDRA INFORMACIJA</vt:lpstr>
      <vt:lpstr>DEMOGRAFINĖ SITUACIJA</vt:lpstr>
      <vt:lpstr>DEMOGRAFINĖ SITUACIJA. ĮTAKOS VEIKSNIAI</vt:lpstr>
      <vt:lpstr>SVEIKATOS PRIEŽIŪROS IR SOCIALINĖS APSAUGOS PASLAUGŲ ĮSTAIGOS</vt:lpstr>
      <vt:lpstr>SVEIKATOS PRIEŽIŪRA. SVEIKATOS RODIKLIAI</vt:lpstr>
      <vt:lpstr>SVEIKATOS PRIEŽIŪRA. SVEIKATOS BŪKLĖ</vt:lpstr>
      <vt:lpstr>SVEIKATOS PRIEŽIŪRA. SVEIKATOS IŠTEKLIAI</vt:lpstr>
      <vt:lpstr>SOCIALINĖ APSAUGA. SOCIALINĖS PASLAUGOS</vt:lpstr>
      <vt:lpstr>SOCIALINĖ APSAUGA. SOCIALINĖS GRUPĖS.</vt:lpstr>
      <vt:lpstr>SOCIALINĖ APSAUGA. VAIKAI.</vt:lpstr>
      <vt:lpstr>VIEŠASIS SAUGUMAS. NUSIKALSTAMOS VEIKOS</vt:lpstr>
      <vt:lpstr>VIEŠASIS SAUGUMAS. KELIŲ EISMO ĮVYKIAI IR GAISRAI</vt:lpstr>
      <vt:lpstr>JAUNIMAS, BENDRUOMENĖS IR NVO</vt:lpstr>
      <vt:lpstr>VIEŠASIS VALDYMAS (I) </vt:lpstr>
      <vt:lpstr>VIEŠASIS VALDYMAS (II)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BIRŽŲ RAJONO SAVIVALDYBĖS GYVENTOJŲ NUOMONĖS TYRIMO ATASKAITA, 2021 M.</dc:title>
  <dc:creator>Odeta Bačianskienė</dc:creator>
  <cp:lastModifiedBy>Odeta Bačianskienė</cp:lastModifiedBy>
  <cp:revision>37</cp:revision>
  <dcterms:created xsi:type="dcterms:W3CDTF">2021-04-15T07:49:34Z</dcterms:created>
  <dcterms:modified xsi:type="dcterms:W3CDTF">2021-05-03T17:56:19Z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0x0101009A49A5B6DF530945921C86BC01B18D71</vt:lpwstr>
  </property>
</Properties>
</file>