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4" r:id="rId11"/>
    <p:sldId id="266" r:id="rId12"/>
    <p:sldId id="268" r:id="rId13"/>
    <p:sldId id="269" r:id="rId14"/>
    <p:sldId id="272" r:id="rId15"/>
    <p:sldId id="274" r:id="rId16"/>
    <p:sldId id="275" r:id="rId17"/>
    <p:sldId id="276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876B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Lytis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1-4548-9BAA-47C492A343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duomenys'!$A$2:$A$3</c:f>
              <c:strCache>
                <c:ptCount val="2"/>
                <c:pt idx="0">
                  <c:v>Moteris</c:v>
                </c:pt>
                <c:pt idx="1">
                  <c:v>Vyras</c:v>
                </c:pt>
              </c:strCache>
            </c:strRef>
          </c:cat>
          <c:val>
            <c:numRef>
              <c:f>'Respondentų duomenys'!$B$2:$B$3</c:f>
              <c:numCache>
                <c:formatCode>0.0%</c:formatCode>
                <c:ptCount val="2"/>
                <c:pt idx="0">
                  <c:v>0.74117647058823533</c:v>
                </c:pt>
                <c:pt idx="1">
                  <c:v>0.25882352941176473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1-4548-9BAA-47C492A34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Amžius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duomenys'!$A$13:$A$19</c:f>
              <c:strCache>
                <c:ptCount val="7"/>
                <c:pt idx="0">
                  <c:v>51-60 m.</c:v>
                </c:pt>
                <c:pt idx="1">
                  <c:v>41-50 m.</c:v>
                </c:pt>
                <c:pt idx="2">
                  <c:v>30-40 m.</c:v>
                </c:pt>
                <c:pt idx="3">
                  <c:v>61-70 m.</c:v>
                </c:pt>
                <c:pt idx="4">
                  <c:v>18-29 m.</c:v>
                </c:pt>
                <c:pt idx="5">
                  <c:v>Virš 70 m.</c:v>
                </c:pt>
                <c:pt idx="6">
                  <c:v>Nenorėjo/ netiksliai nurodė</c:v>
                </c:pt>
              </c:strCache>
            </c:strRef>
          </c:cat>
          <c:val>
            <c:numRef>
              <c:f>'Respondentų duomenys'!$B$13:$B$19</c:f>
              <c:numCache>
                <c:formatCode>0.0%</c:formatCode>
                <c:ptCount val="7"/>
                <c:pt idx="0">
                  <c:v>0.29176470588235293</c:v>
                </c:pt>
                <c:pt idx="1">
                  <c:v>0.28941176470588237</c:v>
                </c:pt>
                <c:pt idx="2">
                  <c:v>0.19529411764705881</c:v>
                </c:pt>
                <c:pt idx="3">
                  <c:v>0.10352941176470588</c:v>
                </c:pt>
                <c:pt idx="4">
                  <c:v>8.7058823529411758E-2</c:v>
                </c:pt>
                <c:pt idx="5">
                  <c:v>1.6470588235294119E-2</c:v>
                </c:pt>
                <c:pt idx="6">
                  <c:v>1.6470588235294119E-2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2-48C0-992C-FC09A7932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Išsilavinimas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duomenys'!$A$22:$A$28</c:f>
              <c:strCache>
                <c:ptCount val="7"/>
                <c:pt idx="0">
                  <c:v>Aukštasis universitetinis</c:v>
                </c:pt>
                <c:pt idx="1">
                  <c:v>Aukštesnysis</c:v>
                </c:pt>
                <c:pt idx="2">
                  <c:v>Aukštasis neuniversitetinis</c:v>
                </c:pt>
                <c:pt idx="3">
                  <c:v>Vidurinis</c:v>
                </c:pt>
                <c:pt idx="4">
                  <c:v>Kita</c:v>
                </c:pt>
                <c:pt idx="5">
                  <c:v>Pradinis</c:v>
                </c:pt>
                <c:pt idx="6">
                  <c:v>Pagrindinis</c:v>
                </c:pt>
              </c:strCache>
            </c:strRef>
          </c:cat>
          <c:val>
            <c:numRef>
              <c:f>'Respondentų duomenys'!$B$22:$B$28</c:f>
              <c:numCache>
                <c:formatCode>0.0%</c:formatCode>
                <c:ptCount val="7"/>
                <c:pt idx="0">
                  <c:v>0.60235294117647054</c:v>
                </c:pt>
                <c:pt idx="1">
                  <c:v>0.17411764705882352</c:v>
                </c:pt>
                <c:pt idx="2">
                  <c:v>0.12</c:v>
                </c:pt>
                <c:pt idx="3">
                  <c:v>8.4705882352941173E-2</c:v>
                </c:pt>
                <c:pt idx="4">
                  <c:v>1.411764705882353E-2</c:v>
                </c:pt>
                <c:pt idx="5">
                  <c:v>2.352941176470588E-3</c:v>
                </c:pt>
                <c:pt idx="6">
                  <c:v>2.352941176470588E-3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2-47A3-A988-53C66F2AE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Užsiėmimas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3927463612502993"/>
          <c:y val="0.15976482049271279"/>
          <c:w val="0.46473554442058385"/>
          <c:h val="0.7393443970375520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duomenys'!$A$33:$A$43</c:f>
              <c:strCache>
                <c:ptCount val="11"/>
                <c:pt idx="0">
                  <c:v>Samdomas darbuotojas</c:v>
                </c:pt>
                <c:pt idx="1">
                  <c:v>Darbdavys/ įmonės savininkas</c:v>
                </c:pt>
                <c:pt idx="2">
                  <c:v>Laisvai samdomas darbuotojas</c:v>
                </c:pt>
                <c:pt idx="3">
                  <c:v>Pensininkas</c:v>
                </c:pt>
                <c:pt idx="4">
                  <c:v>Bedarbis, ieškantis darbo asmuo</c:v>
                </c:pt>
                <c:pt idx="5">
                  <c:v>Dekretinėse/ vaiko priežiūros atsotogose</c:v>
                </c:pt>
                <c:pt idx="6">
                  <c:v>Ūkininkas</c:v>
                </c:pt>
                <c:pt idx="7">
                  <c:v>Namų šeimininkas (-ė)</c:v>
                </c:pt>
                <c:pt idx="8">
                  <c:v>Neįgalus asmuo, šiuo metu niekur nedirbantis</c:v>
                </c:pt>
                <c:pt idx="9">
                  <c:v>Studentas/ moksleivis</c:v>
                </c:pt>
                <c:pt idx="10">
                  <c:v>Nenorėjo nurodyti, netiksliai nurodė</c:v>
                </c:pt>
              </c:strCache>
            </c:strRef>
          </c:cat>
          <c:val>
            <c:numRef>
              <c:f>'Respondentų duomenys'!$B$33:$B$43</c:f>
              <c:numCache>
                <c:formatCode>0.0%</c:formatCode>
                <c:ptCount val="11"/>
                <c:pt idx="0">
                  <c:v>0.63058823529411767</c:v>
                </c:pt>
                <c:pt idx="1">
                  <c:v>8.7058823529411758E-2</c:v>
                </c:pt>
                <c:pt idx="2">
                  <c:v>7.5294117647058817E-2</c:v>
                </c:pt>
                <c:pt idx="3">
                  <c:v>7.2941176470588232E-2</c:v>
                </c:pt>
                <c:pt idx="4">
                  <c:v>3.0588235294117649E-2</c:v>
                </c:pt>
                <c:pt idx="5">
                  <c:v>2.823529411764706E-2</c:v>
                </c:pt>
                <c:pt idx="6">
                  <c:v>2.5882352941176471E-2</c:v>
                </c:pt>
                <c:pt idx="7">
                  <c:v>1.8823529411764704E-2</c:v>
                </c:pt>
                <c:pt idx="8">
                  <c:v>1.1764705882352941E-2</c:v>
                </c:pt>
                <c:pt idx="9">
                  <c:v>9.4117647058823521E-3</c:v>
                </c:pt>
                <c:pt idx="10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E-461B-9B3B-BC05E923C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Asmeninės</a:t>
            </a:r>
            <a:r>
              <a:rPr lang="en-GB" baseline="0"/>
              <a:t> pajamos</a:t>
            </a:r>
            <a:r>
              <a:rPr lang="en-GB"/>
              <a:t>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duomenys'!$A$46:$A$53</c:f>
              <c:strCache>
                <c:ptCount val="8"/>
                <c:pt idx="0">
                  <c:v>501-800 EUR</c:v>
                </c:pt>
                <c:pt idx="1">
                  <c:v>801-1000 EUR</c:v>
                </c:pt>
                <c:pt idx="2">
                  <c:v>201-500 EUR</c:v>
                </c:pt>
                <c:pt idx="3">
                  <c:v>Nenoriu nurodyti</c:v>
                </c:pt>
                <c:pt idx="4">
                  <c:v>1001-1500 EUR</c:v>
                </c:pt>
                <c:pt idx="5">
                  <c:v>1501-2000 EUR</c:v>
                </c:pt>
                <c:pt idx="6">
                  <c:v>Daugiau nei 2000 EUR</c:v>
                </c:pt>
                <c:pt idx="7">
                  <c:v>Mažiau nei 200 EUR</c:v>
                </c:pt>
              </c:strCache>
            </c:strRef>
          </c:cat>
          <c:val>
            <c:numRef>
              <c:f>'Respondentų duomenys'!$B$46:$B$53</c:f>
              <c:numCache>
                <c:formatCode>0.0%</c:formatCode>
                <c:ptCount val="8"/>
                <c:pt idx="0">
                  <c:v>0.2541176470588235</c:v>
                </c:pt>
                <c:pt idx="1">
                  <c:v>0.23058823529411765</c:v>
                </c:pt>
                <c:pt idx="2">
                  <c:v>0.15529411764705883</c:v>
                </c:pt>
                <c:pt idx="3">
                  <c:v>0.12470588235294118</c:v>
                </c:pt>
                <c:pt idx="4">
                  <c:v>0.11529411764705882</c:v>
                </c:pt>
                <c:pt idx="5">
                  <c:v>4.9411764705882349E-2</c:v>
                </c:pt>
                <c:pt idx="6">
                  <c:v>4.4705882352941179E-2</c:v>
                </c:pt>
                <c:pt idx="7">
                  <c:v>2.5882352941176471E-2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6-41F5-8198-B06BBE30E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Seniūnija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duomenys'!$A$59:$A$66</c:f>
              <c:strCache>
                <c:ptCount val="8"/>
                <c:pt idx="0">
                  <c:v>Biržų miesto</c:v>
                </c:pt>
                <c:pt idx="1">
                  <c:v>Širvėnos</c:v>
                </c:pt>
                <c:pt idx="2">
                  <c:v>Papilio</c:v>
                </c:pt>
                <c:pt idx="3">
                  <c:v>Parovėjos</c:v>
                </c:pt>
                <c:pt idx="4">
                  <c:v>Pabiržės</c:v>
                </c:pt>
                <c:pt idx="5">
                  <c:v>Pačeriaukštės</c:v>
                </c:pt>
                <c:pt idx="6">
                  <c:v>Vabalninko</c:v>
                </c:pt>
                <c:pt idx="7">
                  <c:v>Nemunėlio Radviliškio</c:v>
                </c:pt>
              </c:strCache>
            </c:strRef>
          </c:cat>
          <c:val>
            <c:numRef>
              <c:f>'Respondentų duomenys'!$B$59:$B$66</c:f>
              <c:numCache>
                <c:formatCode>0.0%</c:formatCode>
                <c:ptCount val="8"/>
                <c:pt idx="0">
                  <c:v>0.62588235294117645</c:v>
                </c:pt>
                <c:pt idx="1">
                  <c:v>0.1011764705882353</c:v>
                </c:pt>
                <c:pt idx="2">
                  <c:v>5.4117647058823527E-2</c:v>
                </c:pt>
                <c:pt idx="3">
                  <c:v>5.1764705882352942E-2</c:v>
                </c:pt>
                <c:pt idx="4">
                  <c:v>4.7058823529411764E-2</c:v>
                </c:pt>
                <c:pt idx="5">
                  <c:v>4.2352941176470586E-2</c:v>
                </c:pt>
                <c:pt idx="6">
                  <c:v>0.04</c:v>
                </c:pt>
                <c:pt idx="7">
                  <c:v>3.7647058823529408E-2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7-4B28-AD65-221866F31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per paskutinius 5 metus pasikeitė</a:t>
            </a:r>
            <a:r>
              <a:rPr lang="en-US" baseline="0">
                <a:solidFill>
                  <a:schemeClr val="tx1"/>
                </a:solidFill>
              </a:rPr>
              <a:t> gyvenamoji vietovė</a:t>
            </a:r>
            <a:r>
              <a:rPr lang="en-US">
                <a:solidFill>
                  <a:schemeClr val="tx1"/>
                </a:solidFill>
              </a:rPr>
              <a:t>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BLOKAS'!$A$16:$A$18</c:f>
              <c:strCache>
                <c:ptCount val="3"/>
                <c:pt idx="0">
                  <c:v>Pokyčiai į gerąją pusę</c:v>
                </c:pt>
                <c:pt idx="1">
                  <c:v>Gyvenamoji aplinka iš esmės nepasikeitė</c:v>
                </c:pt>
                <c:pt idx="2">
                  <c:v>Pokyčiai į blogąją pusę</c:v>
                </c:pt>
              </c:strCache>
            </c:strRef>
          </c:cat>
          <c:val>
            <c:numRef>
              <c:f>'I BLOKAS'!$B$16:$B$18</c:f>
              <c:numCache>
                <c:formatCode>0.0%</c:formatCode>
                <c:ptCount val="3"/>
                <c:pt idx="0">
                  <c:v>0.63529411764705879</c:v>
                </c:pt>
                <c:pt idx="1">
                  <c:v>0.2847058823529412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3-4FFE-BCEE-4D94E0535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seniai gyvenate BRS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BLOKAS'!$A$2:$A$7</c:f>
              <c:strCache>
                <c:ptCount val="6"/>
                <c:pt idx="0">
                  <c:v>nuo gimimo iki dabar (niekur nebuvau išvykęs)</c:v>
                </c:pt>
                <c:pt idx="1">
                  <c:v>daugiau nei 20 metų</c:v>
                </c:pt>
                <c:pt idx="2">
                  <c:v>11-20 metų</c:v>
                </c:pt>
                <c:pt idx="3">
                  <c:v>1-5 metus</c:v>
                </c:pt>
                <c:pt idx="4">
                  <c:v>6-10 metų</c:v>
                </c:pt>
                <c:pt idx="5">
                  <c:v>mažiau nei metus</c:v>
                </c:pt>
              </c:strCache>
            </c:strRef>
          </c:cat>
          <c:val>
            <c:numRef>
              <c:f>'I BLOKAS'!$B$2:$B$7</c:f>
              <c:numCache>
                <c:formatCode>0.0%</c:formatCode>
                <c:ptCount val="6"/>
                <c:pt idx="0">
                  <c:v>0.4611764705882353</c:v>
                </c:pt>
                <c:pt idx="1">
                  <c:v>0.40470588235294119</c:v>
                </c:pt>
                <c:pt idx="2">
                  <c:v>8.2352941176470587E-2</c:v>
                </c:pt>
                <c:pt idx="3">
                  <c:v>2.1176470588235293E-2</c:v>
                </c:pt>
                <c:pt idx="4">
                  <c:v>2.1176470588235293E-2</c:v>
                </c:pt>
                <c:pt idx="5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2-437B-94BB-AAA0166ED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200" b="0" i="0" baseline="0">
                <a:solidFill>
                  <a:schemeClr val="tx1"/>
                </a:solidFill>
                <a:effectLst/>
              </a:rPr>
              <a:t>Komunalinio ūkio ir aplinkos tvarkymo paslaugų įstaigų ir specialistų darbo bei paslaugų vertinimas (N=425)</a:t>
            </a:r>
            <a:endParaRPr lang="lt-LT" sz="120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 BLOKAS'!$A$2:$A$5</c:f>
              <c:strCache>
                <c:ptCount val="4"/>
                <c:pt idx="0">
                  <c:v>Gyventojams teikiamos informacijos pakankamumas ir prieinamumas</c:v>
                </c:pt>
                <c:pt idx="1">
                  <c:v>Aptarnaujančių specialistų reagavimas į iškilusias problemas laiku </c:v>
                </c:pt>
                <c:pt idx="2">
                  <c:v>Aptarnaujančių specialistų/ personalo kompetencija ir darbo išmanymas</c:v>
                </c:pt>
                <c:pt idx="3">
                  <c:v>Aptarnaujančių specialistų/ personalo bendravimo kultūra</c:v>
                </c:pt>
              </c:strCache>
            </c:strRef>
          </c:cat>
          <c:val>
            <c:numRef>
              <c:f>'VI BLOKAS'!$B$2:$B$5</c:f>
              <c:numCache>
                <c:formatCode>0.0</c:formatCode>
                <c:ptCount val="4"/>
                <c:pt idx="0">
                  <c:v>2.9129411764705884</c:v>
                </c:pt>
                <c:pt idx="1">
                  <c:v>3.0282352941176471</c:v>
                </c:pt>
                <c:pt idx="2">
                  <c:v>3.1294117647058823</c:v>
                </c:pt>
                <c:pt idx="3">
                  <c:v>3.1435294117647059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3-47B4-BA93-BDE1EC48C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8507551"/>
        <c:axId val="708510463"/>
      </c:barChart>
      <c:catAx>
        <c:axId val="708507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708510463"/>
        <c:crosses val="autoZero"/>
        <c:auto val="1"/>
        <c:lblAlgn val="ctr"/>
        <c:lblOffset val="100"/>
        <c:noMultiLvlLbl val="0"/>
      </c:catAx>
      <c:valAx>
        <c:axId val="7085104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08507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200" b="0" i="0" baseline="0">
                <a:solidFill>
                  <a:schemeClr val="tx1"/>
                </a:solidFill>
                <a:effectLst/>
              </a:rPr>
              <a:t>Daugiabučių gyvenamųjų namų adminsitratorių darbo vertinimas (N=425)</a:t>
            </a:r>
            <a:endParaRPr lang="lt-LT" sz="120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 BLOKAS'!$A$20:$A$24</c:f>
              <c:strCache>
                <c:ptCount val="5"/>
                <c:pt idx="0">
                  <c:v>Labai gerai</c:v>
                </c:pt>
                <c:pt idx="1">
                  <c:v>Labai blogai</c:v>
                </c:pt>
                <c:pt idx="2">
                  <c:v>Blogai</c:v>
                </c:pt>
                <c:pt idx="3">
                  <c:v>Gerai</c:v>
                </c:pt>
                <c:pt idx="4">
                  <c:v>Neteko kreiptis</c:v>
                </c:pt>
              </c:strCache>
            </c:strRef>
          </c:cat>
          <c:val>
            <c:numRef>
              <c:f>'VI BLOKAS'!$B$20:$B$24</c:f>
              <c:numCache>
                <c:formatCode>0.0%</c:formatCode>
                <c:ptCount val="5"/>
                <c:pt idx="0">
                  <c:v>1.6470588235294119E-2</c:v>
                </c:pt>
                <c:pt idx="1">
                  <c:v>0.04</c:v>
                </c:pt>
                <c:pt idx="2">
                  <c:v>7.2941176470588232E-2</c:v>
                </c:pt>
                <c:pt idx="3">
                  <c:v>7.5294117647058817E-2</c:v>
                </c:pt>
                <c:pt idx="4">
                  <c:v>0.79529411764705882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E-4961-9253-490D3FA76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8507551"/>
        <c:axId val="708510463"/>
      </c:barChart>
      <c:catAx>
        <c:axId val="708507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708510463"/>
        <c:crosses val="autoZero"/>
        <c:auto val="1"/>
        <c:lblAlgn val="ctr"/>
        <c:lblOffset val="100"/>
        <c:noMultiLvlLbl val="0"/>
      </c:catAx>
      <c:valAx>
        <c:axId val="7085104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08507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200" b="0" i="0" baseline="0">
                <a:solidFill>
                  <a:schemeClr val="tx1"/>
                </a:solidFill>
                <a:effectLst/>
              </a:rPr>
              <a:t>Daugiabučių gyvenamųjų namų bendrijų darbo vertinimas (N=425)</a:t>
            </a:r>
            <a:endParaRPr lang="lt-LT" sz="120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 BLOKAS'!$A$36:$A$40</c:f>
              <c:strCache>
                <c:ptCount val="5"/>
                <c:pt idx="0">
                  <c:v>Labai blogai</c:v>
                </c:pt>
                <c:pt idx="1">
                  <c:v>Labai gerai</c:v>
                </c:pt>
                <c:pt idx="2">
                  <c:v>Blogai</c:v>
                </c:pt>
                <c:pt idx="3">
                  <c:v>Gerai</c:v>
                </c:pt>
                <c:pt idx="4">
                  <c:v>Neteko kreiptis</c:v>
                </c:pt>
              </c:strCache>
            </c:strRef>
          </c:cat>
          <c:val>
            <c:numRef>
              <c:f>'VI BLOKAS'!$B$36:$B$40</c:f>
              <c:numCache>
                <c:formatCode>0.0%</c:formatCode>
                <c:ptCount val="5"/>
                <c:pt idx="0">
                  <c:v>2.3529411764705882E-2</c:v>
                </c:pt>
                <c:pt idx="1">
                  <c:v>2.5882352941176471E-2</c:v>
                </c:pt>
                <c:pt idx="2">
                  <c:v>5.8823529411764705E-2</c:v>
                </c:pt>
                <c:pt idx="3">
                  <c:v>8.9411764705882357E-2</c:v>
                </c:pt>
                <c:pt idx="4">
                  <c:v>0.8023529411764706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F-4642-A2A4-7875A00249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8507551"/>
        <c:axId val="708510463"/>
      </c:barChart>
      <c:catAx>
        <c:axId val="708507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708510463"/>
        <c:crosses val="autoZero"/>
        <c:auto val="1"/>
        <c:lblAlgn val="ctr"/>
        <c:lblOffset val="100"/>
        <c:noMultiLvlLbl val="0"/>
      </c:catAx>
      <c:valAx>
        <c:axId val="7085104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08507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Viešojo</a:t>
            </a:r>
            <a:r>
              <a:rPr lang="en-US" baseline="0">
                <a:solidFill>
                  <a:schemeClr val="tx1"/>
                </a:solidFill>
              </a:rPr>
              <a:t> susisiekimo ir ryšių paslaugų kokybės vertinimas (N=425)</a:t>
            </a:r>
            <a:endParaRPr lang="en-US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060610238551336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8439416524874579"/>
          <c:y val="0.17083088954056691"/>
          <c:w val="0.48779101170616029"/>
          <c:h val="0.7369570739141477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'VII BLOKAS'!$A$48:$A$55</c:f>
              <c:strCache>
                <c:ptCount val="8"/>
                <c:pt idx="0">
                  <c:v>Keleivių pervežimas rajono teritorijoje (vietinis)</c:v>
                </c:pt>
                <c:pt idx="1">
                  <c:v>Dviračių/ kitų bemotorių transporto priemonių nuomos paslaugos</c:v>
                </c:pt>
                <c:pt idx="2">
                  <c:v>Tarpmiestinis keleivių pervežimas, patekimas į apskrities centrą</c:v>
                </c:pt>
                <c:pt idx="3">
                  <c:v>Interneto prieigos viešose vietose (WI-FI)</c:v>
                </c:pt>
                <c:pt idx="4">
                  <c:v>Kabelinė televizija</c:v>
                </c:pt>
                <c:pt idx="5">
                  <c:v>Taksi/ pavėžėjimo paslaugos</c:v>
                </c:pt>
                <c:pt idx="6">
                  <c:v>Interneto kokybė, sparta</c:v>
                </c:pt>
                <c:pt idx="7">
                  <c:v>Pašto paslaugos</c:v>
                </c:pt>
              </c:strCache>
            </c:strRef>
          </c:cat>
          <c:val>
            <c:numRef>
              <c:f>'VII BLOKAS'!$B$48:$B$55</c:f>
              <c:numCache>
                <c:formatCode>0.0</c:formatCode>
                <c:ptCount val="8"/>
                <c:pt idx="0">
                  <c:v>2.5</c:v>
                </c:pt>
                <c:pt idx="1">
                  <c:v>2.8423529411764705</c:v>
                </c:pt>
                <c:pt idx="2">
                  <c:v>2.9</c:v>
                </c:pt>
                <c:pt idx="3">
                  <c:v>3.0941176470588236</c:v>
                </c:pt>
                <c:pt idx="4">
                  <c:v>3.28</c:v>
                </c:pt>
                <c:pt idx="5">
                  <c:v>3.4894117647058822</c:v>
                </c:pt>
                <c:pt idx="6">
                  <c:v>3.696470588235294</c:v>
                </c:pt>
                <c:pt idx="7">
                  <c:v>3.736470588235294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43-4966-8217-A84D7F578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0628767"/>
        <c:axId val="860636671"/>
      </c:barChart>
      <c:catAx>
        <c:axId val="860628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860636671"/>
        <c:crosses val="autoZero"/>
        <c:auto val="1"/>
        <c:lblAlgn val="ctr"/>
        <c:lblOffset val="100"/>
        <c:noMultiLvlLbl val="0"/>
      </c:catAx>
      <c:valAx>
        <c:axId val="8606366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60628767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S</a:t>
            </a:r>
            <a:r>
              <a:rPr lang="en-US" baseline="0">
                <a:solidFill>
                  <a:schemeClr val="tx1"/>
                </a:solidFill>
              </a:rPr>
              <a:t>usisiekimo infrastruktūros būklės vertinimas (N=425)</a:t>
            </a:r>
            <a:endParaRPr lang="en-US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'VII BLOKAS'!$A$104:$A$110</c:f>
              <c:strCache>
                <c:ptCount val="7"/>
                <c:pt idx="0">
                  <c:v>Kelių ir gatvių su žvyro danga</c:v>
                </c:pt>
                <c:pt idx="1">
                  <c:v>Privažiavimo kelių ir kiemų dangos</c:v>
                </c:pt>
                <c:pt idx="2">
                  <c:v>Kelių ir gatvių su asfalto danga</c:v>
                </c:pt>
                <c:pt idx="3">
                  <c:v>Automobilių stovėjimo aikštelių</c:v>
                </c:pt>
                <c:pt idx="4">
                  <c:v>Pėsčiųjų takų, šaligatvių </c:v>
                </c:pt>
                <c:pt idx="5">
                  <c:v>Dviračių takų </c:v>
                </c:pt>
                <c:pt idx="6">
                  <c:v>Eismo saugumo priemonių (salelių, žiedų, šviesoforų ir kt.) </c:v>
                </c:pt>
              </c:strCache>
            </c:strRef>
          </c:cat>
          <c:val>
            <c:numRef>
              <c:f>'VII BLOKAS'!$B$104:$B$110</c:f>
              <c:numCache>
                <c:formatCode>0.0</c:formatCode>
                <c:ptCount val="7"/>
                <c:pt idx="0">
                  <c:v>1.9952941176470589</c:v>
                </c:pt>
                <c:pt idx="1">
                  <c:v>2.1835294117647059</c:v>
                </c:pt>
                <c:pt idx="2">
                  <c:v>2.5129411764705885</c:v>
                </c:pt>
                <c:pt idx="3">
                  <c:v>2.72</c:v>
                </c:pt>
                <c:pt idx="4">
                  <c:v>2.9694117647058822</c:v>
                </c:pt>
                <c:pt idx="5">
                  <c:v>3.2023529411764704</c:v>
                </c:pt>
                <c:pt idx="6">
                  <c:v>3.2188235294117646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7-4F75-AE8E-D6258F98B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0628767"/>
        <c:axId val="860636671"/>
      </c:barChart>
      <c:catAx>
        <c:axId val="860628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860636671"/>
        <c:crosses val="autoZero"/>
        <c:auto val="1"/>
        <c:lblAlgn val="ctr"/>
        <c:lblOffset val="100"/>
        <c:noMultiLvlLbl val="0"/>
      </c:catAx>
      <c:valAx>
        <c:axId val="8606366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60628767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100">
                <a:solidFill>
                  <a:schemeClr val="tx1"/>
                </a:solidFill>
              </a:rPr>
              <a:t>Vietinio transporto paslaugų vertinimas</a:t>
            </a:r>
            <a:r>
              <a:rPr lang="en-US" sz="1100" baseline="0">
                <a:solidFill>
                  <a:schemeClr val="tx1"/>
                </a:solidFill>
              </a:rPr>
              <a:t> </a:t>
            </a:r>
            <a:endParaRPr lang="en-US" sz="11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'VII BLOKAS'!$A$75:$A$81</c:f>
              <c:strCache>
                <c:ptCount val="7"/>
                <c:pt idx="0">
                  <c:v>Važiuoja per ilgai, netinka kelionės trukmė</c:v>
                </c:pt>
                <c:pt idx="1">
                  <c:v>Važiuoja nepatogiu laiku, netinka tvarkaraščiai arba maršrutai</c:v>
                </c:pt>
                <c:pt idx="2">
                  <c:v>Nepatogus, nepatikimas susisiekimo būdas</c:v>
                </c:pt>
                <c:pt idx="3">
                  <c:v>Netenkina vairuotojų vairavimo kultūra</c:v>
                </c:pt>
                <c:pt idx="4">
                  <c:v>Per brangūs bilietai</c:v>
                </c:pt>
                <c:pt idx="5">
                  <c:v>Gyvenamojoje vietovėje apskritai nėra teikiamos viešojo keleivinio transporto paslaugos</c:v>
                </c:pt>
                <c:pt idx="6">
                  <c:v>Nepatiriu jokių nepatogumų</c:v>
                </c:pt>
              </c:strCache>
            </c:strRef>
          </c:cat>
          <c:val>
            <c:numRef>
              <c:f>'VII BLOKAS'!$B$75:$B$81</c:f>
              <c:numCache>
                <c:formatCode>0.0%</c:formatCode>
                <c:ptCount val="7"/>
                <c:pt idx="0">
                  <c:v>5.647058823529412E-2</c:v>
                </c:pt>
                <c:pt idx="1">
                  <c:v>7.0588235294117646E-2</c:v>
                </c:pt>
                <c:pt idx="2">
                  <c:v>0.10588235294117647</c:v>
                </c:pt>
                <c:pt idx="3">
                  <c:v>0.11294117647058824</c:v>
                </c:pt>
                <c:pt idx="4">
                  <c:v>0.11764705882352941</c:v>
                </c:pt>
                <c:pt idx="5">
                  <c:v>0.34588235294117647</c:v>
                </c:pt>
                <c:pt idx="6">
                  <c:v>0.44705882352941179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1-4E3F-98CF-5C76D0DB5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0628767"/>
        <c:axId val="860636671"/>
      </c:barChart>
      <c:catAx>
        <c:axId val="860628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860636671"/>
        <c:crosses val="autoZero"/>
        <c:auto val="1"/>
        <c:lblAlgn val="ctr"/>
        <c:lblOffset val="100"/>
        <c:noMultiLvlLbl val="0"/>
      </c:catAx>
      <c:valAx>
        <c:axId val="8606366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60628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100">
                <a:solidFill>
                  <a:schemeClr val="tx1"/>
                </a:solidFill>
              </a:rPr>
              <a:t>Tarpmiestinio transporto paslaugų vertinimas</a:t>
            </a:r>
            <a:r>
              <a:rPr lang="en-US" sz="1100" baseline="0">
                <a:solidFill>
                  <a:schemeClr val="tx1"/>
                </a:solidFill>
              </a:rPr>
              <a:t> </a:t>
            </a:r>
            <a:endParaRPr lang="en-US" sz="11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'VII BLOKAS'!$A$94:$A$100</c:f>
              <c:strCache>
                <c:ptCount val="7"/>
                <c:pt idx="0">
                  <c:v>Netenkina vairuotojų vairavimo kultūra</c:v>
                </c:pt>
                <c:pt idx="1">
                  <c:v>Gyvenamojoje vietovėje apskritai nėra teikiamos viešojo keleivinio transporto paslaugos</c:v>
                </c:pt>
                <c:pt idx="2">
                  <c:v>Nepatogus, nepatikimas susisiekimo būdas</c:v>
                </c:pt>
                <c:pt idx="3">
                  <c:v>Per brangūs bilietai</c:v>
                </c:pt>
                <c:pt idx="4">
                  <c:v>Važiuoja per ilgai, netinka kelionės trukmė</c:v>
                </c:pt>
                <c:pt idx="5">
                  <c:v>Važiuoja nepatogiu laiku, netinka tvarkaraščiai arba maršrutai</c:v>
                </c:pt>
                <c:pt idx="6">
                  <c:v>Nepatiriu jokių nepatogumų</c:v>
                </c:pt>
              </c:strCache>
            </c:strRef>
          </c:cat>
          <c:val>
            <c:numRef>
              <c:f>'VII BLOKAS'!$B$94:$B$100</c:f>
              <c:numCache>
                <c:formatCode>0.0%</c:formatCode>
                <c:ptCount val="7"/>
                <c:pt idx="0">
                  <c:v>3.7647058823529408E-2</c:v>
                </c:pt>
                <c:pt idx="1">
                  <c:v>6.3529411764705876E-2</c:v>
                </c:pt>
                <c:pt idx="2">
                  <c:v>7.5294117647058817E-2</c:v>
                </c:pt>
                <c:pt idx="3">
                  <c:v>9.6470588235294114E-2</c:v>
                </c:pt>
                <c:pt idx="4">
                  <c:v>0.13647058823529412</c:v>
                </c:pt>
                <c:pt idx="5">
                  <c:v>0.19529411764705881</c:v>
                </c:pt>
                <c:pt idx="6">
                  <c:v>0.53411764705882347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AE-4A25-9B94-4B4CDCB96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0628767"/>
        <c:axId val="860636671"/>
      </c:barChart>
      <c:catAx>
        <c:axId val="860628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860636671"/>
        <c:crosses val="autoZero"/>
        <c:auto val="1"/>
        <c:lblAlgn val="ctr"/>
        <c:lblOffset val="100"/>
        <c:noMultiLvlLbl val="0"/>
      </c:catAx>
      <c:valAx>
        <c:axId val="8606366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860628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en-GB" sz="2000" b="1"/>
              <a:t>Viešųjų paslaugų prieinamumo palyginimas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bendras!$A$2:$A$7</c:f>
              <c:strCache>
                <c:ptCount val="6"/>
                <c:pt idx="0">
                  <c:v>Viešo susisiekimo ir ryšių prieinamumas</c:v>
                </c:pt>
                <c:pt idx="1">
                  <c:v>Sveikatos priežiūros paslaugų prieinamumas</c:v>
                </c:pt>
                <c:pt idx="2">
                  <c:v>Socialinių paslaugų prieinamumas</c:v>
                </c:pt>
                <c:pt idx="3">
                  <c:v>Aktyvaus poilsio ir sportavimo galimybės (prieinamumas)</c:v>
                </c:pt>
                <c:pt idx="4">
                  <c:v>Kultūros paslaugų prieinamumas</c:v>
                </c:pt>
                <c:pt idx="5">
                  <c:v>Švietimo paslaugų prieinamumas</c:v>
                </c:pt>
              </c:strCache>
            </c:strRef>
          </c:cat>
          <c:val>
            <c:numRef>
              <c:f>bendras!$B$2:$B$7</c:f>
              <c:numCache>
                <c:formatCode>General</c:formatCode>
                <c:ptCount val="6"/>
                <c:pt idx="0">
                  <c:v>5.8</c:v>
                </c:pt>
                <c:pt idx="1">
                  <c:v>6.2</c:v>
                </c:pt>
                <c:pt idx="2">
                  <c:v>6.7</c:v>
                </c:pt>
                <c:pt idx="3">
                  <c:v>6.8</c:v>
                </c:pt>
                <c:pt idx="4" formatCode="0.0">
                  <c:v>7</c:v>
                </c:pt>
                <c:pt idx="5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0-41C6-9370-419121DFC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48007807"/>
        <c:axId val="2048008223"/>
      </c:barChart>
      <c:catAx>
        <c:axId val="20480078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8223"/>
        <c:crosses val="autoZero"/>
        <c:auto val="1"/>
        <c:lblAlgn val="ctr"/>
        <c:lblOffset val="100"/>
        <c:noMultiLvlLbl val="0"/>
      </c:catAx>
      <c:valAx>
        <c:axId val="20480082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7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9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54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5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34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4/27/2021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0" r:id="rId6"/>
    <p:sldLayoutId id="2147483756" r:id="rId7"/>
    <p:sldLayoutId id="2147483757" r:id="rId8"/>
    <p:sldLayoutId id="2147483758" r:id="rId9"/>
    <p:sldLayoutId id="2147483759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rzai.l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pklausos.l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generalis.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Refreshing blue watery background">
            <a:extLst>
              <a:ext uri="{FF2B5EF4-FFF2-40B4-BE49-F238E27FC236}">
                <a16:creationId xmlns:a16="http://schemas.microsoft.com/office/drawing/2014/main" id="{18899B97-7569-463D-99BC-E7B545931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" b="15723"/>
          <a:stretch/>
        </p:blipFill>
        <p:spPr>
          <a:xfrm>
            <a:off x="20" y="63984"/>
            <a:ext cx="12191980" cy="685800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2F66EF6-F285-4F0E-998D-81976F71B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5424" y="768111"/>
            <a:ext cx="7160357" cy="4164820"/>
          </a:xfrm>
        </p:spPr>
        <p:txBody>
          <a:bodyPr anchor="t">
            <a:normAutofit fontScale="90000"/>
          </a:bodyPr>
          <a:lstStyle/>
          <a:p>
            <a:pPr algn="r"/>
            <a:r>
              <a:rPr lang="lt-LT" sz="56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BIRŽŲ RAJONO SAVIVALDYBĖS GYVENTOJŲ NUOMONĖS TYRIMO ATASKAITA, 2021 M.</a:t>
            </a:r>
            <a:r>
              <a:rPr lang="lt-LT" sz="56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7200" dirty="0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A72F6B-EFEA-4FB9-928F-22761A0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6244" y="5859027"/>
            <a:ext cx="8862155" cy="853761"/>
          </a:xfrm>
        </p:spPr>
        <p:txBody>
          <a:bodyPr>
            <a:normAutofit fontScale="85000" lnSpcReduction="20000"/>
          </a:bodyPr>
          <a:lstStyle/>
          <a:p>
            <a:r>
              <a:rPr lang="lt-LT" sz="26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Aplinkos apsaugos ir atliekų tvarkymo užtikrinimo, komunalinių paslaugų ir saviavldybės infrastruktūros darbo grupė</a:t>
            </a:r>
          </a:p>
          <a:p>
            <a:r>
              <a:rPr lang="lt-LT" sz="13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Pranešėja Odeta Bačianskienė</a:t>
            </a:r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2" name="Picture 80" descr="Pradžia">
            <a:hlinkClick r:id="rId3"/>
            <a:extLst>
              <a:ext uri="{FF2B5EF4-FFF2-40B4-BE49-F238E27FC236}">
                <a16:creationId xmlns:a16="http://schemas.microsoft.com/office/drawing/2014/main" id="{28E6690C-0C3B-4391-8B75-E11412324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58" y="83748"/>
            <a:ext cx="2102561" cy="2162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2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TYRIMO METODOLOGIJA (I)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4" name="Lentelė 3">
            <a:extLst>
              <a:ext uri="{FF2B5EF4-FFF2-40B4-BE49-F238E27FC236}">
                <a16:creationId xmlns:a16="http://schemas.microsoft.com/office/drawing/2014/main" id="{7E7F5F32-89CE-47D2-8067-7491CCFD4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958705"/>
              </p:ext>
            </p:extLst>
          </p:nvPr>
        </p:nvGraphicFramePr>
        <p:xfrm>
          <a:off x="999242" y="1767840"/>
          <a:ext cx="10642862" cy="3322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330">
                  <a:extLst>
                    <a:ext uri="{9D8B030D-6E8A-4147-A177-3AD203B41FA5}">
                      <a16:colId xmlns:a16="http://schemas.microsoft.com/office/drawing/2014/main" val="308841846"/>
                    </a:ext>
                  </a:extLst>
                </a:gridCol>
                <a:gridCol w="8554532">
                  <a:extLst>
                    <a:ext uri="{9D8B030D-6E8A-4147-A177-3AD203B41FA5}">
                      <a16:colId xmlns:a16="http://schemas.microsoft.com/office/drawing/2014/main" val="36856596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tikslas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Šiuo tyrimu siekiama išsiaiškinti Biržų rajono savivaldybės gyventojų nuomonę apie gyvenimo problemas ir strategines rajono kryptis, siekiant integruoti gyventojų nuomonę į rengiamą Biržų rajono savivaldybės strateginį plėtros planą 2021–2030 m. </a:t>
                      </a:r>
                      <a:endParaRPr lang="lt-LT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493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uždaviniai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Į</a:t>
                      </a: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vertinti Biržų rajono savivaldybės gyventojų pasitenkinimą viešosiomis ir administracinėmis paslaugomis, teikiamomis savivaldybės teritorijoje.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734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tikslinės grupės 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Biržų rajono savivaldybės gyventojai, vyresni nei 18 m. amžiaus (imtinai), kurie pagal Lietuvos statistikos departamento duomenis 2021 m. pradžioje sudarė 18 868 asmenis.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6351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imtis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imtis pasirinkta su 5 proc. paklaida ir 95 proc. tikimybe. Privaloma imtis apskaičiuota pagal </a:t>
                      </a:r>
                      <a:r>
                        <a:rPr lang="lt-LT" sz="1400" u="sng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2"/>
                        </a:rPr>
                        <a:t>www.apklausos.lt</a:t>
                      </a: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 Ji turi būti lygi 377 respondentai. Faktinė tyrimo imtis (N=425) didesnė, nei apskaičiuota. Ją sudaro Biržų rajono savivaldybės gyventojai, vyresni nei 18 m. amžiaus. Imtis atrinkta taikant atsitiktinės tikimybinės atrankos metodą.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7611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metodas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Apklausa vykdyta internetu (online), užpildant anketą patalpintą el. platformoje. Buvo užpildytos 425 anketos elektroninėje platformoje. 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277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vykdymo laikotarpis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Duomenų rinkimas vyko nuo 2021 m. vasario 22 d. iki 2021 m. kovo 10 d. (imtinai).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444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78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TYRIMO METODOLOGIJA (II)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743F26BC-43DE-4251-8FE3-8F902787E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65300"/>
              </p:ext>
            </p:extLst>
          </p:nvPr>
        </p:nvGraphicFramePr>
        <p:xfrm>
          <a:off x="980388" y="1492035"/>
          <a:ext cx="10446505" cy="2910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373">
                  <a:extLst>
                    <a:ext uri="{9D8B030D-6E8A-4147-A177-3AD203B41FA5}">
                      <a16:colId xmlns:a16="http://schemas.microsoft.com/office/drawing/2014/main" val="3722582928"/>
                    </a:ext>
                  </a:extLst>
                </a:gridCol>
                <a:gridCol w="5302650">
                  <a:extLst>
                    <a:ext uri="{9D8B030D-6E8A-4147-A177-3AD203B41FA5}">
                      <a16:colId xmlns:a16="http://schemas.microsoft.com/office/drawing/2014/main" val="2884012904"/>
                    </a:ext>
                  </a:extLst>
                </a:gridCol>
                <a:gridCol w="1378195">
                  <a:extLst>
                    <a:ext uri="{9D8B030D-6E8A-4147-A177-3AD203B41FA5}">
                      <a16:colId xmlns:a16="http://schemas.microsoft.com/office/drawing/2014/main" val="1405696561"/>
                    </a:ext>
                  </a:extLst>
                </a:gridCol>
                <a:gridCol w="2753287">
                  <a:extLst>
                    <a:ext uri="{9D8B030D-6E8A-4147-A177-3AD203B41FA5}">
                      <a16:colId xmlns:a16="http://schemas.microsoft.com/office/drawing/2014/main" val="1666428453"/>
                    </a:ext>
                  </a:extLst>
                </a:gridCol>
              </a:tblGrid>
              <a:tr h="11303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Balai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Įvertinimo tipas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Procentai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Konvertavimas į 5-ių balų skalę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036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Puikus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91-100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4,5-5,0 – labai gerai arba visiškai 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749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Labai geras įvertinimas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81-90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68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Geras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71-80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3,5-4,4 – gerai arba sutinku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6358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Vidutinis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61-70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86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Patenkinamas ar neutralus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51-60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2,5-3,4 – neturiu nuomonės (neutralu) arba nei sutinku, nei nesutinku (vidutiniškai)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7533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Silpnai patenkinimas ar visiškai</a:t>
                      </a:r>
                      <a:endParaRPr lang="en-GB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neutralus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41-50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74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Nepatenkinamas įvertinimas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31-40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1,5-2,4 – blogai arba nesutinku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7138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Blogas įvertinimas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21-30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Labai blogas įvertinimas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11-20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1-1,4 – labai blogai arba visiškai nesutinku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92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Visiškai blogas įvertinimas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0-10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44686"/>
                  </a:ext>
                </a:extLst>
              </a:tr>
            </a:tbl>
          </a:graphicData>
        </a:graphic>
      </p:graphicFrame>
      <p:sp>
        <p:nvSpPr>
          <p:cNvPr id="5" name="Dešinysis riestinis skliaustas 4">
            <a:extLst>
              <a:ext uri="{FF2B5EF4-FFF2-40B4-BE49-F238E27FC236}">
                <a16:creationId xmlns:a16="http://schemas.microsoft.com/office/drawing/2014/main" id="{EF4CBB2B-6021-49DC-845A-DB4777393466}"/>
              </a:ext>
            </a:extLst>
          </p:cNvPr>
          <p:cNvSpPr/>
          <p:nvPr/>
        </p:nvSpPr>
        <p:spPr>
          <a:xfrm>
            <a:off x="5147224" y="2064423"/>
            <a:ext cx="247650" cy="809689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6" name="Teksto laukas 944">
            <a:extLst>
              <a:ext uri="{FF2B5EF4-FFF2-40B4-BE49-F238E27FC236}">
                <a16:creationId xmlns:a16="http://schemas.microsoft.com/office/drawing/2014/main" id="{9C535FCB-CC40-42BE-8EEB-2B83C59DBE1C}"/>
              </a:ext>
            </a:extLst>
          </p:cNvPr>
          <p:cNvSpPr txBox="1"/>
          <p:nvPr/>
        </p:nvSpPr>
        <p:spPr>
          <a:xfrm>
            <a:off x="5456911" y="2372564"/>
            <a:ext cx="914400" cy="238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100" b="1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TEIGIAMAS</a:t>
            </a:r>
            <a:endParaRPr lang="lt-LT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ešinysis riestinis skliaustas 6">
            <a:extLst>
              <a:ext uri="{FF2B5EF4-FFF2-40B4-BE49-F238E27FC236}">
                <a16:creationId xmlns:a16="http://schemas.microsoft.com/office/drawing/2014/main" id="{CB3F4D20-46E2-4B0C-8702-F3DC67677425}"/>
              </a:ext>
            </a:extLst>
          </p:cNvPr>
          <p:cNvSpPr/>
          <p:nvPr/>
        </p:nvSpPr>
        <p:spPr>
          <a:xfrm>
            <a:off x="5147224" y="2947455"/>
            <a:ext cx="247650" cy="523875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8" name="Teksto laukas 946">
            <a:extLst>
              <a:ext uri="{FF2B5EF4-FFF2-40B4-BE49-F238E27FC236}">
                <a16:creationId xmlns:a16="http://schemas.microsoft.com/office/drawing/2014/main" id="{AF999E12-C7A5-4DE4-94A7-7CB4FCA10685}"/>
              </a:ext>
            </a:extLst>
          </p:cNvPr>
          <p:cNvSpPr txBox="1"/>
          <p:nvPr/>
        </p:nvSpPr>
        <p:spPr>
          <a:xfrm rot="16200000">
            <a:off x="5374952" y="2854866"/>
            <a:ext cx="912522" cy="57085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000" b="1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VIDUTINŠKAS ARBA NEUTRALUS</a:t>
            </a:r>
            <a:endParaRPr lang="lt-LT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Dešinysis riestinis skliaustas 8">
            <a:extLst>
              <a:ext uri="{FF2B5EF4-FFF2-40B4-BE49-F238E27FC236}">
                <a16:creationId xmlns:a16="http://schemas.microsoft.com/office/drawing/2014/main" id="{C7DE625A-853D-42C5-9664-4FE169063083}"/>
              </a:ext>
            </a:extLst>
          </p:cNvPr>
          <p:cNvSpPr/>
          <p:nvPr/>
        </p:nvSpPr>
        <p:spPr>
          <a:xfrm>
            <a:off x="5147224" y="3544673"/>
            <a:ext cx="247650" cy="858202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10" name="Teksto laukas 945">
            <a:extLst>
              <a:ext uri="{FF2B5EF4-FFF2-40B4-BE49-F238E27FC236}">
                <a16:creationId xmlns:a16="http://schemas.microsoft.com/office/drawing/2014/main" id="{E416658C-09E9-4C9E-A048-9900D335F4BE}"/>
              </a:ext>
            </a:extLst>
          </p:cNvPr>
          <p:cNvSpPr txBox="1"/>
          <p:nvPr/>
        </p:nvSpPr>
        <p:spPr>
          <a:xfrm>
            <a:off x="5456911" y="3854711"/>
            <a:ext cx="1038225" cy="238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1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NEIGIAMAS</a:t>
            </a:r>
            <a:endParaRPr lang="lt-L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851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SOCIALINĖS-DEMOGRAFINĖS CHARAKTERISTIKOS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F0F799-AC5E-4EC2-818F-DB8C2F14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517742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18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Biržų rajono savivaldybės gyventojų nuomonės tyrimo respondento portretas – jaunesnio nei vidutinio amžiaus, aukštąjį išsilavinimą, šiek tiek mažesnį nei vidutinį atlyginimą uždirbanti moteris, gyvenanti Biržų mieste.</a:t>
            </a:r>
            <a:r>
              <a:rPr lang="lt-LT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lt-LT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5FC6B83-E47B-446A-A456-D428C0170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405849"/>
              </p:ext>
            </p:extLst>
          </p:nvPr>
        </p:nvGraphicFramePr>
        <p:xfrm>
          <a:off x="3429000" y="1676401"/>
          <a:ext cx="2747962" cy="213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0E7E685F-EA40-46BA-8218-F18BCD8BA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779623"/>
              </p:ext>
            </p:extLst>
          </p:nvPr>
        </p:nvGraphicFramePr>
        <p:xfrm>
          <a:off x="6176866" y="1684747"/>
          <a:ext cx="3038476" cy="2171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82B6979-C5E1-432E-BC4E-989A4D7934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047383"/>
              </p:ext>
            </p:extLst>
          </p:nvPr>
        </p:nvGraphicFramePr>
        <p:xfrm>
          <a:off x="3429000" y="3807644"/>
          <a:ext cx="3143250" cy="292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6FAD8DF-CFA2-4577-A601-3436F269B3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8936706"/>
              </p:ext>
            </p:extLst>
          </p:nvPr>
        </p:nvGraphicFramePr>
        <p:xfrm>
          <a:off x="6572250" y="3759200"/>
          <a:ext cx="3143250" cy="296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F7A8694-B847-42CD-8FCE-AC03F9D9F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0195732"/>
              </p:ext>
            </p:extLst>
          </p:nvPr>
        </p:nvGraphicFramePr>
        <p:xfrm>
          <a:off x="9215343" y="1684749"/>
          <a:ext cx="297665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16883C4-B404-431E-A24B-37C3E793D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3823301"/>
              </p:ext>
            </p:extLst>
          </p:nvPr>
        </p:nvGraphicFramePr>
        <p:xfrm>
          <a:off x="9601201" y="3758435"/>
          <a:ext cx="2590799" cy="296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6704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52876B"/>
                </a:solidFill>
              </a:rPr>
              <a:t>BENDRAS GYVENTOJŲ PASITENKINIMAS GYVENAMĄJĄ APLINKA</a:t>
            </a:r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AF8AC79-A80F-4735-B3FB-4C9FD5A1EAD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" y="1733551"/>
            <a:ext cx="3786188" cy="475932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E99D8D6-9ED1-443E-8F63-7A646B634D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766594"/>
              </p:ext>
            </p:extLst>
          </p:nvPr>
        </p:nvGraphicFramePr>
        <p:xfrm>
          <a:off x="6353174" y="4206875"/>
          <a:ext cx="4657725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D265324-93F6-4300-AEFB-1F193E1E1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713110"/>
              </p:ext>
            </p:extLst>
          </p:nvPr>
        </p:nvGraphicFramePr>
        <p:xfrm>
          <a:off x="6353174" y="1643064"/>
          <a:ext cx="4657725" cy="2590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895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328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52876B"/>
                </a:solidFill>
              </a:rPr>
              <a:t>TEIGIAMI IR NEIGIAMI ASPEKTAI</a:t>
            </a:r>
            <a:endParaRPr lang="lt-LT" dirty="0"/>
          </a:p>
        </p:txBody>
      </p:sp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B1CE3B39-14BB-4E3C-B74B-093E0963BAE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3963"/>
            <a:ext cx="5743575" cy="3833812"/>
          </a:xfrm>
          <a:prstGeom prst="rect">
            <a:avLst/>
          </a:prstGeom>
        </p:spPr>
      </p:pic>
      <p:pic>
        <p:nvPicPr>
          <p:cNvPr id="8" name="Paveikslėli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A8CF9451-D455-47EE-9884-5E7298412CC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3076576"/>
            <a:ext cx="5086350" cy="368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3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F9220A-CF89-474B-A801-477E845D7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KOMUNALINIO ŪKIO IR APLINKOS TVARKYMO PASLAUGŲ VERTINIMAS</a:t>
            </a:r>
            <a:endParaRPr lang="lt-LT" sz="3400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CB8E8DF-6F50-478A-B28D-EF57DF99CC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9106712"/>
              </p:ext>
            </p:extLst>
          </p:nvPr>
        </p:nvGraphicFramePr>
        <p:xfrm>
          <a:off x="838200" y="2018613"/>
          <a:ext cx="4572316" cy="343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C5B58C5C-53E2-41A8-BC5D-EADAFC5B6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9945531"/>
              </p:ext>
            </p:extLst>
          </p:nvPr>
        </p:nvGraphicFramePr>
        <p:xfrm>
          <a:off x="5410517" y="1571625"/>
          <a:ext cx="5752783" cy="253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80C9BA28-A65D-40C2-B5E1-18865A79D2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7652647"/>
              </p:ext>
            </p:extLst>
          </p:nvPr>
        </p:nvGraphicFramePr>
        <p:xfrm>
          <a:off x="5410517" y="4105274"/>
          <a:ext cx="5752782" cy="2533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1632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REIKALINGIAUSIŲ VISUOMENĖS PASKIRTIES OBJEKTŲ IŠSIDĖSTYMAS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B8370943-C5FE-47AC-BC96-A29EC35AD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199335"/>
              </p:ext>
            </p:extLst>
          </p:nvPr>
        </p:nvGraphicFramePr>
        <p:xfrm>
          <a:off x="1133055" y="1654404"/>
          <a:ext cx="10416619" cy="4426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217">
                  <a:extLst>
                    <a:ext uri="{9D8B030D-6E8A-4147-A177-3AD203B41FA5}">
                      <a16:colId xmlns:a16="http://schemas.microsoft.com/office/drawing/2014/main" val="711411638"/>
                    </a:ext>
                  </a:extLst>
                </a:gridCol>
                <a:gridCol w="3186800">
                  <a:extLst>
                    <a:ext uri="{9D8B030D-6E8A-4147-A177-3AD203B41FA5}">
                      <a16:colId xmlns:a16="http://schemas.microsoft.com/office/drawing/2014/main" val="2371401193"/>
                    </a:ext>
                  </a:extLst>
                </a:gridCol>
                <a:gridCol w="3621040">
                  <a:extLst>
                    <a:ext uri="{9D8B030D-6E8A-4147-A177-3AD203B41FA5}">
                      <a16:colId xmlns:a16="http://schemas.microsoft.com/office/drawing/2014/main" val="1682159268"/>
                    </a:ext>
                  </a:extLst>
                </a:gridCol>
                <a:gridCol w="3034562">
                  <a:extLst>
                    <a:ext uri="{9D8B030D-6E8A-4147-A177-3AD203B41FA5}">
                      <a16:colId xmlns:a16="http://schemas.microsoft.com/office/drawing/2014/main" val="887881336"/>
                    </a:ext>
                  </a:extLst>
                </a:gridCol>
              </a:tblGrid>
              <a:tr h="353385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BENDRAS (N</a:t>
                      </a: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=425)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MOTER</a:t>
                      </a: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Ų (N=315)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JAUNIMO (N=37)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30503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Sporto infrastruktūros objektas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i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Sporto infrastruktūros objektas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1128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i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Sporto infrastruktūros objektas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9299335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Kultūros paslaugas teikianti objektas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i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 i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Maitinimo paslaugas teikiantis objektas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3633730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Maitinimo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Kultūros paslaugas teikiantis objektas 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Kultūros paslaugas teikiantis objektas 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2457671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Maitinimo paslaugas teikiantis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Apgyvendinimo paslaugas teikiantis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2961675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Apgyvendinimo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Apgyvendinimo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Švietimo paslaugas teikiantis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874034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Bendruomenės namus ar kitoks laisvalaikio praleidimo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Bendruomenės namus ar kitoks laisvalaikio praleidimo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8384691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Parduotuvė/ prekybos centras/ degalinė/ prekybos paslaugų vieta atviroje erdvėje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Švietimo paslaugas teikiantis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Bendruomenės namus ar kitoks laisvalaikio praleidimo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148970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Švietimo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Parduotuvė/ prekybos centras/ degalinė/ prekybos paslaugų vieta atviroje erdvėje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Parduotuvė/ prekybos centras/ degalinė/ prekybos paslaugų vieta atviroje erdvėje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1077324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Religinės bendruomenės centras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Religinės bendruomenės centras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Religinės bendruomenės centras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472767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19B8064-1E35-495E-BF59-2E11D884602B}"/>
              </a:ext>
            </a:extLst>
          </p:cNvPr>
          <p:cNvSpPr txBox="1"/>
          <p:nvPr/>
        </p:nvSpPr>
        <p:spPr>
          <a:xfrm>
            <a:off x="1133055" y="6168002"/>
            <a:ext cx="897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 paryškintu šriftu – 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pirmos trys vietos pagal prioritetą</a:t>
            </a:r>
          </a:p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** </a:t>
            </a:r>
            <a:r>
              <a:rPr lang="lt-LT" sz="1200" i="1" dirty="0">
                <a:latin typeface="Cambria" panose="02040503050406030204" pitchFamily="18" charset="0"/>
                <a:ea typeface="Cambria" panose="02040503050406030204" pitchFamily="18" charset="0"/>
              </a:rPr>
              <a:t>pasvyruoju šriftu – 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konkrečios socialinės grupės nuomonė nesutampa su bendra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nuomone</a:t>
            </a:r>
            <a:endParaRPr lang="lt-L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74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REIKALINGIAUSIŲ VISUOMENĖS PASKIRTIES OBJEKTŲ IŠSIDĖSTYMAS PAGAL SENIŪNIJAS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9B8064-1E35-495E-BF59-2E11D884602B}"/>
              </a:ext>
            </a:extLst>
          </p:cNvPr>
          <p:cNvSpPr txBox="1"/>
          <p:nvPr/>
        </p:nvSpPr>
        <p:spPr>
          <a:xfrm>
            <a:off x="989814" y="5255159"/>
            <a:ext cx="8974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 paryškintu šriftu –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reikalingiausias</a:t>
            </a:r>
            <a:r>
              <a:rPr lang="en-GB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objektas</a:t>
            </a:r>
            <a:endParaRPr lang="lt-L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Lentelė 4">
            <a:extLst>
              <a:ext uri="{FF2B5EF4-FFF2-40B4-BE49-F238E27FC236}">
                <a16:creationId xmlns:a16="http://schemas.microsoft.com/office/drawing/2014/main" id="{16C0F570-E3D6-40BE-9C9D-4B9849B9D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752434"/>
              </p:ext>
            </p:extLst>
          </p:nvPr>
        </p:nvGraphicFramePr>
        <p:xfrm>
          <a:off x="814386" y="1956544"/>
          <a:ext cx="11195362" cy="292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547">
                  <a:extLst>
                    <a:ext uri="{9D8B030D-6E8A-4147-A177-3AD203B41FA5}">
                      <a16:colId xmlns:a16="http://schemas.microsoft.com/office/drawing/2014/main" val="4120569347"/>
                    </a:ext>
                  </a:extLst>
                </a:gridCol>
                <a:gridCol w="2346778">
                  <a:extLst>
                    <a:ext uri="{9D8B030D-6E8A-4147-A177-3AD203B41FA5}">
                      <a16:colId xmlns:a16="http://schemas.microsoft.com/office/drawing/2014/main" val="738564573"/>
                    </a:ext>
                  </a:extLst>
                </a:gridCol>
                <a:gridCol w="2578672">
                  <a:extLst>
                    <a:ext uri="{9D8B030D-6E8A-4147-A177-3AD203B41FA5}">
                      <a16:colId xmlns:a16="http://schemas.microsoft.com/office/drawing/2014/main" val="1171927908"/>
                    </a:ext>
                  </a:extLst>
                </a:gridCol>
                <a:gridCol w="2615776">
                  <a:extLst>
                    <a:ext uri="{9D8B030D-6E8A-4147-A177-3AD203B41FA5}">
                      <a16:colId xmlns:a16="http://schemas.microsoft.com/office/drawing/2014/main" val="221332127"/>
                    </a:ext>
                  </a:extLst>
                </a:gridCol>
                <a:gridCol w="3147589">
                  <a:extLst>
                    <a:ext uri="{9D8B030D-6E8A-4147-A177-3AD203B41FA5}">
                      <a16:colId xmlns:a16="http://schemas.microsoft.com/office/drawing/2014/main" val="3100265705"/>
                    </a:ext>
                  </a:extLst>
                </a:gridCol>
              </a:tblGrid>
              <a:tr h="72437"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BIRŽŲ MIESTO SEN. (N</a:t>
                      </a:r>
                      <a:r>
                        <a:rPr lang="en-GB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=266)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GB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NEMUNĖLIO RADVILIŠKIO SEN. (N=16)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PABIRŽĖS SEN. (N=20)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PAČERIAUKŠTĖS SEN. (N=18)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57951"/>
                  </a:ext>
                </a:extLst>
              </a:tr>
              <a:tr h="88967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Sporto infrastruktūros objektas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Bendruomenės namai ar kitoks bendruomenės laisvalaikio praleidimo objektas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Parduotuvė/ prekybos centras/ degalinė/ prekybos paslaugų vieta atviroje erdvėje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6473027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Apgyvendinimo paslaugas teikiantis objektas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4583474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Maitinimo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Apgyvendinimo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Sporto infrastruktūros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9224625"/>
                  </a:ext>
                </a:extLst>
              </a:tr>
              <a:tr h="146599"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PAROVĖJOS SEN. (N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=22)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PAPILIO SEN. (N=23)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ŠIRVĖNOS SEN. (N=43)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VABALNINKO SEN. (N=17)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000210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Kultūros paslaugas teikiantis objektas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454269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Kultūros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Sporto infrastruktūros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Sveikatos paslaugas teikiantis objektas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9063586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Švietimo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Vaikų ir/ ar jaunimo laisvalaikio centras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Švietimo paslaugas teikiantis objektas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Kultūros paslaugas teikiantis objektas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732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05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VIEŠO SUSISIEKIMO IR RYŠIŲ PASLAUGŲ IR INFRASTRUKTŪROS VERTINIMAS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3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C900C5A4-3968-4CA9-84BF-CA837E38BC0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4" y="1786782"/>
            <a:ext cx="3780149" cy="5025398"/>
          </a:xfrm>
          <a:prstGeom prst="rect">
            <a:avLst/>
          </a:prstGeom>
        </p:spPr>
      </p:pic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A9558B9-281C-4F06-831E-3F73B34E8B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984013"/>
              </p:ext>
            </p:extLst>
          </p:nvPr>
        </p:nvGraphicFramePr>
        <p:xfrm>
          <a:off x="4769963" y="1461167"/>
          <a:ext cx="6165130" cy="2677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Dešinysis riestinis skliaustas 19">
            <a:extLst>
              <a:ext uri="{FF2B5EF4-FFF2-40B4-BE49-F238E27FC236}">
                <a16:creationId xmlns:a16="http://schemas.microsoft.com/office/drawing/2014/main" id="{3FE7BA36-0526-4D4F-92AD-09E5A713D534}"/>
              </a:ext>
            </a:extLst>
          </p:cNvPr>
          <p:cNvSpPr/>
          <p:nvPr/>
        </p:nvSpPr>
        <p:spPr>
          <a:xfrm>
            <a:off x="10963975" y="1891533"/>
            <a:ext cx="45719" cy="5040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6" name="Teksto laukas 948">
            <a:extLst>
              <a:ext uri="{FF2B5EF4-FFF2-40B4-BE49-F238E27FC236}">
                <a16:creationId xmlns:a16="http://schemas.microsoft.com/office/drawing/2014/main" id="{986B11B1-14F7-44EB-ADCF-5E7660554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0669" y="2006600"/>
            <a:ext cx="8699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lt-LT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Gerai</a:t>
            </a:r>
            <a:endParaRPr kumimoji="0" lang="en-GB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ksto laukas 949">
            <a:extLst>
              <a:ext uri="{FF2B5EF4-FFF2-40B4-BE49-F238E27FC236}">
                <a16:creationId xmlns:a16="http://schemas.microsoft.com/office/drawing/2014/main" id="{23ADB290-DDF8-4171-9F77-61A908847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7801" y="2647238"/>
            <a:ext cx="1154365" cy="83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Neturi nuomonės arba vertina vidutiniškai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9BD384C-DD0B-40D8-9CC6-BC8EE8DE8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19383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41EDE10-5ED8-48ED-9B92-84C69707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23955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21C1DBE6-1335-4CD6-A798-EBE1A919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565308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Dešinysis riestinis skliaustas 28">
            <a:extLst>
              <a:ext uri="{FF2B5EF4-FFF2-40B4-BE49-F238E27FC236}">
                <a16:creationId xmlns:a16="http://schemas.microsoft.com/office/drawing/2014/main" id="{F263D23E-7484-43D3-A005-7168B6B78482}"/>
              </a:ext>
            </a:extLst>
          </p:cNvPr>
          <p:cNvSpPr/>
          <p:nvPr/>
        </p:nvSpPr>
        <p:spPr>
          <a:xfrm>
            <a:off x="10963975" y="2450875"/>
            <a:ext cx="63826" cy="141605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cxnSp>
        <p:nvCxnSpPr>
          <p:cNvPr id="30" name="Tiesioji jungtis 29">
            <a:extLst>
              <a:ext uri="{FF2B5EF4-FFF2-40B4-BE49-F238E27FC236}">
                <a16:creationId xmlns:a16="http://schemas.microsoft.com/office/drawing/2014/main" id="{5980A613-C715-4FF0-898A-B9A6047873B8}"/>
              </a:ext>
            </a:extLst>
          </p:cNvPr>
          <p:cNvCxnSpPr>
            <a:cxnSpLocks/>
          </p:cNvCxnSpPr>
          <p:nvPr/>
        </p:nvCxnSpPr>
        <p:spPr>
          <a:xfrm>
            <a:off x="4949072" y="2404962"/>
            <a:ext cx="6014903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Diagrama 33">
            <a:extLst>
              <a:ext uri="{FF2B5EF4-FFF2-40B4-BE49-F238E27FC236}">
                <a16:creationId xmlns:a16="http://schemas.microsoft.com/office/drawing/2014/main" id="{C5981062-1B27-4676-8E9B-0AC153D3F2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981345"/>
              </p:ext>
            </p:extLst>
          </p:nvPr>
        </p:nvGraphicFramePr>
        <p:xfrm>
          <a:off x="4769963" y="4148355"/>
          <a:ext cx="6165130" cy="266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5" name="Tiesioji jungtis 34">
            <a:extLst>
              <a:ext uri="{FF2B5EF4-FFF2-40B4-BE49-F238E27FC236}">
                <a16:creationId xmlns:a16="http://schemas.microsoft.com/office/drawing/2014/main" id="{E4B81232-CC2B-4BDB-8B9F-9BCF6597E5DC}"/>
              </a:ext>
            </a:extLst>
          </p:cNvPr>
          <p:cNvCxnSpPr/>
          <p:nvPr/>
        </p:nvCxnSpPr>
        <p:spPr>
          <a:xfrm>
            <a:off x="5556728" y="13231395"/>
            <a:ext cx="6085809" cy="381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Tiesioji jungtis 35">
            <a:extLst>
              <a:ext uri="{FF2B5EF4-FFF2-40B4-BE49-F238E27FC236}">
                <a16:creationId xmlns:a16="http://schemas.microsoft.com/office/drawing/2014/main" id="{148676E6-F4C4-4606-8720-0B2D440DD79E}"/>
              </a:ext>
            </a:extLst>
          </p:cNvPr>
          <p:cNvCxnSpPr/>
          <p:nvPr/>
        </p:nvCxnSpPr>
        <p:spPr>
          <a:xfrm>
            <a:off x="5489418" y="12661165"/>
            <a:ext cx="623311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Dešinysis riestinis skliaustas 36">
            <a:extLst>
              <a:ext uri="{FF2B5EF4-FFF2-40B4-BE49-F238E27FC236}">
                <a16:creationId xmlns:a16="http://schemas.microsoft.com/office/drawing/2014/main" id="{9D598018-0777-4B14-9B01-78ADAA79FCFE}"/>
              </a:ext>
            </a:extLst>
          </p:cNvPr>
          <p:cNvSpPr/>
          <p:nvPr/>
        </p:nvSpPr>
        <p:spPr>
          <a:xfrm>
            <a:off x="10742138" y="12663070"/>
            <a:ext cx="147310" cy="5740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40" name="Teksto laukas 67">
            <a:extLst>
              <a:ext uri="{FF2B5EF4-FFF2-40B4-BE49-F238E27FC236}">
                <a16:creationId xmlns:a16="http://schemas.microsoft.com/office/drawing/2014/main" id="{73B347EA-8B93-41EF-84C8-823CD18B8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7313" y="6556593"/>
            <a:ext cx="10349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lt-LT" sz="1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Blogai</a:t>
            </a:r>
            <a:endParaRPr kumimoji="0" lang="en-GB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4">
            <a:extLst>
              <a:ext uri="{FF2B5EF4-FFF2-40B4-BE49-F238E27FC236}">
                <a16:creationId xmlns:a16="http://schemas.microsoft.com/office/drawing/2014/main" id="{E190AB92-7B11-4CCB-A5E8-D8CA93F65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148355"/>
            <a:ext cx="1450441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D759C503-2496-406B-B49E-ED9D2FFA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605555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2D240EEC-21E4-46E6-9980-AB39BEE7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7282080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7" name="Teksto laukas 949">
            <a:extLst>
              <a:ext uri="{FF2B5EF4-FFF2-40B4-BE49-F238E27FC236}">
                <a16:creationId xmlns:a16="http://schemas.microsoft.com/office/drawing/2014/main" id="{DD3CCC2C-7FDB-4C83-8F8E-B61EF2870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3238" y="4791996"/>
            <a:ext cx="1154365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Neturi nuomonės arba vertina vidutiniškai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ksto laukas 934">
            <a:extLst>
              <a:ext uri="{FF2B5EF4-FFF2-40B4-BE49-F238E27FC236}">
                <a16:creationId xmlns:a16="http://schemas.microsoft.com/office/drawing/2014/main" id="{062F2C8C-682E-4C47-B0DE-780AF7C50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5468" y="6084202"/>
            <a:ext cx="8699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lt-LT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Blogai</a:t>
            </a:r>
            <a:endParaRPr kumimoji="0" lang="en-GB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Dešinysis riestinis skliaustas 48">
            <a:extLst>
              <a:ext uri="{FF2B5EF4-FFF2-40B4-BE49-F238E27FC236}">
                <a16:creationId xmlns:a16="http://schemas.microsoft.com/office/drawing/2014/main" id="{31AAC937-7E59-4FBC-89DB-DEA9C93C99BF}"/>
              </a:ext>
            </a:extLst>
          </p:cNvPr>
          <p:cNvSpPr/>
          <p:nvPr/>
        </p:nvSpPr>
        <p:spPr>
          <a:xfrm>
            <a:off x="10947662" y="4675210"/>
            <a:ext cx="133007" cy="131115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50" name="Dešinysis riestinis skliaustas 49">
            <a:extLst>
              <a:ext uri="{FF2B5EF4-FFF2-40B4-BE49-F238E27FC236}">
                <a16:creationId xmlns:a16="http://schemas.microsoft.com/office/drawing/2014/main" id="{B8ED94D6-86F4-4F23-A2DD-75E64D38C465}"/>
              </a:ext>
            </a:extLst>
          </p:cNvPr>
          <p:cNvSpPr/>
          <p:nvPr/>
        </p:nvSpPr>
        <p:spPr>
          <a:xfrm>
            <a:off x="10978737" y="5984171"/>
            <a:ext cx="45719" cy="5449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cxnSp>
        <p:nvCxnSpPr>
          <p:cNvPr id="38" name="Tiesioji jungtis 37">
            <a:extLst>
              <a:ext uri="{FF2B5EF4-FFF2-40B4-BE49-F238E27FC236}">
                <a16:creationId xmlns:a16="http://schemas.microsoft.com/office/drawing/2014/main" id="{781C61CF-76E2-490A-BFE3-D5B7973186FF}"/>
              </a:ext>
            </a:extLst>
          </p:cNvPr>
          <p:cNvCxnSpPr>
            <a:cxnSpLocks/>
          </p:cNvCxnSpPr>
          <p:nvPr/>
        </p:nvCxnSpPr>
        <p:spPr>
          <a:xfrm>
            <a:off x="4932759" y="5986364"/>
            <a:ext cx="6014903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2435688-50C0-42D2-A5D5-FC30EF717DF1}"/>
              </a:ext>
            </a:extLst>
          </p:cNvPr>
          <p:cNvSpPr txBox="1"/>
          <p:nvPr/>
        </p:nvSpPr>
        <p:spPr>
          <a:xfrm>
            <a:off x="1200774" y="1448228"/>
            <a:ext cx="3170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PRIEINAMUMO VERTINIMAS</a:t>
            </a:r>
            <a:endParaRPr lang="lt-LT" sz="1600" b="1" dirty="0"/>
          </a:p>
        </p:txBody>
      </p:sp>
    </p:spTree>
    <p:extLst>
      <p:ext uri="{BB962C8B-B14F-4D97-AF65-F5344CB8AC3E}">
        <p14:creationId xmlns:p14="http://schemas.microsoft.com/office/powerpoint/2010/main" val="146715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52876B"/>
                </a:solidFill>
              </a:rPr>
              <a:t>VIETINIO IR TARPMIESTINIO TRANSPORTO PASLAUGŲ PALYGINIMAS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4DA5A8EE-410C-4EE4-8166-FE29E42FCB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974228"/>
              </p:ext>
            </p:extLst>
          </p:nvPr>
        </p:nvGraphicFramePr>
        <p:xfrm>
          <a:off x="1333499" y="1690688"/>
          <a:ext cx="4505325" cy="4957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1AFBA12F-2B2D-426D-A7E7-DC5CF2B754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2588150"/>
              </p:ext>
            </p:extLst>
          </p:nvPr>
        </p:nvGraphicFramePr>
        <p:xfrm>
          <a:off x="5979477" y="1690688"/>
          <a:ext cx="4583748" cy="4957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880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REIKALINGIAUSIŲ SUSISIEKIMO PASKIRTIES OBJEKTŲ IŠSIDĖSTYMAS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B8370943-C5FE-47AC-BC96-A29EC35AD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127205"/>
              </p:ext>
            </p:extLst>
          </p:nvPr>
        </p:nvGraphicFramePr>
        <p:xfrm>
          <a:off x="1133055" y="1654404"/>
          <a:ext cx="10416619" cy="3225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217">
                  <a:extLst>
                    <a:ext uri="{9D8B030D-6E8A-4147-A177-3AD203B41FA5}">
                      <a16:colId xmlns:a16="http://schemas.microsoft.com/office/drawing/2014/main" val="711411638"/>
                    </a:ext>
                  </a:extLst>
                </a:gridCol>
                <a:gridCol w="3186800">
                  <a:extLst>
                    <a:ext uri="{9D8B030D-6E8A-4147-A177-3AD203B41FA5}">
                      <a16:colId xmlns:a16="http://schemas.microsoft.com/office/drawing/2014/main" val="2371401193"/>
                    </a:ext>
                  </a:extLst>
                </a:gridCol>
                <a:gridCol w="3621040">
                  <a:extLst>
                    <a:ext uri="{9D8B030D-6E8A-4147-A177-3AD203B41FA5}">
                      <a16:colId xmlns:a16="http://schemas.microsoft.com/office/drawing/2014/main" val="1682159268"/>
                    </a:ext>
                  </a:extLst>
                </a:gridCol>
                <a:gridCol w="3034562">
                  <a:extLst>
                    <a:ext uri="{9D8B030D-6E8A-4147-A177-3AD203B41FA5}">
                      <a16:colId xmlns:a16="http://schemas.microsoft.com/office/drawing/2014/main" val="887881336"/>
                    </a:ext>
                  </a:extLst>
                </a:gridCol>
              </a:tblGrid>
              <a:tr h="353385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BENDRAS (N</a:t>
                      </a: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=425)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MOTER</a:t>
                      </a: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Ų (N=315)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JAUNIMO (N=37)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30503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1128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9299335"/>
                  </a:ext>
                </a:extLst>
              </a:tr>
              <a:tr h="286504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3633730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Apšvietimas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Apšvietimas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Apšvietimas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2457671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Automobilių stovėjimo aikštelė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Automobilių stovėjimo aikštelė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Kelias </a:t>
                      </a:r>
                      <a:endParaRPr lang="lt-LT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2961675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Kelias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Kelias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Elektrinių transporto priemonių įkrovimo stotelė</a:t>
                      </a:r>
                      <a:endParaRPr lang="lt-LT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874034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Bemotorių transporto priemonių dalijimosi/ nuomos punktas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Bemotorių transporto priemonių dalijimosi/ nuomos punktas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Bemotorių transporto priemonių dalijimosi/ nuomos punktas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8384691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Tiltas per vandens telkinius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Elektrinių transporto priemonių įkrovimo stotelė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Automobilių stovėjimo aikštelė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148970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Elektrinių transporto priemonių įkrovimo stotelė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Tiltas per vandens telkinius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Tiltas per vandens telkinius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107732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19B8064-1E35-495E-BF59-2E11D884602B}"/>
              </a:ext>
            </a:extLst>
          </p:cNvPr>
          <p:cNvSpPr txBox="1"/>
          <p:nvPr/>
        </p:nvSpPr>
        <p:spPr>
          <a:xfrm>
            <a:off x="991653" y="5320158"/>
            <a:ext cx="897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 paryškintu šriftu – 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pirmos trys vietos pagal prioritetą</a:t>
            </a:r>
          </a:p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** </a:t>
            </a:r>
            <a:r>
              <a:rPr lang="lt-LT" sz="1200" i="1" dirty="0">
                <a:latin typeface="Cambria" panose="02040503050406030204" pitchFamily="18" charset="0"/>
                <a:ea typeface="Cambria" panose="02040503050406030204" pitchFamily="18" charset="0"/>
              </a:rPr>
              <a:t>pasvyruoju šriftu – 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konkrečios socialinės grupės nuomonė nesutampa su bendra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nuomone</a:t>
            </a:r>
            <a:endParaRPr lang="lt-L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076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REIKALINGIAUSIŲ SUSISIEKIMO PASKIRTIES OBJEKTŲ IŠSIDĖSTYMAS PAGAL SENIŪNIJAS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9B8064-1E35-495E-BF59-2E11D884602B}"/>
              </a:ext>
            </a:extLst>
          </p:cNvPr>
          <p:cNvSpPr txBox="1"/>
          <p:nvPr/>
        </p:nvSpPr>
        <p:spPr>
          <a:xfrm>
            <a:off x="814386" y="4124383"/>
            <a:ext cx="8974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 paryškintu šriftu –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reikalingiausias</a:t>
            </a:r>
            <a:r>
              <a:rPr lang="en-GB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objektas</a:t>
            </a:r>
            <a:endParaRPr lang="lt-L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Lentelė 4">
            <a:extLst>
              <a:ext uri="{FF2B5EF4-FFF2-40B4-BE49-F238E27FC236}">
                <a16:creationId xmlns:a16="http://schemas.microsoft.com/office/drawing/2014/main" id="{16C0F570-E3D6-40BE-9C9D-4B9849B9D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19932"/>
              </p:ext>
            </p:extLst>
          </p:nvPr>
        </p:nvGraphicFramePr>
        <p:xfrm>
          <a:off x="814386" y="1956544"/>
          <a:ext cx="11195362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547">
                  <a:extLst>
                    <a:ext uri="{9D8B030D-6E8A-4147-A177-3AD203B41FA5}">
                      <a16:colId xmlns:a16="http://schemas.microsoft.com/office/drawing/2014/main" val="4120569347"/>
                    </a:ext>
                  </a:extLst>
                </a:gridCol>
                <a:gridCol w="2346778">
                  <a:extLst>
                    <a:ext uri="{9D8B030D-6E8A-4147-A177-3AD203B41FA5}">
                      <a16:colId xmlns:a16="http://schemas.microsoft.com/office/drawing/2014/main" val="738564573"/>
                    </a:ext>
                  </a:extLst>
                </a:gridCol>
                <a:gridCol w="2578672">
                  <a:extLst>
                    <a:ext uri="{9D8B030D-6E8A-4147-A177-3AD203B41FA5}">
                      <a16:colId xmlns:a16="http://schemas.microsoft.com/office/drawing/2014/main" val="1171927908"/>
                    </a:ext>
                  </a:extLst>
                </a:gridCol>
                <a:gridCol w="2615776">
                  <a:extLst>
                    <a:ext uri="{9D8B030D-6E8A-4147-A177-3AD203B41FA5}">
                      <a16:colId xmlns:a16="http://schemas.microsoft.com/office/drawing/2014/main" val="221332127"/>
                    </a:ext>
                  </a:extLst>
                </a:gridCol>
                <a:gridCol w="3147589">
                  <a:extLst>
                    <a:ext uri="{9D8B030D-6E8A-4147-A177-3AD203B41FA5}">
                      <a16:colId xmlns:a16="http://schemas.microsoft.com/office/drawing/2014/main" val="3100265705"/>
                    </a:ext>
                  </a:extLst>
                </a:gridCol>
              </a:tblGrid>
              <a:tr h="72437"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BIRŽŲ MIESTO SEN. (N</a:t>
                      </a:r>
                      <a:r>
                        <a:rPr lang="en-GB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=266)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GB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NEMUNĖLIO RADVILIŠKIO SEN. (N=16)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PABIRŽĖS SEN. (N=20)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PAČERIAUKŠTĖS SEN. (N=18)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57951"/>
                  </a:ext>
                </a:extLst>
              </a:tr>
              <a:tr h="88967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Apšvietimas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6473027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4583474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Kelias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Kelias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9224625"/>
                  </a:ext>
                </a:extLst>
              </a:tr>
              <a:tr h="146599"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PAROVĖJOS SEN. (N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=22)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PAPILIO SEN. (N=23)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ŠIRVĖNOS SEN. (N=43)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VABALNINKO SEN. (N=17)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000210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454269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Kelias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Apšvietimas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9063586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Dviračių takas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Pėsčiųjų takas/ šaligatvis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Asfaltuotas kelias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732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268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rgbClr val="52876B"/>
                </a:solidFill>
              </a:rPr>
              <a:t>VIEŠŲJŲ PASLAUGŲ PRIEINAMUMO PALYGINIMAS 10-BALĖJE SISTEMOJE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F0F799-AC5E-4EC2-818F-DB8C2F14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2274" cy="4351338"/>
          </a:xfrm>
        </p:spPr>
        <p:txBody>
          <a:bodyPr>
            <a:no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Rajono teritorijoje Savivaldybės teikiamų viešųjų paslaugų prieinamumu gyventojai yra patenkinti vidutiniškai. 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Aukščiausiu balu įvertintas švietimo paslaugų prieinamumas. Tai yra </a:t>
            </a: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geras</a:t>
            </a: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įvertinimas. 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Vidutiniškai</a:t>
            </a:r>
            <a:r>
              <a:rPr lang="lt-LT" sz="1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vertinamas kultūros, socialinių paslaugų, sveikatos priežiūros paslaugų prieinamumas ir aktyvaus poilsio bei sportavimo galimybės rajone.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Viešo susisiekimo ir ryšių prieinamumas Biržų rajone vertintas, kaip </a:t>
            </a: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patenkinamas.</a:t>
            </a:r>
            <a:r>
              <a:rPr lang="lt-LT" sz="1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lt-LT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23343C7-E458-4596-870C-B8AD80075315}"/>
              </a:ext>
            </a:extLst>
          </p:cNvPr>
          <p:cNvGraphicFramePr/>
          <p:nvPr/>
        </p:nvGraphicFramePr>
        <p:xfrm>
          <a:off x="5236196" y="1825624"/>
          <a:ext cx="6479553" cy="423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923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EE71C7A6-78F7-47E2-A3F8-53E7058B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err="1">
                <a:solidFill>
                  <a:srgbClr val="52876B"/>
                </a:solidFill>
              </a:rPr>
              <a:t>Ačiū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už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dėmesį</a:t>
            </a:r>
            <a:r>
              <a:rPr lang="en-GB" sz="4400" dirty="0">
                <a:solidFill>
                  <a:srgbClr val="52876B"/>
                </a:solidFill>
              </a:rPr>
              <a:t>!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D41340BD-32FD-45FC-A131-CEC0D9E9C677}"/>
              </a:ext>
            </a:extLst>
          </p:cNvPr>
          <p:cNvSpPr txBox="1">
            <a:spLocks/>
          </p:cNvSpPr>
          <p:nvPr/>
        </p:nvSpPr>
        <p:spPr>
          <a:xfrm>
            <a:off x="1509074" y="4218495"/>
            <a:ext cx="10515600" cy="1465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4400" u="sng" dirty="0" err="1"/>
              <a:t>Kontaktai</a:t>
            </a:r>
            <a:r>
              <a:rPr lang="en-GB" sz="4400" u="sng" dirty="0"/>
              <a:t>: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Odeta Bačianskienė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Tel. 863000228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El. </a:t>
            </a:r>
            <a:r>
              <a:rPr lang="en-GB" sz="4400" dirty="0" err="1"/>
              <a:t>Paštas</a:t>
            </a:r>
            <a:r>
              <a:rPr lang="en-GB" sz="4400" dirty="0"/>
              <a:t>: </a:t>
            </a:r>
            <a:r>
              <a:rPr lang="en-GB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info@generalis.lt</a:t>
            </a:r>
            <a:endParaRPr lang="en-GB" sz="4400" dirty="0"/>
          </a:p>
          <a:p>
            <a:pPr marL="0" indent="0" algn="r">
              <a:buFont typeface="Arial" panose="020B0604020202020204" pitchFamily="34" charset="0"/>
              <a:buNone/>
            </a:pPr>
            <a:endParaRPr lang="lt-LT" i="1" dirty="0">
              <a:solidFill>
                <a:srgbClr val="5287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309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Lašelis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49A5B6DF530945921C86BC01B18D71" ma:contentTypeVersion="13" ma:contentTypeDescription="Create a new document." ma:contentTypeScope="" ma:versionID="8eb042dc1f7b9b14856a8f83ef97f0dc">
  <xsd:schema xmlns:xsd="http://www.w3.org/2001/XMLSchema" xmlns:xs="http://www.w3.org/2001/XMLSchema" xmlns:p="http://schemas.microsoft.com/office/2006/metadata/properties" xmlns:ns3="2145dd0b-2858-4016-a6df-8fd31ded64a1" xmlns:ns4="2c09582d-149a-4940-890b-06d8667ebebd" targetNamespace="http://schemas.microsoft.com/office/2006/metadata/properties" ma:root="true" ma:fieldsID="b6c390188e34f91cadefb0244f55eb72" ns3:_="" ns4:_="">
    <xsd:import namespace="2145dd0b-2858-4016-a6df-8fd31ded64a1"/>
    <xsd:import namespace="2c09582d-149a-4940-890b-06d8667ebe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5dd0b-2858-4016-a6df-8fd31ded6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9582d-149a-4940-890b-06d8667eb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FA17D7-1071-48B5-989E-602B8FD4DCAF}">
  <ds:schemaRefs>
    <ds:schemaRef ds:uri="http://schemas.microsoft.com/office/2006/metadata/properties"/>
    <ds:schemaRef ds:uri="http://www.w3.org/XML/1998/namespace"/>
    <ds:schemaRef ds:uri="2145dd0b-2858-4016-a6df-8fd31ded64a1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09582d-149a-4940-890b-06d8667ebebd"/>
  </ds:schemaRefs>
</ds:datastoreItem>
</file>

<file path=customXml/itemProps2.xml><?xml version="1.0" encoding="utf-8"?>
<ds:datastoreItem xmlns:ds="http://schemas.openxmlformats.org/officeDocument/2006/customXml" ds:itemID="{80C5AA26-8BDC-48A4-BE86-C75D0091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CF535D-2B39-48D7-943E-88B9FD377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5dd0b-2858-4016-a6df-8fd31ded64a1"/>
    <ds:schemaRef ds:uri="2c09582d-149a-4940-890b-06d8667eb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169</TotalTime>
  <Words>1377</Words>
  <Application>Microsoft Office PowerPoint</Application>
  <PresentationFormat>Plačiaekranė</PresentationFormat>
  <Paragraphs>277</Paragraphs>
  <Slides>15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Univers</vt:lpstr>
      <vt:lpstr>Wingdings</vt:lpstr>
      <vt:lpstr>GradientVTI</vt:lpstr>
      <vt:lpstr>BIRŽŲ RAJONO SAVIVALDYBĖS GYVENTOJŲ NUOMONĖS TYRIMO ATASKAITA, 2021 M.  </vt:lpstr>
      <vt:lpstr>TYRIMO METODOLOGIJA (I)</vt:lpstr>
      <vt:lpstr>TYRIMO METODOLOGIJA (II)</vt:lpstr>
      <vt:lpstr>SOCIALINĖS-DEMOGRAFINĖS CHARAKTERISTIKOS</vt:lpstr>
      <vt:lpstr>BENDRAS GYVENTOJŲ PASITENKINIMAS GYVENAMĄJĄ APLINKA</vt:lpstr>
      <vt:lpstr>TEIGIAMI IR NEIGIAMI ASPEKTAI</vt:lpstr>
      <vt:lpstr>KOMUNALINIO ŪKIO IR APLINKOS TVARKYMO PASLAUGŲ VERTINIMAS</vt:lpstr>
      <vt:lpstr>REIKALINGIAUSIŲ VISUOMENĖS PASKIRTIES OBJEKTŲ IŠSIDĖSTYMAS</vt:lpstr>
      <vt:lpstr>REIKALINGIAUSIŲ VISUOMENĖS PASKIRTIES OBJEKTŲ IŠSIDĖSTYMAS PAGAL SENIŪNIJAS</vt:lpstr>
      <vt:lpstr>VIEŠO SUSISIEKIMO IR RYŠIŲ PASLAUGŲ IR INFRASTRUKTŪROS VERTINIMAS</vt:lpstr>
      <vt:lpstr>VIETINIO IR TARPMIESTINIO TRANSPORTO PASLAUGŲ PALYGINIMAS</vt:lpstr>
      <vt:lpstr>REIKALINGIAUSIŲ SUSISIEKIMO PASKIRTIES OBJEKTŲ IŠSIDĖSTYMAS</vt:lpstr>
      <vt:lpstr>REIKALINGIAUSIŲ SUSISIEKIMO PASKIRTIES OBJEKTŲ IŠSIDĖSTYMAS PAGAL SENIŪNIJAS</vt:lpstr>
      <vt:lpstr>VIEŠŲJŲ PASLAUGŲ PRIEINAMUMO PALYGINIMAS 10-BALĖJE SISTEMOJE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BIRŽŲ RAJONO SAVIVALDYBĖS GYVENTOJŲ NUOMONĖS TYRIMO ATASKAITA, 2021 M.</dc:title>
  <dc:creator>Odeta Bačianskienė</dc:creator>
  <cp:lastModifiedBy>Odeta Bačianskienė</cp:lastModifiedBy>
  <cp:revision>16</cp:revision>
  <dcterms:created xsi:type="dcterms:W3CDTF">2021-04-15T07:49:34Z</dcterms:created>
  <dcterms:modified xsi:type="dcterms:W3CDTF">2021-04-27T13:35:39Z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0x0101009A49A5B6DF530945921C86BC01B18D71</vt:lpwstr>
  </property>
</Properties>
</file>