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.xml" ContentType="application/vnd.openxmlformats-officedocument.drawingml.chartshape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</p:sldMasterIdLst>
  <p:sldIdLst>
    <p:sldId id="256" r:id="rId5"/>
    <p:sldId id="257" r:id="rId6"/>
    <p:sldId id="258" r:id="rId7"/>
    <p:sldId id="259" r:id="rId8"/>
    <p:sldId id="260" r:id="rId9"/>
    <p:sldId id="263" r:id="rId10"/>
    <p:sldId id="262" r:id="rId11"/>
    <p:sldId id="264" r:id="rId12"/>
    <p:sldId id="265" r:id="rId13"/>
    <p:sldId id="267" r:id="rId14"/>
    <p:sldId id="266" r:id="rId15"/>
    <p:sldId id="268" r:id="rId16"/>
    <p:sldId id="269" r:id="rId17"/>
    <p:sldId id="270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876B"/>
    <a:srgbClr val="E9F0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400"/>
              <a:t>Lytis (N=425)</a:t>
            </a:r>
            <a:endParaRPr lang="lt-LT" sz="1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51-4548-9BAA-47C492A343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duomenys'!$A$2:$A$3</c:f>
              <c:strCache>
                <c:ptCount val="2"/>
                <c:pt idx="0">
                  <c:v>Moteris</c:v>
                </c:pt>
                <c:pt idx="1">
                  <c:v>Vyras</c:v>
                </c:pt>
              </c:strCache>
            </c:strRef>
          </c:cat>
          <c:val>
            <c:numRef>
              <c:f>'Respondentų duomenys'!$B$2:$B$3</c:f>
              <c:numCache>
                <c:formatCode>0.0%</c:formatCode>
                <c:ptCount val="2"/>
                <c:pt idx="0">
                  <c:v>0.74117647058823533</c:v>
                </c:pt>
                <c:pt idx="1">
                  <c:v>0.25882352941176473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51-4548-9BAA-47C492A343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400"/>
              <a:t>Amžius (N=425)</a:t>
            </a:r>
            <a:endParaRPr lang="lt-LT" sz="1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duomenys'!$A$13:$A$19</c:f>
              <c:strCache>
                <c:ptCount val="7"/>
                <c:pt idx="0">
                  <c:v>51-60 m.</c:v>
                </c:pt>
                <c:pt idx="1">
                  <c:v>41-50 m.</c:v>
                </c:pt>
                <c:pt idx="2">
                  <c:v>30-40 m.</c:v>
                </c:pt>
                <c:pt idx="3">
                  <c:v>61-70 m.</c:v>
                </c:pt>
                <c:pt idx="4">
                  <c:v>18-29 m.</c:v>
                </c:pt>
                <c:pt idx="5">
                  <c:v>Virš 70 m.</c:v>
                </c:pt>
                <c:pt idx="6">
                  <c:v>Nenorėjo/ netiksliai nurodė</c:v>
                </c:pt>
              </c:strCache>
            </c:strRef>
          </c:cat>
          <c:val>
            <c:numRef>
              <c:f>'Respondentų duomenys'!$B$13:$B$19</c:f>
              <c:numCache>
                <c:formatCode>0.0%</c:formatCode>
                <c:ptCount val="7"/>
                <c:pt idx="0">
                  <c:v>0.29176470588235293</c:v>
                </c:pt>
                <c:pt idx="1">
                  <c:v>0.28941176470588237</c:v>
                </c:pt>
                <c:pt idx="2">
                  <c:v>0.19529411764705881</c:v>
                </c:pt>
                <c:pt idx="3">
                  <c:v>0.10352941176470588</c:v>
                </c:pt>
                <c:pt idx="4">
                  <c:v>8.7058823529411758E-2</c:v>
                </c:pt>
                <c:pt idx="5">
                  <c:v>1.6470588235294119E-2</c:v>
                </c:pt>
                <c:pt idx="6">
                  <c:v>1.6470588235294119E-2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2-48C0-992C-FC09A79320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Išsilavinimas (N=425)</a:t>
            </a:r>
            <a:endParaRPr lang="lt-L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duomenys'!$A$22:$A$28</c:f>
              <c:strCache>
                <c:ptCount val="7"/>
                <c:pt idx="0">
                  <c:v>Aukštasis universitetinis</c:v>
                </c:pt>
                <c:pt idx="1">
                  <c:v>Aukštesnysis</c:v>
                </c:pt>
                <c:pt idx="2">
                  <c:v>Aukštasis neuniversitetinis</c:v>
                </c:pt>
                <c:pt idx="3">
                  <c:v>Vidurinis</c:v>
                </c:pt>
                <c:pt idx="4">
                  <c:v>Kita</c:v>
                </c:pt>
                <c:pt idx="5">
                  <c:v>Pradinis</c:v>
                </c:pt>
                <c:pt idx="6">
                  <c:v>Pagrindinis</c:v>
                </c:pt>
              </c:strCache>
            </c:strRef>
          </c:cat>
          <c:val>
            <c:numRef>
              <c:f>'Respondentų duomenys'!$B$22:$B$28</c:f>
              <c:numCache>
                <c:formatCode>0.0%</c:formatCode>
                <c:ptCount val="7"/>
                <c:pt idx="0">
                  <c:v>0.60235294117647054</c:v>
                </c:pt>
                <c:pt idx="1">
                  <c:v>0.17411764705882352</c:v>
                </c:pt>
                <c:pt idx="2">
                  <c:v>0.12</c:v>
                </c:pt>
                <c:pt idx="3">
                  <c:v>8.4705882352941173E-2</c:v>
                </c:pt>
                <c:pt idx="4">
                  <c:v>1.411764705882353E-2</c:v>
                </c:pt>
                <c:pt idx="5">
                  <c:v>2.352941176470588E-3</c:v>
                </c:pt>
                <c:pt idx="6">
                  <c:v>2.352941176470588E-3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02-47A3-A988-53C66F2AE4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Užsiėmimas (N=425)</a:t>
            </a:r>
            <a:endParaRPr lang="lt-L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43927463612502993"/>
          <c:y val="0.15976482049271279"/>
          <c:w val="0.46473554442058385"/>
          <c:h val="0.7393443970375520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duomenys'!$A$33:$A$43</c:f>
              <c:strCache>
                <c:ptCount val="11"/>
                <c:pt idx="0">
                  <c:v>Samdomas darbuotojas</c:v>
                </c:pt>
                <c:pt idx="1">
                  <c:v>Darbdavys/ įmonės savininkas</c:v>
                </c:pt>
                <c:pt idx="2">
                  <c:v>Laisvai samdomas darbuotojas</c:v>
                </c:pt>
                <c:pt idx="3">
                  <c:v>Pensininkas</c:v>
                </c:pt>
                <c:pt idx="4">
                  <c:v>Bedarbis, ieškantis darbo asmuo</c:v>
                </c:pt>
                <c:pt idx="5">
                  <c:v>Dekretinėse/ vaiko priežiūros atsotogose</c:v>
                </c:pt>
                <c:pt idx="6">
                  <c:v>Ūkininkas</c:v>
                </c:pt>
                <c:pt idx="7">
                  <c:v>Namų šeimininkas (-ė)</c:v>
                </c:pt>
                <c:pt idx="8">
                  <c:v>Neįgalus asmuo, šiuo metu niekur nedirbantis</c:v>
                </c:pt>
                <c:pt idx="9">
                  <c:v>Studentas/ moksleivis</c:v>
                </c:pt>
                <c:pt idx="10">
                  <c:v>Nenorėjo nurodyti, netiksliai nurodė</c:v>
                </c:pt>
              </c:strCache>
            </c:strRef>
          </c:cat>
          <c:val>
            <c:numRef>
              <c:f>'Respondentų duomenys'!$B$33:$B$43</c:f>
              <c:numCache>
                <c:formatCode>0.0%</c:formatCode>
                <c:ptCount val="11"/>
                <c:pt idx="0">
                  <c:v>0.63058823529411767</c:v>
                </c:pt>
                <c:pt idx="1">
                  <c:v>8.7058823529411758E-2</c:v>
                </c:pt>
                <c:pt idx="2">
                  <c:v>7.5294117647058817E-2</c:v>
                </c:pt>
                <c:pt idx="3">
                  <c:v>7.2941176470588232E-2</c:v>
                </c:pt>
                <c:pt idx="4">
                  <c:v>3.0588235294117649E-2</c:v>
                </c:pt>
                <c:pt idx="5">
                  <c:v>2.823529411764706E-2</c:v>
                </c:pt>
                <c:pt idx="6">
                  <c:v>2.5882352941176471E-2</c:v>
                </c:pt>
                <c:pt idx="7">
                  <c:v>1.8823529411764704E-2</c:v>
                </c:pt>
                <c:pt idx="8">
                  <c:v>1.1764705882352941E-2</c:v>
                </c:pt>
                <c:pt idx="9">
                  <c:v>9.4117647058823521E-3</c:v>
                </c:pt>
                <c:pt idx="10">
                  <c:v>9.4117647058823521E-3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CE-461B-9B3B-BC05E923CF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Asmeninės</a:t>
            </a:r>
            <a:r>
              <a:rPr lang="en-GB" baseline="0"/>
              <a:t> pajamos</a:t>
            </a:r>
            <a:r>
              <a:rPr lang="en-GB"/>
              <a:t> (N=425)</a:t>
            </a:r>
            <a:endParaRPr lang="lt-L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duomenys'!$A$46:$A$53</c:f>
              <c:strCache>
                <c:ptCount val="8"/>
                <c:pt idx="0">
                  <c:v>501-800 EUR</c:v>
                </c:pt>
                <c:pt idx="1">
                  <c:v>801-1000 EUR</c:v>
                </c:pt>
                <c:pt idx="2">
                  <c:v>201-500 EUR</c:v>
                </c:pt>
                <c:pt idx="3">
                  <c:v>Nenoriu nurodyti</c:v>
                </c:pt>
                <c:pt idx="4">
                  <c:v>1001-1500 EUR</c:v>
                </c:pt>
                <c:pt idx="5">
                  <c:v>1501-2000 EUR</c:v>
                </c:pt>
                <c:pt idx="6">
                  <c:v>Daugiau nei 2000 EUR</c:v>
                </c:pt>
                <c:pt idx="7">
                  <c:v>Mažiau nei 200 EUR</c:v>
                </c:pt>
              </c:strCache>
            </c:strRef>
          </c:cat>
          <c:val>
            <c:numRef>
              <c:f>'Respondentų duomenys'!$B$46:$B$53</c:f>
              <c:numCache>
                <c:formatCode>0.0%</c:formatCode>
                <c:ptCount val="8"/>
                <c:pt idx="0">
                  <c:v>0.2541176470588235</c:v>
                </c:pt>
                <c:pt idx="1">
                  <c:v>0.23058823529411765</c:v>
                </c:pt>
                <c:pt idx="2">
                  <c:v>0.15529411764705883</c:v>
                </c:pt>
                <c:pt idx="3">
                  <c:v>0.12470588235294118</c:v>
                </c:pt>
                <c:pt idx="4">
                  <c:v>0.11529411764705882</c:v>
                </c:pt>
                <c:pt idx="5">
                  <c:v>4.9411764705882349E-2</c:v>
                </c:pt>
                <c:pt idx="6">
                  <c:v>4.4705882352941179E-2</c:v>
                </c:pt>
                <c:pt idx="7">
                  <c:v>2.5882352941176471E-2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6-41F5-8198-B06BBE30E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400"/>
              <a:t>Seniūnija (N=425)</a:t>
            </a:r>
            <a:endParaRPr lang="lt-LT" sz="1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duomenys'!$A$59:$A$66</c:f>
              <c:strCache>
                <c:ptCount val="8"/>
                <c:pt idx="0">
                  <c:v>Biržų miesto</c:v>
                </c:pt>
                <c:pt idx="1">
                  <c:v>Širvėnos</c:v>
                </c:pt>
                <c:pt idx="2">
                  <c:v>Papilio</c:v>
                </c:pt>
                <c:pt idx="3">
                  <c:v>Parovėjos</c:v>
                </c:pt>
                <c:pt idx="4">
                  <c:v>Pabiržės</c:v>
                </c:pt>
                <c:pt idx="5">
                  <c:v>Pačeriaukštės</c:v>
                </c:pt>
                <c:pt idx="6">
                  <c:v>Vabalninko</c:v>
                </c:pt>
                <c:pt idx="7">
                  <c:v>Nemunėlio Radviliškio</c:v>
                </c:pt>
              </c:strCache>
            </c:strRef>
          </c:cat>
          <c:val>
            <c:numRef>
              <c:f>'Respondentų duomenys'!$B$59:$B$66</c:f>
              <c:numCache>
                <c:formatCode>0.0%</c:formatCode>
                <c:ptCount val="8"/>
                <c:pt idx="0">
                  <c:v>0.62588235294117645</c:v>
                </c:pt>
                <c:pt idx="1">
                  <c:v>0.1011764705882353</c:v>
                </c:pt>
                <c:pt idx="2">
                  <c:v>5.4117647058823527E-2</c:v>
                </c:pt>
                <c:pt idx="3">
                  <c:v>5.1764705882352942E-2</c:v>
                </c:pt>
                <c:pt idx="4">
                  <c:v>4.7058823529411764E-2</c:v>
                </c:pt>
                <c:pt idx="5">
                  <c:v>4.2352941176470586E-2</c:v>
                </c:pt>
                <c:pt idx="6">
                  <c:v>0.04</c:v>
                </c:pt>
                <c:pt idx="7">
                  <c:v>3.7647058823529408E-2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27-4B28-AD65-221866F31C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1"/>
                </a:solidFill>
              </a:rPr>
              <a:t>Kaip per paskutinius 5 metus pasikeitė</a:t>
            </a:r>
            <a:r>
              <a:rPr lang="en-US" baseline="0">
                <a:solidFill>
                  <a:schemeClr val="tx1"/>
                </a:solidFill>
              </a:rPr>
              <a:t> gyvenamoji vietovė</a:t>
            </a:r>
            <a:r>
              <a:rPr lang="en-US">
                <a:solidFill>
                  <a:schemeClr val="tx1"/>
                </a:solidFill>
              </a:rPr>
              <a:t> (N=425)?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 BLOKAS'!$A$16:$A$18</c:f>
              <c:strCache>
                <c:ptCount val="3"/>
                <c:pt idx="0">
                  <c:v>Pokyčiai į gerąją pusę</c:v>
                </c:pt>
                <c:pt idx="1">
                  <c:v>Gyvenamoji aplinka iš esmės nepasikeitė</c:v>
                </c:pt>
                <c:pt idx="2">
                  <c:v>Pokyčiai į blogąją pusę</c:v>
                </c:pt>
              </c:strCache>
            </c:strRef>
          </c:cat>
          <c:val>
            <c:numRef>
              <c:f>'I BLOKAS'!$B$16:$B$18</c:f>
              <c:numCache>
                <c:formatCode>0.0%</c:formatCode>
                <c:ptCount val="3"/>
                <c:pt idx="0">
                  <c:v>0.63529411764705879</c:v>
                </c:pt>
                <c:pt idx="1">
                  <c:v>0.2847058823529412</c:v>
                </c:pt>
                <c:pt idx="2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13-4FFE-BCEE-4D94E0535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31851696"/>
        <c:axId val="531842960"/>
      </c:barChart>
      <c:catAx>
        <c:axId val="531851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531842960"/>
        <c:crosses val="autoZero"/>
        <c:auto val="1"/>
        <c:lblAlgn val="ctr"/>
        <c:lblOffset val="100"/>
        <c:noMultiLvlLbl val="0"/>
      </c:catAx>
      <c:valAx>
        <c:axId val="5318429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531851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1"/>
                </a:solidFill>
              </a:rPr>
              <a:t>Kaip seniai gyvenate BRS (N=425)?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 BLOKAS'!$A$2:$A$7</c:f>
              <c:strCache>
                <c:ptCount val="6"/>
                <c:pt idx="0">
                  <c:v>nuo gimimo iki dabar (niekur nebuvau išvykęs)</c:v>
                </c:pt>
                <c:pt idx="1">
                  <c:v>daugiau nei 20 metų</c:v>
                </c:pt>
                <c:pt idx="2">
                  <c:v>11-20 metų</c:v>
                </c:pt>
                <c:pt idx="3">
                  <c:v>1-5 metus</c:v>
                </c:pt>
                <c:pt idx="4">
                  <c:v>6-10 metų</c:v>
                </c:pt>
                <c:pt idx="5">
                  <c:v>mažiau nei metus</c:v>
                </c:pt>
              </c:strCache>
            </c:strRef>
          </c:cat>
          <c:val>
            <c:numRef>
              <c:f>'I BLOKAS'!$B$2:$B$7</c:f>
              <c:numCache>
                <c:formatCode>0.0%</c:formatCode>
                <c:ptCount val="6"/>
                <c:pt idx="0">
                  <c:v>0.4611764705882353</c:v>
                </c:pt>
                <c:pt idx="1">
                  <c:v>0.40470588235294119</c:v>
                </c:pt>
                <c:pt idx="2">
                  <c:v>8.2352941176470587E-2</c:v>
                </c:pt>
                <c:pt idx="3">
                  <c:v>2.1176470588235293E-2</c:v>
                </c:pt>
                <c:pt idx="4">
                  <c:v>2.1176470588235293E-2</c:v>
                </c:pt>
                <c:pt idx="5">
                  <c:v>9.4117647058823521E-3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52-437B-94BB-AAA0166ED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31851696"/>
        <c:axId val="531842960"/>
      </c:barChart>
      <c:catAx>
        <c:axId val="531851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531842960"/>
        <c:crosses val="autoZero"/>
        <c:auto val="1"/>
        <c:lblAlgn val="ctr"/>
        <c:lblOffset val="100"/>
        <c:noMultiLvlLbl val="0"/>
      </c:catAx>
      <c:valAx>
        <c:axId val="5318429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531851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>
                <a:solidFill>
                  <a:sysClr val="windowText" lastClr="000000"/>
                </a:solidFill>
              </a:rPr>
              <a:t>Švietimo</a:t>
            </a:r>
            <a:r>
              <a:rPr lang="en-GB" baseline="0">
                <a:solidFill>
                  <a:sysClr val="windowText" lastClr="000000"/>
                </a:solidFill>
              </a:rPr>
              <a:t> paslaugų kokybės vertinimas (N=425)</a:t>
            </a:r>
            <a:endParaRPr lang="lt-LT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'II BLOKAS'!$A$2:$A$8</c:f>
              <c:strCache>
                <c:ptCount val="7"/>
                <c:pt idx="0">
                  <c:v>Vaikų užimtumo po pamokų/ visą dieną</c:v>
                </c:pt>
                <c:pt idx="1">
                  <c:v>Neformalaus suaugusiųjų švietimo </c:v>
                </c:pt>
                <c:pt idx="2">
                  <c:v>Specialiųjų poreikių vaikų ugdymo, švietimo pagalbos</c:v>
                </c:pt>
                <c:pt idx="3">
                  <c:v>Profesinio mokymo, perkvalifikavimo</c:v>
                </c:pt>
                <c:pt idx="4">
                  <c:v>Neformalaus vaikų švietimo</c:v>
                </c:pt>
                <c:pt idx="5">
                  <c:v>Bendrojo ugdymo</c:v>
                </c:pt>
                <c:pt idx="6">
                  <c:v>Ikimokyklinio ir priešmokyklinio ugdymo</c:v>
                </c:pt>
              </c:strCache>
            </c:strRef>
          </c:cat>
          <c:val>
            <c:numRef>
              <c:f>'II BLOKAS'!$B$2:$B$8</c:f>
              <c:numCache>
                <c:formatCode>0.0</c:formatCode>
                <c:ptCount val="7"/>
                <c:pt idx="0">
                  <c:v>3</c:v>
                </c:pt>
                <c:pt idx="1">
                  <c:v>3.0023529411764707</c:v>
                </c:pt>
                <c:pt idx="2">
                  <c:v>3.0752941176470587</c:v>
                </c:pt>
                <c:pt idx="3">
                  <c:v>3.12</c:v>
                </c:pt>
                <c:pt idx="4">
                  <c:v>3.3247058823529412</c:v>
                </c:pt>
                <c:pt idx="5">
                  <c:v>3.5882352941176472</c:v>
                </c:pt>
                <c:pt idx="6">
                  <c:v>3.7341176470588233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19-49BC-AD0F-89B5BE8FFD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00067936"/>
        <c:axId val="1200068352"/>
      </c:barChart>
      <c:catAx>
        <c:axId val="1200067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200068352"/>
        <c:crosses val="autoZero"/>
        <c:auto val="1"/>
        <c:lblAlgn val="ctr"/>
        <c:lblOffset val="100"/>
        <c:noMultiLvlLbl val="0"/>
      </c:catAx>
      <c:valAx>
        <c:axId val="1200068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200067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>
                <a:solidFill>
                  <a:sysClr val="windowText" lastClr="000000"/>
                </a:solidFill>
              </a:rPr>
              <a:t>Švietimo</a:t>
            </a:r>
            <a:r>
              <a:rPr lang="en-GB" baseline="0">
                <a:solidFill>
                  <a:sysClr val="windowText" lastClr="000000"/>
                </a:solidFill>
              </a:rPr>
              <a:t> įstaigų aspektų vertinimas (N=136)</a:t>
            </a:r>
            <a:endParaRPr lang="lt-LT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'II BLOKAS'!$A$24:$A$31</c:f>
              <c:strCache>
                <c:ptCount val="8"/>
                <c:pt idx="0">
                  <c:v>Pavėžėjimas iš/ į švietimo įstaigą</c:v>
                </c:pt>
                <c:pt idx="1">
                  <c:v>Švietimo įstaigos infrastruktūros būklė (pastatas/ patalpos/ aplinka)</c:v>
                </c:pt>
                <c:pt idx="2">
                  <c:v>Maitinimo organizavimas </c:v>
                </c:pt>
                <c:pt idx="3">
                  <c:v>Edukacijos, mokymosi įrangos būklė, inovacijų taikymas</c:v>
                </c:pt>
                <c:pt idx="4">
                  <c:v>Saugumas (švietimo įstaigos teritorijoje)</c:v>
                </c:pt>
                <c:pt idx="5">
                  <c:v>Švietimo personalo (auklėtojų, mokytojų, kitų) bendravimas </c:v>
                </c:pt>
                <c:pt idx="6">
                  <c:v>Ugdomoji veikla/ ugdymo kokybė</c:v>
                </c:pt>
                <c:pt idx="7">
                  <c:v>Švietimo personalo (auklėtojų, mokytojų, kitų) kompetencija</c:v>
                </c:pt>
              </c:strCache>
            </c:strRef>
          </c:cat>
          <c:val>
            <c:numRef>
              <c:f>'II BLOKAS'!$B$24:$B$31</c:f>
              <c:numCache>
                <c:formatCode>0.0</c:formatCode>
                <c:ptCount val="8"/>
                <c:pt idx="0">
                  <c:v>3.2132352941176472</c:v>
                </c:pt>
                <c:pt idx="1">
                  <c:v>3.5588235294117645</c:v>
                </c:pt>
                <c:pt idx="2">
                  <c:v>3.5955882352941178</c:v>
                </c:pt>
                <c:pt idx="3">
                  <c:v>3.6102941176470589</c:v>
                </c:pt>
                <c:pt idx="4">
                  <c:v>3.6911764705882355</c:v>
                </c:pt>
                <c:pt idx="5">
                  <c:v>3.9044117647058822</c:v>
                </c:pt>
                <c:pt idx="6">
                  <c:v>3.9264705882352939</c:v>
                </c:pt>
                <c:pt idx="7">
                  <c:v>3.9485294117647061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14-4B1B-BC29-6201B14CA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00067936"/>
        <c:axId val="1200068352"/>
      </c:barChart>
      <c:catAx>
        <c:axId val="1200067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200068352"/>
        <c:crosses val="autoZero"/>
        <c:auto val="1"/>
        <c:lblAlgn val="ctr"/>
        <c:lblOffset val="100"/>
        <c:noMultiLvlLbl val="0"/>
      </c:catAx>
      <c:valAx>
        <c:axId val="1200068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200067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>
                <a:solidFill>
                  <a:sysClr val="windowText" lastClr="000000"/>
                </a:solidFill>
              </a:rPr>
              <a:t>Kultūros,</a:t>
            </a:r>
            <a:r>
              <a:rPr lang="en-GB" baseline="0">
                <a:solidFill>
                  <a:sysClr val="windowText" lastClr="000000"/>
                </a:solidFill>
              </a:rPr>
              <a:t> laisvalaikio/turizmo, sporto paslaugų kokybės vertinimas pagal teikiamas paslaugas (N=425)</a:t>
            </a:r>
            <a:endParaRPr lang="lt-LT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'III BLOKAS'!$A$1:$A$6</c:f>
              <c:strCache>
                <c:ptCount val="6"/>
                <c:pt idx="0">
                  <c:v>Sporto įstaigose teikiamų paslaugų</c:v>
                </c:pt>
                <c:pt idx="1">
                  <c:v>Organizuojamų sporto varžybų</c:v>
                </c:pt>
                <c:pt idx="2">
                  <c:v>Viešų sporto renginių </c:v>
                </c:pt>
                <c:pt idx="3">
                  <c:v>Viešų kultūros renginių </c:v>
                </c:pt>
                <c:pt idx="4">
                  <c:v>Rajono gyventojų ir svečių lankytinose/ turizmo vietose/ objektuose teikiamų paslaugų</c:v>
                </c:pt>
                <c:pt idx="5">
                  <c:v>Kultūros įstaigose teikiamų paslaugų</c:v>
                </c:pt>
              </c:strCache>
            </c:strRef>
          </c:cat>
          <c:val>
            <c:numRef>
              <c:f>'III BLOKAS'!$B$1:$B$6</c:f>
              <c:numCache>
                <c:formatCode>0.0</c:formatCode>
                <c:ptCount val="6"/>
                <c:pt idx="0">
                  <c:v>3.263529411764706</c:v>
                </c:pt>
                <c:pt idx="1">
                  <c:v>3.3011764705882354</c:v>
                </c:pt>
                <c:pt idx="2">
                  <c:v>3.3152941176470589</c:v>
                </c:pt>
                <c:pt idx="3">
                  <c:v>3.5341176470588236</c:v>
                </c:pt>
                <c:pt idx="4">
                  <c:v>3.5788235294117645</c:v>
                </c:pt>
                <c:pt idx="5">
                  <c:v>3.5952941176470588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72-4165-B354-78C3F927B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00067936"/>
        <c:axId val="1200068352"/>
      </c:barChart>
      <c:catAx>
        <c:axId val="1200067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200068352"/>
        <c:crosses val="autoZero"/>
        <c:auto val="1"/>
        <c:lblAlgn val="ctr"/>
        <c:lblOffset val="100"/>
        <c:noMultiLvlLbl val="0"/>
      </c:catAx>
      <c:valAx>
        <c:axId val="1200068352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200067936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>
                <a:solidFill>
                  <a:sysClr val="windowText" lastClr="000000"/>
                </a:solidFill>
              </a:rPr>
              <a:t>Kultūros,</a:t>
            </a:r>
            <a:r>
              <a:rPr lang="en-GB" baseline="0">
                <a:solidFill>
                  <a:sysClr val="windowText" lastClr="000000"/>
                </a:solidFill>
              </a:rPr>
              <a:t> laisvalaikio/turizmo, sporto infrastruktūros būklės vertinimas (N=425)</a:t>
            </a:r>
            <a:endParaRPr lang="lt-LT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46117789487000704"/>
          <c:y val="0.19902097902097901"/>
          <c:w val="0.51195929426924736"/>
          <c:h val="0.691033900482719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'III BLOKAS'!$A$19:$A$24</c:f>
              <c:strCache>
                <c:ptCount val="6"/>
                <c:pt idx="0">
                  <c:v>Esamų vidaus sporto aikštelių infrastruktūra</c:v>
                </c:pt>
                <c:pt idx="1">
                  <c:v>Prieigas, priėjimus prie kultūros, sporto įstaigų, ypač žmonėms su negalia</c:v>
                </c:pt>
                <c:pt idx="2">
                  <c:v>Esamų lauko sporto aikštelių infrastruktūra</c:v>
                </c:pt>
                <c:pt idx="3">
                  <c:v>Kultūros centrų salės/ pastatai</c:v>
                </c:pt>
                <c:pt idx="4">
                  <c:v>Viešosios bibliotekos ir jos skyrių infrastruktūra/ dokumentų fondus</c:v>
                </c:pt>
                <c:pt idx="5">
                  <c:v>Muziejaus ir padalinių infrastruktūra/ ekspozicijos</c:v>
                </c:pt>
              </c:strCache>
            </c:strRef>
          </c:cat>
          <c:val>
            <c:numRef>
              <c:f>'III BLOKAS'!$B$19:$B$24</c:f>
              <c:numCache>
                <c:formatCode>0.0</c:formatCode>
                <c:ptCount val="6"/>
                <c:pt idx="0">
                  <c:v>2.9247058823529413</c:v>
                </c:pt>
                <c:pt idx="1">
                  <c:v>3.0423529411764707</c:v>
                </c:pt>
                <c:pt idx="2">
                  <c:v>3.2470588235294118</c:v>
                </c:pt>
                <c:pt idx="3">
                  <c:v>3.6</c:v>
                </c:pt>
                <c:pt idx="4">
                  <c:v>3.6258823529411766</c:v>
                </c:pt>
                <c:pt idx="5">
                  <c:v>4.08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65-43E1-AFD8-B448E8B8BB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00067936"/>
        <c:axId val="1200068352"/>
      </c:barChart>
      <c:catAx>
        <c:axId val="1200067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200068352"/>
        <c:crosses val="autoZero"/>
        <c:auto val="1"/>
        <c:lblAlgn val="ctr"/>
        <c:lblOffset val="100"/>
        <c:noMultiLvlLbl val="0"/>
      </c:catAx>
      <c:valAx>
        <c:axId val="1200068352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200067936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 baseline="0">
                <a:solidFill>
                  <a:sysClr val="windowText" lastClr="000000"/>
                </a:solidFill>
              </a:rPr>
              <a:t>Priežastys, dėl kurių nesilankoma kultūros/sporto renginiuose</a:t>
            </a:r>
            <a:endParaRPr lang="lt-LT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54865958729634834"/>
          <c:y val="0.22518167456556082"/>
          <c:w val="0.35928811969680385"/>
          <c:h val="0.7015220609272182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'III BLOKAS'!$A$284:$A$292</c:f>
              <c:strCache>
                <c:ptCount val="9"/>
                <c:pt idx="0">
                  <c:v>Nedomina renginiai</c:v>
                </c:pt>
                <c:pt idx="1">
                  <c:v>Brangiai kainuoja</c:v>
                </c:pt>
                <c:pt idx="2">
                  <c:v>Nepatogus/ nėra susisiekimo</c:v>
                </c:pt>
                <c:pt idx="3">
                  <c:v>Dalyvauja tik šalies/didžiųjų miestų renginiuose</c:v>
                </c:pt>
                <c:pt idx="4">
                  <c:v>Neturi/negauna/neranda informacijos</c:v>
                </c:pt>
                <c:pt idx="5">
                  <c:v>Neturi laiko renginiams</c:v>
                </c:pt>
                <c:pt idx="6">
                  <c:v>Neįdomūs renginiai</c:v>
                </c:pt>
                <c:pt idx="7">
                  <c:v>Nepatogus renginių laikas</c:v>
                </c:pt>
                <c:pt idx="8">
                  <c:v>Dėl COVID-19 pandemijos negali dalyvauti</c:v>
                </c:pt>
              </c:strCache>
            </c:strRef>
          </c:cat>
          <c:val>
            <c:numRef>
              <c:f>'III BLOKAS'!$B$284:$B$292</c:f>
              <c:numCache>
                <c:formatCode>0.0%</c:formatCode>
                <c:ptCount val="9"/>
                <c:pt idx="0">
                  <c:v>2.3529411764705882E-2</c:v>
                </c:pt>
                <c:pt idx="1">
                  <c:v>9.8823529411764699E-2</c:v>
                </c:pt>
                <c:pt idx="2">
                  <c:v>0.11058823529411765</c:v>
                </c:pt>
                <c:pt idx="3">
                  <c:v>0.12470588235294118</c:v>
                </c:pt>
                <c:pt idx="4">
                  <c:v>0.16941176470588235</c:v>
                </c:pt>
                <c:pt idx="5">
                  <c:v>0.21882352941176469</c:v>
                </c:pt>
                <c:pt idx="6">
                  <c:v>0.24235294117647058</c:v>
                </c:pt>
                <c:pt idx="7">
                  <c:v>0.33176470588235296</c:v>
                </c:pt>
                <c:pt idx="8">
                  <c:v>0.36470588235294116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4E-4024-809C-2875DAB84C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00067936"/>
        <c:axId val="1200068352"/>
      </c:barChart>
      <c:catAx>
        <c:axId val="1200067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200068352"/>
        <c:crosses val="autoZero"/>
        <c:auto val="1"/>
        <c:lblAlgn val="ctr"/>
        <c:lblOffset val="100"/>
        <c:noMultiLvlLbl val="0"/>
      </c:catAx>
      <c:valAx>
        <c:axId val="1200068352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20006793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lt-LT" sz="1400" baseline="0" noProof="0" dirty="0">
                <a:solidFill>
                  <a:sysClr val="windowText" lastClr="000000"/>
                </a:solidFill>
              </a:rPr>
              <a:t>Informacijos šaltinių apie organizuojamus renginius pasiskirstymas</a:t>
            </a:r>
            <a:endParaRPr lang="lt-LT" sz="1400" noProof="0" dirty="0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49952827799409499"/>
          <c:y val="0.17976653696498054"/>
          <c:w val="0.4084194289990572"/>
          <c:h val="0.6998792855173259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'III BLOKAS'!$A$218:$A$225</c:f>
              <c:strCache>
                <c:ptCount val="8"/>
                <c:pt idx="0">
                  <c:v>Manęs nedomina tokie renginiai</c:v>
                </c:pt>
                <c:pt idx="1">
                  <c:v>Radijo</c:v>
                </c:pt>
                <c:pt idx="2">
                  <c:v>Kita</c:v>
                </c:pt>
                <c:pt idx="3">
                  <c:v>Televizijos</c:v>
                </c:pt>
                <c:pt idx="4">
                  <c:v>Renginių organizatorių internetinių tinklapių</c:v>
                </c:pt>
                <c:pt idx="5">
                  <c:v>Draugų, pažįstamų, artimųjų</c:v>
                </c:pt>
                <c:pt idx="6">
                  <c:v>Spaudos</c:v>
                </c:pt>
                <c:pt idx="7">
                  <c:v>Socialinių tinklų</c:v>
                </c:pt>
              </c:strCache>
            </c:strRef>
          </c:cat>
          <c:val>
            <c:numRef>
              <c:f>'III BLOKAS'!$B$218:$B$225</c:f>
              <c:numCache>
                <c:formatCode>0.0%</c:formatCode>
                <c:ptCount val="8"/>
                <c:pt idx="0">
                  <c:v>4.7058823529411761E-3</c:v>
                </c:pt>
                <c:pt idx="1">
                  <c:v>9.4117647058823521E-3</c:v>
                </c:pt>
                <c:pt idx="2">
                  <c:v>1.411764705882353E-2</c:v>
                </c:pt>
                <c:pt idx="3">
                  <c:v>1.6470588235294119E-2</c:v>
                </c:pt>
                <c:pt idx="4">
                  <c:v>0.39764705882352941</c:v>
                </c:pt>
                <c:pt idx="5">
                  <c:v>0.48</c:v>
                </c:pt>
                <c:pt idx="6">
                  <c:v>0.52</c:v>
                </c:pt>
                <c:pt idx="7">
                  <c:v>0.70588235294117652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51-4158-8255-EBA4071952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00067936"/>
        <c:axId val="1200068352"/>
      </c:barChart>
      <c:catAx>
        <c:axId val="1200067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200068352"/>
        <c:crosses val="autoZero"/>
        <c:auto val="1"/>
        <c:lblAlgn val="ctr"/>
        <c:lblOffset val="100"/>
        <c:noMultiLvlLbl val="0"/>
      </c:catAx>
      <c:valAx>
        <c:axId val="1200068352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20006793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r>
              <a:rPr lang="en-GB" sz="2000" b="1"/>
              <a:t>Viešųjų paslaugų prieinamumo palyginimas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bendras!$A$2:$A$7</c:f>
              <c:strCache>
                <c:ptCount val="6"/>
                <c:pt idx="0">
                  <c:v>Viešo susisiekimo ir ryšių prieinamumas</c:v>
                </c:pt>
                <c:pt idx="1">
                  <c:v>Sveikatos priežiūros paslaugų prieinamumas</c:v>
                </c:pt>
                <c:pt idx="2">
                  <c:v>Socialinių paslaugų prieinamumas</c:v>
                </c:pt>
                <c:pt idx="3">
                  <c:v>Aktyvaus poilsio ir sportavimo galimybės (prieinamumas)</c:v>
                </c:pt>
                <c:pt idx="4">
                  <c:v>Kultūros paslaugų prieinamumas</c:v>
                </c:pt>
                <c:pt idx="5">
                  <c:v>Švietimo paslaugų prieinamumas</c:v>
                </c:pt>
              </c:strCache>
            </c:strRef>
          </c:cat>
          <c:val>
            <c:numRef>
              <c:f>bendras!$B$2:$B$7</c:f>
              <c:numCache>
                <c:formatCode>General</c:formatCode>
                <c:ptCount val="6"/>
                <c:pt idx="0">
                  <c:v>5.8</c:v>
                </c:pt>
                <c:pt idx="1">
                  <c:v>6.2</c:v>
                </c:pt>
                <c:pt idx="2">
                  <c:v>6.7</c:v>
                </c:pt>
                <c:pt idx="3">
                  <c:v>6.8</c:v>
                </c:pt>
                <c:pt idx="4" formatCode="0.0">
                  <c:v>7</c:v>
                </c:pt>
                <c:pt idx="5">
                  <c:v>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B0-41C6-9370-419121DFC7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48007807"/>
        <c:axId val="2048008223"/>
      </c:barChart>
      <c:catAx>
        <c:axId val="20480078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2048008223"/>
        <c:crosses val="autoZero"/>
        <c:auto val="1"/>
        <c:lblAlgn val="ctr"/>
        <c:lblOffset val="100"/>
        <c:noMultiLvlLbl val="0"/>
      </c:catAx>
      <c:valAx>
        <c:axId val="204800822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20480078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</a:defRPr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0.57768</cdr:y>
    </cdr:from>
    <cdr:to>
      <cdr:x>1</cdr:x>
      <cdr:y>0.57768</cdr:y>
    </cdr:to>
    <cdr:cxnSp macro="">
      <cdr:nvCxnSpPr>
        <cdr:cNvPr id="2" name="Tiesioji jungtis 1">
          <a:extLst xmlns:a="http://schemas.openxmlformats.org/drawingml/2006/main">
            <a:ext uri="{FF2B5EF4-FFF2-40B4-BE49-F238E27FC236}">
              <a16:creationId xmlns:a16="http://schemas.microsoft.com/office/drawing/2014/main" id="{11FCE20F-019A-49D9-9235-EC53EAB39A19}"/>
            </a:ext>
          </a:extLst>
        </cdr:cNvPr>
        <cdr:cNvCxnSpPr/>
      </cdr:nvCxnSpPr>
      <cdr:spPr>
        <a:xfrm xmlns:a="http://schemas.openxmlformats.org/drawingml/2006/main">
          <a:off x="0" y="1450893"/>
          <a:ext cx="8157672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tx1"/>
          </a:solidFill>
          <a:prstDash val="dash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103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734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95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392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66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2541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4239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516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345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405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36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4/27/2021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3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0" r:id="rId6"/>
    <p:sldLayoutId id="2147483756" r:id="rId7"/>
    <p:sldLayoutId id="2147483757" r:id="rId8"/>
    <p:sldLayoutId id="2147483758" r:id="rId9"/>
    <p:sldLayoutId id="2147483759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rzai.lt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pklausos.lt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generalis.l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64680660-7E23-4F0F-A679-BF913E94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!!Rectangle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4" name="Picture 3" descr="Refreshing blue watery background">
            <a:extLst>
              <a:ext uri="{FF2B5EF4-FFF2-40B4-BE49-F238E27FC236}">
                <a16:creationId xmlns:a16="http://schemas.microsoft.com/office/drawing/2014/main" id="{18899B97-7569-463D-99BC-E7B5459319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7" b="15723"/>
          <a:stretch/>
        </p:blipFill>
        <p:spPr>
          <a:xfrm>
            <a:off x="20" y="63984"/>
            <a:ext cx="12191980" cy="6858000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72F66EF6-F285-4F0E-998D-81976F71BB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5424" y="768111"/>
            <a:ext cx="7160357" cy="4164820"/>
          </a:xfrm>
        </p:spPr>
        <p:txBody>
          <a:bodyPr anchor="t">
            <a:normAutofit fontScale="90000"/>
          </a:bodyPr>
          <a:lstStyle/>
          <a:p>
            <a:pPr algn="r"/>
            <a:r>
              <a:rPr lang="lt-LT" sz="56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BIRŽŲ RAJONO SAVIVALDYBĖS GYVENTOJŲ NUOMONĖS TYRIMO ATASKAITA, 2021 M.</a:t>
            </a:r>
            <a:r>
              <a:rPr lang="lt-LT" sz="5600" b="1" dirty="0">
                <a:solidFill>
                  <a:srgbClr val="52876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t-LT" sz="7200" dirty="0">
              <a:solidFill>
                <a:srgbClr val="FFFFFF"/>
              </a:solidFill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ABA72F6B-EFEA-4FB9-928F-22761A018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6244" y="5859027"/>
            <a:ext cx="8862155" cy="853761"/>
          </a:xfrm>
        </p:spPr>
        <p:txBody>
          <a:bodyPr>
            <a:normAutofit fontScale="85000" lnSpcReduction="20000"/>
          </a:bodyPr>
          <a:lstStyle/>
          <a:p>
            <a:r>
              <a:rPr lang="lt-LT" sz="26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Ekonominės aplinkos kartu su jai reikalingų žmogiškųjų išteklių užtikrinimo, turi</a:t>
            </a:r>
            <a:r>
              <a:rPr lang="en-GB" sz="26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</a:t>
            </a:r>
            <a:r>
              <a:rPr lang="lt-LT" sz="2600" dirty="0" err="1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mo</a:t>
            </a:r>
            <a:r>
              <a:rPr lang="lt-LT" sz="2600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sporto ir kultūros puoselėjimo darbo grupė</a:t>
            </a:r>
          </a:p>
          <a:p>
            <a:r>
              <a:rPr lang="lt-LT" sz="1300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Pranešėja Odeta Bačianskienė</a:t>
            </a:r>
          </a:p>
        </p:txBody>
      </p:sp>
      <p:sp>
        <p:nvSpPr>
          <p:cNvPr id="8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0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2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14" name="Straight Connector 1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3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5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22" name="Picture 80" descr="Pradžia">
            <a:hlinkClick r:id="rId3"/>
            <a:extLst>
              <a:ext uri="{FF2B5EF4-FFF2-40B4-BE49-F238E27FC236}">
                <a16:creationId xmlns:a16="http://schemas.microsoft.com/office/drawing/2014/main" id="{28E6690C-0C3B-4391-8B75-E114123248C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858" y="83748"/>
            <a:ext cx="2102561" cy="21620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0288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371B2A-AED7-4D8C-95A5-52B2A7F8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09" y="223723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52876B"/>
                </a:solidFill>
              </a:rPr>
              <a:t>TYRIMO METODOLOGIJA (I)</a:t>
            </a:r>
            <a:endParaRPr lang="lt-LT" dirty="0">
              <a:solidFill>
                <a:srgbClr val="52876B"/>
              </a:solidFill>
            </a:endParaRPr>
          </a:p>
        </p:txBody>
      </p:sp>
      <p:graphicFrame>
        <p:nvGraphicFramePr>
          <p:cNvPr id="4" name="Lentelė 3">
            <a:extLst>
              <a:ext uri="{FF2B5EF4-FFF2-40B4-BE49-F238E27FC236}">
                <a16:creationId xmlns:a16="http://schemas.microsoft.com/office/drawing/2014/main" id="{7E7F5F32-89CE-47D2-8067-7491CCFD4E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958705"/>
              </p:ext>
            </p:extLst>
          </p:nvPr>
        </p:nvGraphicFramePr>
        <p:xfrm>
          <a:off x="999242" y="1767840"/>
          <a:ext cx="10642862" cy="3322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8330">
                  <a:extLst>
                    <a:ext uri="{9D8B030D-6E8A-4147-A177-3AD203B41FA5}">
                      <a16:colId xmlns:a16="http://schemas.microsoft.com/office/drawing/2014/main" val="308841846"/>
                    </a:ext>
                  </a:extLst>
                </a:gridCol>
                <a:gridCol w="8554532">
                  <a:extLst>
                    <a:ext uri="{9D8B030D-6E8A-4147-A177-3AD203B41FA5}">
                      <a16:colId xmlns:a16="http://schemas.microsoft.com/office/drawing/2014/main" val="36856596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tikslas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Šiuo tyrimu siekiama išsiaiškinti Biržų rajono savivaldybės gyventojų nuomonę apie gyvenimo problemas ir strategines rajono kryptis, siekiant integruoti gyventojų nuomonę į rengiamą Biržų rajono savivaldybės strateginį plėtros planą 2021–2030 m. </a:t>
                      </a:r>
                      <a:endParaRPr lang="lt-LT" sz="14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4936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uždaviniai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Į</a:t>
                      </a: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vertinti Biržų rajono savivaldybės gyventojų pasitenkinimą viešosiomis ir administracinėmis paslaugomis, teikiamomis savivaldybės teritorijoje.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7345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tikslinės grupės 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Biržų rajono savivaldybės gyventojai, vyresni nei 18 m. amžiaus (imtinai), kurie pagal Lietuvos statistikos departamento duomenis 2021 m. pradžioje sudarė 18 868 asmenis.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6351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imtis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imtis pasirinkta su 5 proc. paklaida ir 95 proc. tikimybe. Privaloma imtis apskaičiuota pagal </a:t>
                      </a:r>
                      <a:r>
                        <a:rPr lang="lt-LT" sz="1400" u="sng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hlinkClick r:id="rId2"/>
                        </a:rPr>
                        <a:t>www.apklausos.lt</a:t>
                      </a: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 Ji turi būti lygi 377 respondentai. Faktinė tyrimo imtis (N=425) didesnė, nei apskaičiuota. Ją sudaro Biržų rajono savivaldybės gyventojai, vyresni nei 18 m. amžiaus. Imtis atrinkta taikant atsitiktinės tikimybinės atrankos metodą.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76119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metodas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Apklausa vykdyta internetu (online), užpildant anketą patalpintą el. platformoje. Buvo užpildytos 425 anketos elektroninėje platformoje. 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2777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vykdymo laikotarpis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Duomenų rinkimas vyko nuo 2021 m. vasario 22 d. iki 2021 m. kovo 10 d. (imtinai).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0444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3780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371B2A-AED7-4D8C-95A5-52B2A7F8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09" y="223723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52876B"/>
                </a:solidFill>
              </a:rPr>
              <a:t>TYRIMO METODOLOGIJA (II)</a:t>
            </a:r>
            <a:endParaRPr lang="lt-LT" dirty="0">
              <a:solidFill>
                <a:srgbClr val="52876B"/>
              </a:solidFill>
            </a:endParaRPr>
          </a:p>
        </p:txBody>
      </p:sp>
      <p:graphicFrame>
        <p:nvGraphicFramePr>
          <p:cNvPr id="3" name="Lentelė 2">
            <a:extLst>
              <a:ext uri="{FF2B5EF4-FFF2-40B4-BE49-F238E27FC236}">
                <a16:creationId xmlns:a16="http://schemas.microsoft.com/office/drawing/2014/main" id="{743F26BC-43DE-4251-8FE3-8F902787E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265300"/>
              </p:ext>
            </p:extLst>
          </p:nvPr>
        </p:nvGraphicFramePr>
        <p:xfrm>
          <a:off x="980388" y="1492035"/>
          <a:ext cx="10446505" cy="2910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2373">
                  <a:extLst>
                    <a:ext uri="{9D8B030D-6E8A-4147-A177-3AD203B41FA5}">
                      <a16:colId xmlns:a16="http://schemas.microsoft.com/office/drawing/2014/main" val="3722582928"/>
                    </a:ext>
                  </a:extLst>
                </a:gridCol>
                <a:gridCol w="5302650">
                  <a:extLst>
                    <a:ext uri="{9D8B030D-6E8A-4147-A177-3AD203B41FA5}">
                      <a16:colId xmlns:a16="http://schemas.microsoft.com/office/drawing/2014/main" val="2884012904"/>
                    </a:ext>
                  </a:extLst>
                </a:gridCol>
                <a:gridCol w="1378195">
                  <a:extLst>
                    <a:ext uri="{9D8B030D-6E8A-4147-A177-3AD203B41FA5}">
                      <a16:colId xmlns:a16="http://schemas.microsoft.com/office/drawing/2014/main" val="1405696561"/>
                    </a:ext>
                  </a:extLst>
                </a:gridCol>
                <a:gridCol w="2753287">
                  <a:extLst>
                    <a:ext uri="{9D8B030D-6E8A-4147-A177-3AD203B41FA5}">
                      <a16:colId xmlns:a16="http://schemas.microsoft.com/office/drawing/2014/main" val="1666428453"/>
                    </a:ext>
                  </a:extLst>
                </a:gridCol>
              </a:tblGrid>
              <a:tr h="11303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Balai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Įvertinimo tipas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Procentai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Konvertavimas į 5-ių balų skalę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036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Puikus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91-100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4,5-5,0 – labai gerai arba visiškai sutinku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8749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Labai geras įvertinimas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81-90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368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Geras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71-80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3,5-4,4 – gerai arba sutinku</a:t>
                      </a: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63585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Vidutinis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61-70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862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Patenkinamas ar neutralus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51-60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2,5-3,4 – neturiu nuomonės (neutralu) arba nei sutinku, nei nesutinku (vidutiniškai)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75335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Silpnai patenkinimas ar visiškai</a:t>
                      </a:r>
                      <a:endParaRPr lang="en-GB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neutralus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41-50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4746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Nepatenkinamas įvertinimas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31-40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1,5-2,4 – blogai arba nesutinku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71386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Blogas įvertinimas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21-30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12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Labai blogas įvertinimas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11-20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1-1,4 – labai blogai arba visiškai nesutinku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3927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Visiškai blogas įvertinimas</a:t>
                      </a:r>
                      <a:endParaRPr lang="lt-LT" sz="14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0-10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344686"/>
                  </a:ext>
                </a:extLst>
              </a:tr>
            </a:tbl>
          </a:graphicData>
        </a:graphic>
      </p:graphicFrame>
      <p:sp>
        <p:nvSpPr>
          <p:cNvPr id="5" name="Dešinysis riestinis skliaustas 4">
            <a:extLst>
              <a:ext uri="{FF2B5EF4-FFF2-40B4-BE49-F238E27FC236}">
                <a16:creationId xmlns:a16="http://schemas.microsoft.com/office/drawing/2014/main" id="{EF4CBB2B-6021-49DC-845A-DB4777393466}"/>
              </a:ext>
            </a:extLst>
          </p:cNvPr>
          <p:cNvSpPr/>
          <p:nvPr/>
        </p:nvSpPr>
        <p:spPr>
          <a:xfrm>
            <a:off x="5147224" y="2064423"/>
            <a:ext cx="247650" cy="809689"/>
          </a:xfrm>
          <a:prstGeom prst="rightBrace">
            <a:avLst/>
          </a:prstGeom>
          <a:ln w="28575">
            <a:solidFill>
              <a:srgbClr val="5287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6" name="Teksto laukas 944">
            <a:extLst>
              <a:ext uri="{FF2B5EF4-FFF2-40B4-BE49-F238E27FC236}">
                <a16:creationId xmlns:a16="http://schemas.microsoft.com/office/drawing/2014/main" id="{9C535FCB-CC40-42BE-8EEB-2B83C59DBE1C}"/>
              </a:ext>
            </a:extLst>
          </p:cNvPr>
          <p:cNvSpPr txBox="1"/>
          <p:nvPr/>
        </p:nvSpPr>
        <p:spPr>
          <a:xfrm>
            <a:off x="5456911" y="2372564"/>
            <a:ext cx="914400" cy="23812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sz="1100" b="1">
                <a:solidFill>
                  <a:srgbClr val="52876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TEIGIAMAS</a:t>
            </a:r>
            <a:endParaRPr lang="lt-LT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Dešinysis riestinis skliaustas 6">
            <a:extLst>
              <a:ext uri="{FF2B5EF4-FFF2-40B4-BE49-F238E27FC236}">
                <a16:creationId xmlns:a16="http://schemas.microsoft.com/office/drawing/2014/main" id="{CB3F4D20-46E2-4B0C-8702-F3DC67677425}"/>
              </a:ext>
            </a:extLst>
          </p:cNvPr>
          <p:cNvSpPr/>
          <p:nvPr/>
        </p:nvSpPr>
        <p:spPr>
          <a:xfrm>
            <a:off x="5147224" y="2947455"/>
            <a:ext cx="247650" cy="523875"/>
          </a:xfrm>
          <a:prstGeom prst="rightBrace">
            <a:avLst/>
          </a:prstGeom>
          <a:ln w="28575">
            <a:solidFill>
              <a:srgbClr val="5287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8" name="Teksto laukas 946">
            <a:extLst>
              <a:ext uri="{FF2B5EF4-FFF2-40B4-BE49-F238E27FC236}">
                <a16:creationId xmlns:a16="http://schemas.microsoft.com/office/drawing/2014/main" id="{AF999E12-C7A5-4DE4-94A7-7CB4FCA10685}"/>
              </a:ext>
            </a:extLst>
          </p:cNvPr>
          <p:cNvSpPr txBox="1"/>
          <p:nvPr/>
        </p:nvSpPr>
        <p:spPr>
          <a:xfrm rot="16200000">
            <a:off x="5374952" y="2854866"/>
            <a:ext cx="912522" cy="57085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sz="1000" b="1">
                <a:solidFill>
                  <a:srgbClr val="52876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VIDUTINŠKAS ARBA NEUTRALUS</a:t>
            </a:r>
            <a:endParaRPr lang="lt-LT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Dešinysis riestinis skliaustas 8">
            <a:extLst>
              <a:ext uri="{FF2B5EF4-FFF2-40B4-BE49-F238E27FC236}">
                <a16:creationId xmlns:a16="http://schemas.microsoft.com/office/drawing/2014/main" id="{C7DE625A-853D-42C5-9664-4FE169063083}"/>
              </a:ext>
            </a:extLst>
          </p:cNvPr>
          <p:cNvSpPr/>
          <p:nvPr/>
        </p:nvSpPr>
        <p:spPr>
          <a:xfrm>
            <a:off x="5147224" y="3544673"/>
            <a:ext cx="247650" cy="858202"/>
          </a:xfrm>
          <a:prstGeom prst="rightBrace">
            <a:avLst/>
          </a:prstGeom>
          <a:ln w="28575">
            <a:solidFill>
              <a:srgbClr val="5287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10" name="Teksto laukas 945">
            <a:extLst>
              <a:ext uri="{FF2B5EF4-FFF2-40B4-BE49-F238E27FC236}">
                <a16:creationId xmlns:a16="http://schemas.microsoft.com/office/drawing/2014/main" id="{E416658C-09E9-4C9E-A048-9900D335F4BE}"/>
              </a:ext>
            </a:extLst>
          </p:cNvPr>
          <p:cNvSpPr txBox="1"/>
          <p:nvPr/>
        </p:nvSpPr>
        <p:spPr>
          <a:xfrm>
            <a:off x="5456911" y="3854711"/>
            <a:ext cx="1038225" cy="23812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sz="1100" b="1" dirty="0">
                <a:solidFill>
                  <a:srgbClr val="52876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NEIGIAMAS</a:t>
            </a:r>
            <a:endParaRPr lang="lt-LT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851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52876B"/>
                </a:solidFill>
              </a:rPr>
              <a:t>SOCIALINĖS-DEMOGRAFINĖS CHARAKTERISTIKOS</a:t>
            </a:r>
            <a:endParaRPr lang="lt-LT" dirty="0">
              <a:solidFill>
                <a:srgbClr val="52876B"/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DF0F799-AC5E-4EC2-818F-DB8C2F143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517742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t-LT" sz="18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Biržų rajono savivaldybės gyventojų nuomonės tyrimo respondento portretas – jaunesnio nei vidutinio amžiaus, aukštąjį išsilavinimą, šiek tiek mažesnį nei vidutinį atlyginimą uždirbanti moteris, gyvenanti Biržų mieste.</a:t>
            </a:r>
            <a:r>
              <a:rPr lang="lt-LT" sz="18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lt-LT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05FC6B83-E47B-446A-A456-D428C01705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5405849"/>
              </p:ext>
            </p:extLst>
          </p:nvPr>
        </p:nvGraphicFramePr>
        <p:xfrm>
          <a:off x="3429000" y="1676401"/>
          <a:ext cx="2747962" cy="2131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0E7E685F-EA40-46BA-8218-F18BCD8BA3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5779623"/>
              </p:ext>
            </p:extLst>
          </p:nvPr>
        </p:nvGraphicFramePr>
        <p:xfrm>
          <a:off x="6176866" y="1684747"/>
          <a:ext cx="3038476" cy="2171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382B6979-C5E1-432E-BC4E-989A4D7934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2047383"/>
              </p:ext>
            </p:extLst>
          </p:nvPr>
        </p:nvGraphicFramePr>
        <p:xfrm>
          <a:off x="3429000" y="3807644"/>
          <a:ext cx="3143250" cy="2920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26FAD8DF-CFA2-4577-A601-3436F269B3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8936706"/>
              </p:ext>
            </p:extLst>
          </p:nvPr>
        </p:nvGraphicFramePr>
        <p:xfrm>
          <a:off x="6572250" y="3759200"/>
          <a:ext cx="3143250" cy="2968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4F7A8694-B847-42CD-8FCE-AC03F9D9F2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0195732"/>
              </p:ext>
            </p:extLst>
          </p:nvPr>
        </p:nvGraphicFramePr>
        <p:xfrm>
          <a:off x="9215343" y="1684749"/>
          <a:ext cx="2976658" cy="211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616883C4-B404-431E-A24B-37C3E793DA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3823301"/>
              </p:ext>
            </p:extLst>
          </p:nvPr>
        </p:nvGraphicFramePr>
        <p:xfrm>
          <a:off x="9601201" y="3758435"/>
          <a:ext cx="2590799" cy="2968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967048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52876B"/>
                </a:solidFill>
              </a:rPr>
              <a:t>BENDRAS GYVENTOJŲ PASITENKINIMAS GYVENAMĄJĄ APLINKA</a:t>
            </a:r>
            <a:endParaRPr lang="lt-LT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9AF8AC79-A80F-4735-B3FB-4C9FD5A1EAD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2" y="1733551"/>
            <a:ext cx="3786188" cy="4759324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FE99D8D6-9ED1-443E-8F63-7A646B634D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9766594"/>
              </p:ext>
            </p:extLst>
          </p:nvPr>
        </p:nvGraphicFramePr>
        <p:xfrm>
          <a:off x="6353174" y="4206875"/>
          <a:ext cx="4657725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7D265324-93F6-4300-AEFB-1F193E1E15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2713110"/>
              </p:ext>
            </p:extLst>
          </p:nvPr>
        </p:nvGraphicFramePr>
        <p:xfrm>
          <a:off x="6353174" y="1643064"/>
          <a:ext cx="4657725" cy="2590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28951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328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52876B"/>
                </a:solidFill>
              </a:rPr>
              <a:t>TEIGIAMI IR NEIGIAMI ASPEKTAI</a:t>
            </a:r>
            <a:endParaRPr lang="lt-LT" dirty="0"/>
          </a:p>
        </p:txBody>
      </p:sp>
      <p:pic>
        <p:nvPicPr>
          <p:cNvPr id="7" name="Paveikslėlis 6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B1CE3B39-14BB-4E3C-B74B-093E0963BAE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23963"/>
            <a:ext cx="5743575" cy="3833812"/>
          </a:xfrm>
          <a:prstGeom prst="rect">
            <a:avLst/>
          </a:prstGeom>
        </p:spPr>
      </p:pic>
      <p:pic>
        <p:nvPicPr>
          <p:cNvPr id="8" name="Paveikslėlis 7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A8CF9451-D455-47EE-9884-5E7298412CC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25" y="3076576"/>
            <a:ext cx="5086350" cy="368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237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717"/>
            <a:ext cx="10515600" cy="1325563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52876B"/>
                </a:solidFill>
              </a:rPr>
              <a:t>ŠVIETIMO PASLAUGŲ IR INFRASTRUKTŪROS VERTINIMAS</a:t>
            </a:r>
            <a:endParaRPr lang="lt-LT" sz="4000" dirty="0"/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83FF515C-1E6F-4079-A1D8-9099D068755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37" y="1786782"/>
            <a:ext cx="3462338" cy="4880718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75FFF14E-0880-4E00-909D-D8CC3A3C05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001356"/>
              </p:ext>
            </p:extLst>
          </p:nvPr>
        </p:nvGraphicFramePr>
        <p:xfrm>
          <a:off x="4624387" y="1654336"/>
          <a:ext cx="6076950" cy="2090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ksto laukas 1003">
            <a:extLst>
              <a:ext uri="{FF2B5EF4-FFF2-40B4-BE49-F238E27FC236}">
                <a16:creationId xmlns:a16="http://schemas.microsoft.com/office/drawing/2014/main" id="{13FD3D68-CC19-47AA-BBB5-0D91609AA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4868" y="2219325"/>
            <a:ext cx="831334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Gerai</a:t>
            </a:r>
            <a:endParaRPr kumimoji="0" lang="lt-LT" altLang="lt-LT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Dešinysis riestinis skliaustas 10">
            <a:extLst>
              <a:ext uri="{FF2B5EF4-FFF2-40B4-BE49-F238E27FC236}">
                <a16:creationId xmlns:a16="http://schemas.microsoft.com/office/drawing/2014/main" id="{B0E31CC8-73C5-4B02-943E-3A013A100F78}"/>
              </a:ext>
            </a:extLst>
          </p:cNvPr>
          <p:cNvSpPr/>
          <p:nvPr/>
        </p:nvSpPr>
        <p:spPr>
          <a:xfrm>
            <a:off x="10741298" y="2144393"/>
            <a:ext cx="73570" cy="354874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13" name="Teksto laukas 1008">
            <a:extLst>
              <a:ext uri="{FF2B5EF4-FFF2-40B4-BE49-F238E27FC236}">
                <a16:creationId xmlns:a16="http://schemas.microsoft.com/office/drawing/2014/main" id="{512B3901-6785-4DC0-904E-7CFBD8A26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2339" y="2594213"/>
            <a:ext cx="129825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Neturi nuomonės arba vertina vidutini</a:t>
            </a:r>
            <a:r>
              <a:rPr kumimoji="0" lang="en-GB" altLang="lt-LT" sz="14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škai</a:t>
            </a:r>
            <a:endParaRPr kumimoji="0" lang="en-GB" altLang="lt-LT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DE5648C6-EB60-4943-A531-B8CA86CCE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16716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65963F08-033F-40CA-AB46-A90EC135C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21288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CB0DE31F-A52F-4C52-88A0-EA5A62A77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510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F982C709-5145-49CD-B80E-40541395FF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161219"/>
              </p:ext>
            </p:extLst>
          </p:nvPr>
        </p:nvGraphicFramePr>
        <p:xfrm>
          <a:off x="4624387" y="3665602"/>
          <a:ext cx="6076950" cy="3001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8" name="Tiesioji jungtis 17">
            <a:extLst>
              <a:ext uri="{FF2B5EF4-FFF2-40B4-BE49-F238E27FC236}">
                <a16:creationId xmlns:a16="http://schemas.microsoft.com/office/drawing/2014/main" id="{D685D746-BA27-4456-B54B-75F32F0CE558}"/>
              </a:ext>
            </a:extLst>
          </p:cNvPr>
          <p:cNvCxnSpPr/>
          <p:nvPr/>
        </p:nvCxnSpPr>
        <p:spPr>
          <a:xfrm flipV="1">
            <a:off x="5342572" y="12890500"/>
            <a:ext cx="579120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Teksto laukas 1022">
            <a:extLst>
              <a:ext uri="{FF2B5EF4-FFF2-40B4-BE49-F238E27FC236}">
                <a16:creationId xmlns:a16="http://schemas.microsoft.com/office/drawing/2014/main" id="{B27ABE8C-DD7D-42BF-91AB-E97C82CDC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3346" y="5810278"/>
            <a:ext cx="124573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Neturi nuomonės arba vertina vidutini</a:t>
            </a:r>
            <a:r>
              <a:rPr kumimoji="0" lang="en-GB" altLang="lt-LT" sz="14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škai</a:t>
            </a:r>
            <a:endParaRPr kumimoji="0" lang="en-GB" altLang="lt-LT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4" name="Rectangle 20">
            <a:extLst>
              <a:ext uri="{FF2B5EF4-FFF2-40B4-BE49-F238E27FC236}">
                <a16:creationId xmlns:a16="http://schemas.microsoft.com/office/drawing/2014/main" id="{9C08F06F-74ED-45A9-B222-A8772359A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396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E7E74321-A8E2-4A2E-B505-433F38F1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41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17EA1256-ED37-49AB-AD9F-4D741BB3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7696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cxnSp>
        <p:nvCxnSpPr>
          <p:cNvPr id="27" name="Tiesioji jungtis 26">
            <a:extLst>
              <a:ext uri="{FF2B5EF4-FFF2-40B4-BE49-F238E27FC236}">
                <a16:creationId xmlns:a16="http://schemas.microsoft.com/office/drawing/2014/main" id="{11FCE20F-019A-49D9-9235-EC53EAB39A19}"/>
              </a:ext>
            </a:extLst>
          </p:cNvPr>
          <p:cNvCxnSpPr/>
          <p:nvPr/>
        </p:nvCxnSpPr>
        <p:spPr>
          <a:xfrm>
            <a:off x="5341937" y="2499266"/>
            <a:ext cx="535940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Dešinysis riestinis skliaustas 27">
            <a:extLst>
              <a:ext uri="{FF2B5EF4-FFF2-40B4-BE49-F238E27FC236}">
                <a16:creationId xmlns:a16="http://schemas.microsoft.com/office/drawing/2014/main" id="{4B8B53F3-D247-45E8-A013-7F3CC9159D3E}"/>
              </a:ext>
            </a:extLst>
          </p:cNvPr>
          <p:cNvSpPr/>
          <p:nvPr/>
        </p:nvSpPr>
        <p:spPr>
          <a:xfrm>
            <a:off x="10711842" y="2499265"/>
            <a:ext cx="112454" cy="1049111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cxnSp>
        <p:nvCxnSpPr>
          <p:cNvPr id="29" name="Tiesioji jungtis 28">
            <a:extLst>
              <a:ext uri="{FF2B5EF4-FFF2-40B4-BE49-F238E27FC236}">
                <a16:creationId xmlns:a16="http://schemas.microsoft.com/office/drawing/2014/main" id="{F2E5587B-0D84-4A92-891E-FD2BCAC42990}"/>
              </a:ext>
            </a:extLst>
          </p:cNvPr>
          <p:cNvCxnSpPr/>
          <p:nvPr/>
        </p:nvCxnSpPr>
        <p:spPr>
          <a:xfrm>
            <a:off x="5277521" y="6094351"/>
            <a:ext cx="535940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Dešinysis riestinis skliaustas 29">
            <a:extLst>
              <a:ext uri="{FF2B5EF4-FFF2-40B4-BE49-F238E27FC236}">
                <a16:creationId xmlns:a16="http://schemas.microsoft.com/office/drawing/2014/main" id="{DF9FCAF4-FACD-4058-ABE1-F8015A619EA7}"/>
              </a:ext>
            </a:extLst>
          </p:cNvPr>
          <p:cNvSpPr/>
          <p:nvPr/>
        </p:nvSpPr>
        <p:spPr>
          <a:xfrm>
            <a:off x="10720387" y="6075724"/>
            <a:ext cx="103909" cy="287366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31" name="Dešinysis riestinis skliaustas 30">
            <a:extLst>
              <a:ext uri="{FF2B5EF4-FFF2-40B4-BE49-F238E27FC236}">
                <a16:creationId xmlns:a16="http://schemas.microsoft.com/office/drawing/2014/main" id="{4B9BB69E-5254-405B-A2D3-FC03BF23C469}"/>
              </a:ext>
            </a:extLst>
          </p:cNvPr>
          <p:cNvSpPr/>
          <p:nvPr/>
        </p:nvSpPr>
        <p:spPr>
          <a:xfrm>
            <a:off x="10701337" y="4179094"/>
            <a:ext cx="122959" cy="1887706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32" name="Teksto laukas 1003">
            <a:extLst>
              <a:ext uri="{FF2B5EF4-FFF2-40B4-BE49-F238E27FC236}">
                <a16:creationId xmlns:a16="http://schemas.microsoft.com/office/drawing/2014/main" id="{26EA4F59-9AA0-44E1-9DE9-F64267278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2339" y="4983700"/>
            <a:ext cx="831334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Gerai</a:t>
            </a:r>
            <a:endParaRPr kumimoji="0" lang="lt-LT" altLang="lt-LT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8498E0-0286-469E-B1D3-B1D251D1262C}"/>
              </a:ext>
            </a:extLst>
          </p:cNvPr>
          <p:cNvSpPr txBox="1"/>
          <p:nvPr/>
        </p:nvSpPr>
        <p:spPr>
          <a:xfrm>
            <a:off x="1200774" y="1448228"/>
            <a:ext cx="3170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PRIEINAMUMO VERTINIMAS</a:t>
            </a:r>
            <a:endParaRPr lang="lt-LT" sz="1600" b="1" dirty="0"/>
          </a:p>
        </p:txBody>
      </p:sp>
    </p:spTree>
    <p:extLst>
      <p:ext uri="{BB962C8B-B14F-4D97-AF65-F5344CB8AC3E}">
        <p14:creationId xmlns:p14="http://schemas.microsoft.com/office/powerpoint/2010/main" val="668664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8F9220A-CF89-474B-A801-477E845D7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52876B"/>
                </a:solidFill>
              </a:rPr>
              <a:t>PASIŪLYMAI DĖL ŠVIETIMO PASLAUGŲ KOKYBĖS IR PRIEINAMUMO GERINIMO: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B51DA75-7001-45C7-AC11-DDFF55B1A6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Atnaujinti/sutvarkyti infrastruktūrą ir aplinką</a:t>
            </a:r>
            <a:r>
              <a:rPr lang="en-GB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lt-LT" sz="1400" i="1" dirty="0">
                <a:effectLst/>
                <a:latin typeface="Calibri" panose="020F0502020204030204" pitchFamily="34" charset="0"/>
                <a:ea typeface="MS Mincho" panose="02020609040205080304" pitchFamily="49" charset="-128"/>
              </a:rPr>
              <a:t>(</a:t>
            </a:r>
            <a:r>
              <a:rPr lang="lt-LT" sz="14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dėl to, kad ji nėra saugi, neatitinkanti higienos normų reikalavimų, nesutvarkyta aplinka ir pan.; buvo paminėtos šios švietimo įstaigos – l/d „Rugelis“, Biržų „Aušros“ pagrindinė mokykla)</a:t>
            </a:r>
            <a:endParaRPr lang="lt-LT" sz="1400" b="1" i="1" dirty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Gerinti mokinių pavėžėjimą</a:t>
            </a:r>
            <a:r>
              <a:rPr lang="en-GB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lt-LT" sz="14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(centralizuojant jį, peržiūrint maršrutus, labiau pritaikant prie vaikų poreikių ir pan.)</a:t>
            </a:r>
            <a:endParaRPr lang="lt-LT" sz="1400" b="1" i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Didinti neformalaus ugdymo prieinamumą</a:t>
            </a:r>
            <a:r>
              <a:rPr lang="en-GB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lt-LT" sz="14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(akcentuotos kaimiškos vietovės, sporto būreliai ir Muzikos mokykla)</a:t>
            </a:r>
            <a:endParaRPr lang="lt-LT" sz="1400" b="1" i="1" dirty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Kelti pedagogų kvalifikaciją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1600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Atnaujinti ir pritaikyti ugdymo priemones</a:t>
            </a:r>
            <a:r>
              <a:rPr lang="en-GB" sz="1600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200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lt-LT" sz="1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diegiant inovacijas, pritaikant priemones pagal amžių)</a:t>
            </a:r>
            <a:endParaRPr lang="en-GB" sz="1200" b="1" i="1" dirty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1600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Mažinti vaikų/mokinių skaičių grupėse/klasėse</a:t>
            </a:r>
            <a:endParaRPr lang="en-GB" sz="1600" b="1" i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1600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Gerinti maisto kokybę</a:t>
            </a:r>
            <a:r>
              <a:rPr lang="en-GB" sz="1600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200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lt-LT" sz="1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pritaikant maistą alergiškiems vaikams ir pan.)</a:t>
            </a:r>
            <a:endParaRPr lang="en-GB" sz="1200" b="1" i="1" dirty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1600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Plėsti švietimo pagalbos paslaugas</a:t>
            </a:r>
            <a:r>
              <a:rPr lang="en-GB" sz="1600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200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lt-LT" sz="1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steigiant naujus etatus arba didinant šių specialistų valandų skaičių)</a:t>
            </a:r>
            <a:endParaRPr lang="en-GB" sz="1200" b="1" i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1600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Pritraukti jaunus specialistus</a:t>
            </a:r>
            <a:endParaRPr lang="en-GB" sz="1600" b="1" i="1" dirty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1600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Vykdyti/ plėsti prevencines priemones dėl patyčių/ narkotikų, kitų psichotropinių medžiagų vartojimo ir pan.</a:t>
            </a:r>
            <a:endParaRPr lang="en-GB" sz="1600" b="1" i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1600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Naikinti jungtines klases</a:t>
            </a:r>
            <a:endParaRPr lang="lt-LT" sz="16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321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386" y="291942"/>
            <a:ext cx="11053959" cy="1325563"/>
          </a:xfrm>
        </p:spPr>
        <p:txBody>
          <a:bodyPr>
            <a:noAutofit/>
          </a:bodyPr>
          <a:lstStyle/>
          <a:p>
            <a:r>
              <a:rPr lang="en-GB" sz="3400" dirty="0">
                <a:solidFill>
                  <a:srgbClr val="52876B"/>
                </a:solidFill>
              </a:rPr>
              <a:t>KULTŪROS, LAISVALAIKIO/TURIZMO,SPORTO PASLAUGŲ PRIEINAMUMO VERTINIMAS</a:t>
            </a:r>
            <a:endParaRPr lang="lt-LT" sz="3400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DE5648C6-EB60-4943-A531-B8CA86CCE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16716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65963F08-033F-40CA-AB46-A90EC135C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21288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CB0DE31F-A52F-4C52-88A0-EA5A62A77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510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cxnSp>
        <p:nvCxnSpPr>
          <p:cNvPr id="18" name="Tiesioji jungtis 17">
            <a:extLst>
              <a:ext uri="{FF2B5EF4-FFF2-40B4-BE49-F238E27FC236}">
                <a16:creationId xmlns:a16="http://schemas.microsoft.com/office/drawing/2014/main" id="{D685D746-BA27-4456-B54B-75F32F0CE558}"/>
              </a:ext>
            </a:extLst>
          </p:cNvPr>
          <p:cNvCxnSpPr/>
          <p:nvPr/>
        </p:nvCxnSpPr>
        <p:spPr>
          <a:xfrm flipV="1">
            <a:off x="5342572" y="12890500"/>
            <a:ext cx="579120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Rectangle 20">
            <a:extLst>
              <a:ext uri="{FF2B5EF4-FFF2-40B4-BE49-F238E27FC236}">
                <a16:creationId xmlns:a16="http://schemas.microsoft.com/office/drawing/2014/main" id="{9C08F06F-74ED-45A9-B222-A8772359A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396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E7E74321-A8E2-4A2E-B505-433F38F1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41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17EA1256-ED37-49AB-AD9F-4D741BB3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7696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33" name="Paveikslėlis 32">
            <a:extLst>
              <a:ext uri="{FF2B5EF4-FFF2-40B4-BE49-F238E27FC236}">
                <a16:creationId xmlns:a16="http://schemas.microsoft.com/office/drawing/2014/main" id="{4D290A4D-E24D-4851-B96D-36C2681187C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018" y="1617505"/>
            <a:ext cx="4131765" cy="5019025"/>
          </a:xfrm>
          <a:prstGeom prst="rect">
            <a:avLst/>
          </a:prstGeom>
        </p:spPr>
      </p:pic>
      <p:pic>
        <p:nvPicPr>
          <p:cNvPr id="34" name="Paveikslėlis 33">
            <a:extLst>
              <a:ext uri="{FF2B5EF4-FFF2-40B4-BE49-F238E27FC236}">
                <a16:creationId xmlns:a16="http://schemas.microsoft.com/office/drawing/2014/main" id="{FCA42863-275C-46FA-87B4-D22205B0398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365" y="1632401"/>
            <a:ext cx="4209413" cy="501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819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60" y="95570"/>
            <a:ext cx="11195362" cy="1325563"/>
          </a:xfrm>
        </p:spPr>
        <p:txBody>
          <a:bodyPr>
            <a:normAutofit fontScale="90000"/>
          </a:bodyPr>
          <a:lstStyle/>
          <a:p>
            <a:r>
              <a:rPr lang="en-GB" sz="3800" dirty="0">
                <a:solidFill>
                  <a:srgbClr val="52876B"/>
                </a:solidFill>
              </a:rPr>
              <a:t>KULTŪROS, LAISVALAIKIO/TURIZMO,SPORTO PASLAUGŲ IR INFRASTRUKTŪROS VERTINIMAS</a:t>
            </a:r>
            <a:endParaRPr lang="lt-LT" sz="3800" dirty="0"/>
          </a:p>
        </p:txBody>
      </p:sp>
      <p:sp>
        <p:nvSpPr>
          <p:cNvPr id="3" name="Teksto laukas 1003">
            <a:extLst>
              <a:ext uri="{FF2B5EF4-FFF2-40B4-BE49-F238E27FC236}">
                <a16:creationId xmlns:a16="http://schemas.microsoft.com/office/drawing/2014/main" id="{13FD3D68-CC19-47AA-BBB5-0D91609AA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2962" y="2511962"/>
            <a:ext cx="831334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Gerai</a:t>
            </a:r>
            <a:endParaRPr kumimoji="0" lang="lt-LT" altLang="lt-LT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Dešinysis riestinis skliaustas 10">
            <a:extLst>
              <a:ext uri="{FF2B5EF4-FFF2-40B4-BE49-F238E27FC236}">
                <a16:creationId xmlns:a16="http://schemas.microsoft.com/office/drawing/2014/main" id="{B0E31CC8-73C5-4B02-943E-3A013A100F78}"/>
              </a:ext>
            </a:extLst>
          </p:cNvPr>
          <p:cNvSpPr/>
          <p:nvPr/>
        </p:nvSpPr>
        <p:spPr>
          <a:xfrm>
            <a:off x="9874073" y="2275573"/>
            <a:ext cx="112454" cy="743195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13" name="Teksto laukas 1008">
            <a:extLst>
              <a:ext uri="{FF2B5EF4-FFF2-40B4-BE49-F238E27FC236}">
                <a16:creationId xmlns:a16="http://schemas.microsoft.com/office/drawing/2014/main" id="{512B3901-6785-4DC0-904E-7CFBD8A26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2208" y="2798248"/>
            <a:ext cx="129825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Neturi nuomonės arba vertina vidutini</a:t>
            </a:r>
            <a:r>
              <a:rPr kumimoji="0" lang="en-GB" altLang="lt-LT" sz="14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škai</a:t>
            </a:r>
            <a:endParaRPr kumimoji="0" lang="en-GB" altLang="lt-LT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DE5648C6-EB60-4943-A531-B8CA86CCE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16716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65963F08-033F-40CA-AB46-A90EC135C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21288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CB0DE31F-A52F-4C52-88A0-EA5A62A77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510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cxnSp>
        <p:nvCxnSpPr>
          <p:cNvPr id="18" name="Tiesioji jungtis 17">
            <a:extLst>
              <a:ext uri="{FF2B5EF4-FFF2-40B4-BE49-F238E27FC236}">
                <a16:creationId xmlns:a16="http://schemas.microsoft.com/office/drawing/2014/main" id="{D685D746-BA27-4456-B54B-75F32F0CE558}"/>
              </a:ext>
            </a:extLst>
          </p:cNvPr>
          <p:cNvCxnSpPr/>
          <p:nvPr/>
        </p:nvCxnSpPr>
        <p:spPr>
          <a:xfrm flipV="1">
            <a:off x="5342572" y="12890500"/>
            <a:ext cx="579120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Teksto laukas 1022">
            <a:extLst>
              <a:ext uri="{FF2B5EF4-FFF2-40B4-BE49-F238E27FC236}">
                <a16:creationId xmlns:a16="http://schemas.microsoft.com/office/drawing/2014/main" id="{B27ABE8C-DD7D-42BF-91AB-E97C82CDC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2962" y="5454635"/>
            <a:ext cx="124573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Neturi nuomonės arba vertina vidutini</a:t>
            </a:r>
            <a:r>
              <a:rPr kumimoji="0" lang="en-GB" altLang="lt-LT" sz="14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škai</a:t>
            </a:r>
            <a:endParaRPr kumimoji="0" lang="en-GB" altLang="lt-LT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4" name="Rectangle 20">
            <a:extLst>
              <a:ext uri="{FF2B5EF4-FFF2-40B4-BE49-F238E27FC236}">
                <a16:creationId xmlns:a16="http://schemas.microsoft.com/office/drawing/2014/main" id="{9C08F06F-74ED-45A9-B222-A8772359A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396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E7E74321-A8E2-4A2E-B505-433F38F1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41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17EA1256-ED37-49AB-AD9F-4D741BB3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7696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8" name="Dešinysis riestinis skliaustas 27">
            <a:extLst>
              <a:ext uri="{FF2B5EF4-FFF2-40B4-BE49-F238E27FC236}">
                <a16:creationId xmlns:a16="http://schemas.microsoft.com/office/drawing/2014/main" id="{4B8B53F3-D247-45E8-A013-7F3CC9159D3E}"/>
              </a:ext>
            </a:extLst>
          </p:cNvPr>
          <p:cNvSpPr/>
          <p:nvPr/>
        </p:nvSpPr>
        <p:spPr>
          <a:xfrm>
            <a:off x="9874073" y="3017581"/>
            <a:ext cx="112454" cy="658874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30" name="Dešinysis riestinis skliaustas 29">
            <a:extLst>
              <a:ext uri="{FF2B5EF4-FFF2-40B4-BE49-F238E27FC236}">
                <a16:creationId xmlns:a16="http://schemas.microsoft.com/office/drawing/2014/main" id="{DF9FCAF4-FACD-4058-ABE1-F8015A619EA7}"/>
              </a:ext>
            </a:extLst>
          </p:cNvPr>
          <p:cNvSpPr/>
          <p:nvPr/>
        </p:nvSpPr>
        <p:spPr>
          <a:xfrm>
            <a:off x="9822118" y="5454635"/>
            <a:ext cx="72971" cy="895321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31" name="Dešinysis riestinis skliaustas 30">
            <a:extLst>
              <a:ext uri="{FF2B5EF4-FFF2-40B4-BE49-F238E27FC236}">
                <a16:creationId xmlns:a16="http://schemas.microsoft.com/office/drawing/2014/main" id="{4B9BB69E-5254-405B-A2D3-FC03BF23C469}"/>
              </a:ext>
            </a:extLst>
          </p:cNvPr>
          <p:cNvSpPr/>
          <p:nvPr/>
        </p:nvSpPr>
        <p:spPr>
          <a:xfrm>
            <a:off x="9828523" y="4654466"/>
            <a:ext cx="45719" cy="774784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32" name="Teksto laukas 1003">
            <a:extLst>
              <a:ext uri="{FF2B5EF4-FFF2-40B4-BE49-F238E27FC236}">
                <a16:creationId xmlns:a16="http://schemas.microsoft.com/office/drawing/2014/main" id="{26EA4F59-9AA0-44E1-9DE9-F64267278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0300" y="4881565"/>
            <a:ext cx="831334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Gerai</a:t>
            </a:r>
            <a:endParaRPr kumimoji="0" lang="lt-LT" altLang="lt-LT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33" name="Diagrama 32">
            <a:extLst>
              <a:ext uri="{FF2B5EF4-FFF2-40B4-BE49-F238E27FC236}">
                <a16:creationId xmlns:a16="http://schemas.microsoft.com/office/drawing/2014/main" id="{39D0D579-6833-43A1-9BD4-40FA1C8A7C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987527"/>
              </p:ext>
            </p:extLst>
          </p:nvPr>
        </p:nvGraphicFramePr>
        <p:xfrm>
          <a:off x="1649690" y="1421133"/>
          <a:ext cx="8157672" cy="2615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4" name="Diagrama 33">
            <a:extLst>
              <a:ext uri="{FF2B5EF4-FFF2-40B4-BE49-F238E27FC236}">
                <a16:creationId xmlns:a16="http://schemas.microsoft.com/office/drawing/2014/main" id="{00129AFC-443F-41C4-9553-0BAFC17F53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7903653"/>
              </p:ext>
            </p:extLst>
          </p:nvPr>
        </p:nvGraphicFramePr>
        <p:xfrm>
          <a:off x="1649690" y="3962400"/>
          <a:ext cx="8157672" cy="2724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5" name="Tiesioji jungtis 34">
            <a:extLst>
              <a:ext uri="{FF2B5EF4-FFF2-40B4-BE49-F238E27FC236}">
                <a16:creationId xmlns:a16="http://schemas.microsoft.com/office/drawing/2014/main" id="{46BB2384-C78B-407B-A2BC-004AB4F6A206}"/>
              </a:ext>
            </a:extLst>
          </p:cNvPr>
          <p:cNvCxnSpPr>
            <a:cxnSpLocks/>
          </p:cNvCxnSpPr>
          <p:nvPr/>
        </p:nvCxnSpPr>
        <p:spPr>
          <a:xfrm>
            <a:off x="1649690" y="5434475"/>
            <a:ext cx="8157672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163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386" y="291942"/>
            <a:ext cx="11053959" cy="1325563"/>
          </a:xfrm>
        </p:spPr>
        <p:txBody>
          <a:bodyPr>
            <a:noAutofit/>
          </a:bodyPr>
          <a:lstStyle/>
          <a:p>
            <a:r>
              <a:rPr lang="en-GB" sz="3400" dirty="0">
                <a:solidFill>
                  <a:srgbClr val="52876B"/>
                </a:solidFill>
              </a:rPr>
              <a:t>REIKALINGIAUSIŲ AKTYVAUS POILSIO/SPORTO OBJEKTŲ IŠSIDĖSTYMAS</a:t>
            </a:r>
            <a:endParaRPr lang="lt-LT" sz="3400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DE5648C6-EB60-4943-A531-B8CA86CCE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16716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65963F08-033F-40CA-AB46-A90EC135C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21288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CB0DE31F-A52F-4C52-88A0-EA5A62A77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510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cxnSp>
        <p:nvCxnSpPr>
          <p:cNvPr id="18" name="Tiesioji jungtis 17">
            <a:extLst>
              <a:ext uri="{FF2B5EF4-FFF2-40B4-BE49-F238E27FC236}">
                <a16:creationId xmlns:a16="http://schemas.microsoft.com/office/drawing/2014/main" id="{D685D746-BA27-4456-B54B-75F32F0CE558}"/>
              </a:ext>
            </a:extLst>
          </p:cNvPr>
          <p:cNvCxnSpPr/>
          <p:nvPr/>
        </p:nvCxnSpPr>
        <p:spPr>
          <a:xfrm flipV="1">
            <a:off x="5342572" y="12890500"/>
            <a:ext cx="579120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Rectangle 20">
            <a:extLst>
              <a:ext uri="{FF2B5EF4-FFF2-40B4-BE49-F238E27FC236}">
                <a16:creationId xmlns:a16="http://schemas.microsoft.com/office/drawing/2014/main" id="{9C08F06F-74ED-45A9-B222-A8772359A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396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E7E74321-A8E2-4A2E-B505-433F38F1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41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17EA1256-ED37-49AB-AD9F-4D741BB3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7696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graphicFrame>
        <p:nvGraphicFramePr>
          <p:cNvPr id="3" name="Lentelė 2">
            <a:extLst>
              <a:ext uri="{FF2B5EF4-FFF2-40B4-BE49-F238E27FC236}">
                <a16:creationId xmlns:a16="http://schemas.microsoft.com/office/drawing/2014/main" id="{B8370943-C5FE-47AC-BC96-A29EC35AD7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810344"/>
              </p:ext>
            </p:extLst>
          </p:nvPr>
        </p:nvGraphicFramePr>
        <p:xfrm>
          <a:off x="1133055" y="1692231"/>
          <a:ext cx="10416619" cy="27705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4217">
                  <a:extLst>
                    <a:ext uri="{9D8B030D-6E8A-4147-A177-3AD203B41FA5}">
                      <a16:colId xmlns:a16="http://schemas.microsoft.com/office/drawing/2014/main" val="711411638"/>
                    </a:ext>
                  </a:extLst>
                </a:gridCol>
                <a:gridCol w="3186800">
                  <a:extLst>
                    <a:ext uri="{9D8B030D-6E8A-4147-A177-3AD203B41FA5}">
                      <a16:colId xmlns:a16="http://schemas.microsoft.com/office/drawing/2014/main" val="2371401193"/>
                    </a:ext>
                  </a:extLst>
                </a:gridCol>
                <a:gridCol w="3621040">
                  <a:extLst>
                    <a:ext uri="{9D8B030D-6E8A-4147-A177-3AD203B41FA5}">
                      <a16:colId xmlns:a16="http://schemas.microsoft.com/office/drawing/2014/main" val="1682159268"/>
                    </a:ext>
                  </a:extLst>
                </a:gridCol>
                <a:gridCol w="3034562">
                  <a:extLst>
                    <a:ext uri="{9D8B030D-6E8A-4147-A177-3AD203B41FA5}">
                      <a16:colId xmlns:a16="http://schemas.microsoft.com/office/drawing/2014/main" val="887881336"/>
                    </a:ext>
                  </a:extLst>
                </a:gridCol>
              </a:tblGrid>
              <a:tr h="353385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Nr.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BENDRAS (N</a:t>
                      </a:r>
                      <a:r>
                        <a:rPr lang="en-GB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=425)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MOTER</a:t>
                      </a:r>
                      <a:r>
                        <a:rPr lang="en-GB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Ų (N=315)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JAUNIMO (N=37)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430503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Baseinas</a:t>
                      </a:r>
                      <a:endParaRPr lang="lt-LT" sz="14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Baseinas</a:t>
                      </a:r>
                      <a:endParaRPr lang="lt-LT" sz="14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b="1" i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Takeliai bėgiojimui</a:t>
                      </a:r>
                      <a:endParaRPr lang="lt-LT" sz="1400" b="1" i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11287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Takeliai bėgiojimui</a:t>
                      </a:r>
                      <a:endParaRPr lang="lt-LT" sz="14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b="1" i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Mankštinimosi įrangos aikštelė</a:t>
                      </a:r>
                      <a:endParaRPr lang="lt-LT" sz="1400" b="1" i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b="1" i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Baseinas</a:t>
                      </a:r>
                      <a:endParaRPr lang="lt-LT" sz="1400" b="1" i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99299335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Mankštinimosi įrangos aikštelė</a:t>
                      </a:r>
                      <a:endParaRPr lang="lt-LT" sz="14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b="1" i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Takeliai bėgiojimui</a:t>
                      </a:r>
                      <a:endParaRPr lang="lt-LT" sz="1400" b="1" i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b="1" i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Vandens pramogų objektas</a:t>
                      </a:r>
                      <a:endParaRPr lang="lt-LT" sz="1400" b="1" i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3633730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Vandens pramogų objektas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Vandens pramogų objektas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Mankštinimosi įrangos aikštelė</a:t>
                      </a:r>
                      <a:endParaRPr lang="lt-LT" sz="14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2457671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Sporto salė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Sporto salė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Krepšinio aikštelė</a:t>
                      </a:r>
                      <a:endParaRPr lang="lt-LT" sz="14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2961675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Krepšinio aikštelė</a:t>
                      </a:r>
                      <a:endParaRPr lang="lt-LT" sz="14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Krepšinio aikštelė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Teniso aikštelė</a:t>
                      </a:r>
                      <a:endParaRPr lang="lt-LT" sz="14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8740347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Teniso aikštelė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Teniso aikštelė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Sporto salė</a:t>
                      </a:r>
                      <a:endParaRPr lang="lt-LT" sz="14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38384691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Futbolo aikštelė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Futbolo aikštelė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Golfo aikštynas</a:t>
                      </a:r>
                      <a:endParaRPr lang="lt-LT" sz="14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1489707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Riedlenčių, riedučių trasa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Riedlenčių, riedučių trasa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Futbolo aikštelė</a:t>
                      </a:r>
                      <a:endParaRPr lang="lt-LT" sz="14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31077324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BMX dviračių trasa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BMX dviračių trasa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Riedlenčių, riedučių trasa</a:t>
                      </a:r>
                      <a:endParaRPr lang="lt-LT" sz="14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74727674"/>
                  </a:ext>
                </a:extLst>
              </a:tr>
              <a:tr h="219740">
                <a:tc>
                  <a:txBody>
                    <a:bodyPr/>
                    <a:lstStyle/>
                    <a:p>
                      <a:pPr indent="0" algn="l"/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11.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Golfo aikštynas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Golfo aikštynas</a:t>
                      </a:r>
                      <a:endParaRPr lang="lt-LT" sz="14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just"/>
                      <a:r>
                        <a:rPr lang="lt-LT" sz="14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BMX dviračių trasa</a:t>
                      </a:r>
                      <a:endParaRPr lang="lt-LT" sz="1400" i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6332884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19B8064-1E35-495E-BF59-2E11D884602B}"/>
              </a:ext>
            </a:extLst>
          </p:cNvPr>
          <p:cNvSpPr txBox="1"/>
          <p:nvPr/>
        </p:nvSpPr>
        <p:spPr>
          <a:xfrm>
            <a:off x="1348033" y="4668530"/>
            <a:ext cx="8974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dirty="0">
                <a:latin typeface="Cambria" panose="02040503050406030204" pitchFamily="18" charset="0"/>
                <a:ea typeface="Cambria" panose="02040503050406030204" pitchFamily="18" charset="0"/>
              </a:rPr>
              <a:t>* paryškintu šriftu – </a:t>
            </a:r>
            <a:r>
              <a:rPr lang="lt-LT" sz="1200" dirty="0">
                <a:latin typeface="Cambria" panose="02040503050406030204" pitchFamily="18" charset="0"/>
                <a:ea typeface="Cambria" panose="02040503050406030204" pitchFamily="18" charset="0"/>
              </a:rPr>
              <a:t>pirmos trys vietos pagal prioritetą</a:t>
            </a:r>
          </a:p>
          <a:p>
            <a:r>
              <a:rPr lang="lt-LT" sz="1200" b="1" dirty="0">
                <a:latin typeface="Cambria" panose="02040503050406030204" pitchFamily="18" charset="0"/>
                <a:ea typeface="Cambria" panose="02040503050406030204" pitchFamily="18" charset="0"/>
              </a:rPr>
              <a:t>** </a:t>
            </a:r>
            <a:r>
              <a:rPr lang="lt-LT" sz="1200" i="1" dirty="0">
                <a:latin typeface="Cambria" panose="02040503050406030204" pitchFamily="18" charset="0"/>
                <a:ea typeface="Cambria" panose="02040503050406030204" pitchFamily="18" charset="0"/>
              </a:rPr>
              <a:t>pasvyruoju šriftu – </a:t>
            </a:r>
            <a:r>
              <a:rPr lang="lt-LT" sz="1200" dirty="0">
                <a:latin typeface="Cambria" panose="02040503050406030204" pitchFamily="18" charset="0"/>
                <a:ea typeface="Cambria" panose="02040503050406030204" pitchFamily="18" charset="0"/>
              </a:rPr>
              <a:t>konkrečios socialinės grupės nuomonė nesutampa su bendra </a:t>
            </a:r>
            <a:r>
              <a:rPr lang="en-GB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nuomone</a:t>
            </a:r>
            <a:endParaRPr lang="lt-LT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745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386" y="291942"/>
            <a:ext cx="11053959" cy="1325563"/>
          </a:xfrm>
        </p:spPr>
        <p:txBody>
          <a:bodyPr>
            <a:noAutofit/>
          </a:bodyPr>
          <a:lstStyle/>
          <a:p>
            <a:r>
              <a:rPr lang="en-GB" sz="3400" dirty="0">
                <a:solidFill>
                  <a:srgbClr val="52876B"/>
                </a:solidFill>
              </a:rPr>
              <a:t>REIKALINGIAUSIŲ AKTYVAUS POILSIO/SPORTO OBJEKTŲ IŠSIDĖSTYMAS PAGAL SENIŪNIJAS</a:t>
            </a:r>
            <a:endParaRPr lang="lt-LT" sz="3400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DE5648C6-EB60-4943-A531-B8CA86CCE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16716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65963F08-033F-40CA-AB46-A90EC135C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21288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CB0DE31F-A52F-4C52-88A0-EA5A62A77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510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cxnSp>
        <p:nvCxnSpPr>
          <p:cNvPr id="18" name="Tiesioji jungtis 17">
            <a:extLst>
              <a:ext uri="{FF2B5EF4-FFF2-40B4-BE49-F238E27FC236}">
                <a16:creationId xmlns:a16="http://schemas.microsoft.com/office/drawing/2014/main" id="{D685D746-BA27-4456-B54B-75F32F0CE558}"/>
              </a:ext>
            </a:extLst>
          </p:cNvPr>
          <p:cNvCxnSpPr/>
          <p:nvPr/>
        </p:nvCxnSpPr>
        <p:spPr>
          <a:xfrm flipV="1">
            <a:off x="5342572" y="12890500"/>
            <a:ext cx="579120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Rectangle 20">
            <a:extLst>
              <a:ext uri="{FF2B5EF4-FFF2-40B4-BE49-F238E27FC236}">
                <a16:creationId xmlns:a16="http://schemas.microsoft.com/office/drawing/2014/main" id="{9C08F06F-74ED-45A9-B222-A8772359A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396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E7E74321-A8E2-4A2E-B505-433F38F1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41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17EA1256-ED37-49AB-AD9F-4D741BB3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7696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9B8064-1E35-495E-BF59-2E11D884602B}"/>
              </a:ext>
            </a:extLst>
          </p:cNvPr>
          <p:cNvSpPr txBox="1"/>
          <p:nvPr/>
        </p:nvSpPr>
        <p:spPr>
          <a:xfrm>
            <a:off x="1065228" y="6218541"/>
            <a:ext cx="8974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b="1" dirty="0">
                <a:latin typeface="Cambria" panose="02040503050406030204" pitchFamily="18" charset="0"/>
                <a:ea typeface="Cambria" panose="02040503050406030204" pitchFamily="18" charset="0"/>
              </a:rPr>
              <a:t>* paryškintu šriftu – </a:t>
            </a:r>
            <a:r>
              <a:rPr lang="en-GB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reikalingiausias</a:t>
            </a:r>
            <a:r>
              <a:rPr lang="en-GB" sz="1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objektas</a:t>
            </a:r>
            <a:endParaRPr lang="lt-LT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5" name="Lentelė 4">
            <a:extLst>
              <a:ext uri="{FF2B5EF4-FFF2-40B4-BE49-F238E27FC236}">
                <a16:creationId xmlns:a16="http://schemas.microsoft.com/office/drawing/2014/main" id="{16C0F570-E3D6-40BE-9C9D-4B9849B9D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581750"/>
              </p:ext>
            </p:extLst>
          </p:nvPr>
        </p:nvGraphicFramePr>
        <p:xfrm>
          <a:off x="814386" y="1449010"/>
          <a:ext cx="11377614" cy="4572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4793">
                  <a:extLst>
                    <a:ext uri="{9D8B030D-6E8A-4147-A177-3AD203B41FA5}">
                      <a16:colId xmlns:a16="http://schemas.microsoft.com/office/drawing/2014/main" val="4120569347"/>
                    </a:ext>
                  </a:extLst>
                </a:gridCol>
                <a:gridCol w="2384982">
                  <a:extLst>
                    <a:ext uri="{9D8B030D-6E8A-4147-A177-3AD203B41FA5}">
                      <a16:colId xmlns:a16="http://schemas.microsoft.com/office/drawing/2014/main" val="738564573"/>
                    </a:ext>
                  </a:extLst>
                </a:gridCol>
                <a:gridCol w="2620651">
                  <a:extLst>
                    <a:ext uri="{9D8B030D-6E8A-4147-A177-3AD203B41FA5}">
                      <a16:colId xmlns:a16="http://schemas.microsoft.com/office/drawing/2014/main" val="1171927908"/>
                    </a:ext>
                  </a:extLst>
                </a:gridCol>
                <a:gridCol w="2658359">
                  <a:extLst>
                    <a:ext uri="{9D8B030D-6E8A-4147-A177-3AD203B41FA5}">
                      <a16:colId xmlns:a16="http://schemas.microsoft.com/office/drawing/2014/main" val="221332127"/>
                    </a:ext>
                  </a:extLst>
                </a:gridCol>
                <a:gridCol w="3198829">
                  <a:extLst>
                    <a:ext uri="{9D8B030D-6E8A-4147-A177-3AD203B41FA5}">
                      <a16:colId xmlns:a16="http://schemas.microsoft.com/office/drawing/2014/main" val="3100265705"/>
                    </a:ext>
                  </a:extLst>
                </a:gridCol>
              </a:tblGrid>
              <a:tr h="72437"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Nr.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BIRŽŲ MIESTO SEN. (N</a:t>
                      </a:r>
                      <a:r>
                        <a:rPr lang="en-GB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=266)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GB" sz="12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NEMUNĖLIO RADVILIŠKIO SEN. (N=16)</a:t>
                      </a:r>
                      <a:endParaRPr lang="lt-LT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PABIRŽĖS SEN. (N=20)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PAČERIAUKŠTĖS SEN. (N=18)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57951"/>
                  </a:ext>
                </a:extLst>
              </a:tr>
              <a:tr h="88967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Baseinas</a:t>
                      </a:r>
                      <a:endParaRPr lang="lt-LT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Baseinas</a:t>
                      </a:r>
                      <a:endParaRPr lang="lt-LT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Mankštinimosi įrangos aikštelė</a:t>
                      </a:r>
                      <a:endParaRPr lang="lt-LT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Mankštinimosi įrangos aikštelė</a:t>
                      </a:r>
                      <a:endParaRPr lang="lt-LT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36473027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Vandens pramogų objektas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Riedlenčių, riedučių trasa 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Teniso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Takeliai bėgiojimui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4583474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</a:t>
                      </a:r>
                      <a:endParaRPr lang="lt-LT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Takeliai bėgiojimui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Takeliai bėgiojimui</a:t>
                      </a:r>
                      <a:endParaRPr lang="lt-LT" sz="12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Sporto salė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Krepšinio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99224625"/>
                  </a:ext>
                </a:extLst>
              </a:tr>
              <a:tr h="116415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</a:t>
                      </a:r>
                      <a:endParaRPr lang="lt-LT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Mankštinimosi įrangos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BMX dviračių trasą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Vandens pramogų objektas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Sporto salė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45271130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5.</a:t>
                      </a:r>
                      <a:endParaRPr lang="lt-LT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Sporto salė</a:t>
                      </a:r>
                      <a:endParaRPr lang="lt-LT" sz="12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Vandens pramogų objektas</a:t>
                      </a:r>
                      <a:endParaRPr lang="lt-LT" sz="12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Baseinas</a:t>
                      </a:r>
                      <a:endParaRPr lang="lt-LT" sz="12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Teniso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44147940"/>
                  </a:ext>
                </a:extLst>
              </a:tr>
              <a:tr h="116415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Teniso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Mankštinimosi įrangos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Krepšinio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Baseinas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72712950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7.</a:t>
                      </a:r>
                      <a:endParaRPr lang="lt-LT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Krepšinio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Teniso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Takeliai bėgiojimui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Golfo aikštynas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42842634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8.</a:t>
                      </a:r>
                      <a:endParaRPr lang="lt-LT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Futbolo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Sporto salė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Riedlenčių, riedučių trasa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Riedlenčių, riedučių trasa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02724769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Riedlenčių, riedučių trasa 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Krepšinio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BMX dviračių trasa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Futbolo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01608234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BMX dviračių trasa 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Golfo aikštynas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Futbolo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Vandens pramogų objektas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24107871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Golfo aikštynas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Futbolo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Golfo aikštynas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BMX dviračių trasa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13450970"/>
                  </a:ext>
                </a:extLst>
              </a:tr>
              <a:tr h="146599"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Nr.</a:t>
                      </a:r>
                      <a:endParaRPr lang="lt-LT" sz="12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PAROVĖJOS SEN. (N</a:t>
                      </a: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=22)</a:t>
                      </a:r>
                      <a:endParaRPr lang="lt-LT" sz="12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PAPILIO SEN. (N=23)</a:t>
                      </a:r>
                      <a:endParaRPr lang="lt-LT" sz="12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ŠIRVĖNOS SEN. (N=43)</a:t>
                      </a:r>
                      <a:endParaRPr lang="lt-LT" sz="12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lt-LT" sz="12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VABALNINKO SEN. (N=17)</a:t>
                      </a:r>
                      <a:endParaRPr lang="lt-LT" sz="12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000210"/>
                  </a:ext>
                </a:extLst>
              </a:tr>
              <a:tr h="116415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Mankštinimosi įrangos aikštelė</a:t>
                      </a:r>
                      <a:endParaRPr lang="lt-LT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Baseinas</a:t>
                      </a:r>
                      <a:endParaRPr lang="lt-LT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Baseinas</a:t>
                      </a:r>
                      <a:endParaRPr lang="lt-LT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b="1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Mankštinimosi įrangos aikštelė</a:t>
                      </a:r>
                      <a:endParaRPr lang="lt-LT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5454269"/>
                  </a:ext>
                </a:extLst>
              </a:tr>
              <a:tr h="116415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Takeliai bėgiojimui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Mankštinimosi įrangos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Takeliai bėgiojimui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Takeliai bėgiojimui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99063586"/>
                  </a:ext>
                </a:extLst>
              </a:tr>
              <a:tr h="116415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Baseinas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Takeliai bėgiojimui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Mankštinimosi įrangos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Krepšinio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8732693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Krepšinio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Krepšinio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Vandens pramogų objektas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Teniso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92859624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Sporto salė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Sporto salė</a:t>
                      </a:r>
                      <a:endParaRPr lang="lt-LT" sz="120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Krepšinio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Baseinas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47818365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Futbolo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Vandens pramogų objektas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Sporto salė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Sporto salė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380338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Teniso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Teniso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Futbolo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Riedlenčių, riedučių trasa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78397690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Riedlenčių, riedučių trasa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Riedlenčių, riedučių trasa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Teniso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BMX dviračių trasa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13945110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Vandens pramogų objektas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BMX dviračių trasa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BMX dviračių trasa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Futbolo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8862002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Golfo aikštynas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Futbolo aikštelė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Riedlenčių, riedučių trasa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Vandens pramogų objektas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54667369"/>
                  </a:ext>
                </a:extLst>
              </a:tr>
              <a:tr h="58208"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11.</a:t>
                      </a:r>
                      <a:endParaRPr lang="lt-LT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BMX dviračių trasa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Golfo aikštynas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Golfo aikštynas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lt-LT" sz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Golfo aikštynas</a:t>
                      </a:r>
                      <a:endParaRPr lang="lt-LT" sz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5724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4050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386" y="291942"/>
            <a:ext cx="11053959" cy="1325563"/>
          </a:xfrm>
        </p:spPr>
        <p:txBody>
          <a:bodyPr>
            <a:noAutofit/>
          </a:bodyPr>
          <a:lstStyle/>
          <a:p>
            <a:r>
              <a:rPr lang="en-GB" sz="3400" dirty="0">
                <a:solidFill>
                  <a:srgbClr val="52876B"/>
                </a:solidFill>
              </a:rPr>
              <a:t>KULTŪROS/ SPORTO RENGINIŲ POPULIARUMO ANALIZĖ</a:t>
            </a:r>
            <a:endParaRPr lang="lt-LT" sz="3400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DE5648C6-EB60-4943-A531-B8CA86CCE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16716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65963F08-033F-40CA-AB46-A90EC135C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21288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CB0DE31F-A52F-4C52-88A0-EA5A62A77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510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cxnSp>
        <p:nvCxnSpPr>
          <p:cNvPr id="18" name="Tiesioji jungtis 17">
            <a:extLst>
              <a:ext uri="{FF2B5EF4-FFF2-40B4-BE49-F238E27FC236}">
                <a16:creationId xmlns:a16="http://schemas.microsoft.com/office/drawing/2014/main" id="{D685D746-BA27-4456-B54B-75F32F0CE558}"/>
              </a:ext>
            </a:extLst>
          </p:cNvPr>
          <p:cNvCxnSpPr/>
          <p:nvPr/>
        </p:nvCxnSpPr>
        <p:spPr>
          <a:xfrm flipV="1">
            <a:off x="5342572" y="12890500"/>
            <a:ext cx="579120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Rectangle 20">
            <a:extLst>
              <a:ext uri="{FF2B5EF4-FFF2-40B4-BE49-F238E27FC236}">
                <a16:creationId xmlns:a16="http://schemas.microsoft.com/office/drawing/2014/main" id="{9C08F06F-74ED-45A9-B222-A8772359A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396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E7E74321-A8E2-4A2E-B505-433F38F1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41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17EA1256-ED37-49AB-AD9F-4D741BB3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7696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8A7A595E-00D7-4840-87FC-5A1B90A09C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4530267"/>
              </p:ext>
            </p:extLst>
          </p:nvPr>
        </p:nvGraphicFramePr>
        <p:xfrm>
          <a:off x="6341365" y="1743076"/>
          <a:ext cx="5454743" cy="4355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41C7285A-EE91-4D3C-B64C-828519DB71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6491817"/>
              </p:ext>
            </p:extLst>
          </p:nvPr>
        </p:nvGraphicFramePr>
        <p:xfrm>
          <a:off x="1321086" y="1743075"/>
          <a:ext cx="5020279" cy="435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67150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8F9220A-CF89-474B-A801-477E845D7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400" dirty="0">
                <a:solidFill>
                  <a:srgbClr val="52876B"/>
                </a:solidFill>
              </a:rPr>
              <a:t>PASIŪLYMAI DĖL KULTŪROS, LAISVALAIKIO/TURIZMO IR SPORTO PASLAUGŲ KOKYBĖS IR PRIEINAMUMO GERINIMO:</a:t>
            </a:r>
            <a:endParaRPr lang="lt-LT" sz="3400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B51DA75-7001-45C7-AC11-DDFF55B1A6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endParaRPr lang="en-GB" sz="2000" b="1" i="1" dirty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Reikia baseino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Reikia daugiau koncertų</a:t>
            </a:r>
            <a:endParaRPr lang="lt-LT" sz="2000" b="1" i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Reikia vandens pramogų </a:t>
            </a:r>
            <a:r>
              <a:rPr lang="lt-LT" sz="1400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(Wakeboard parko, prieplaukų ir pan.)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Reikia daugiau sporto rengini</a:t>
            </a:r>
            <a:r>
              <a:rPr lang="lt-LT" sz="2000" b="1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ų </a:t>
            </a:r>
            <a:r>
              <a:rPr lang="lt-LT" sz="14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(ypač masinių, fizinio aktyvumo)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Reikia daugiau įvairių sporto varžybų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1600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Reikia daugiau pėsčiųjų ir dviračių takų</a:t>
            </a:r>
            <a:endParaRPr lang="lt-LT" sz="1600" b="1" dirty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1600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Reikia daugiau ekskursijų/ žygių, spektaklių, renginių šeimom</a:t>
            </a:r>
            <a:r>
              <a:rPr lang="lt-LT" sz="1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 ir vaikams</a:t>
            </a:r>
            <a:endParaRPr lang="lt-LT" sz="1600" b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1600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Reikia nemokamų treniruočių, sporto salių,, maitinimo vietų, kino teatro/ kino filmų sporto bazių/ kompleksų</a:t>
            </a:r>
            <a:endParaRPr lang="lt-LT" sz="1600" b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1600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Reikia daugiau susitikimų su žymiais žmonėmis, švenčių/festivalių, vandens transporto</a:t>
            </a:r>
            <a:endParaRPr lang="lt-LT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703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rgbClr val="52876B"/>
                </a:solidFill>
              </a:rPr>
              <a:t>VIEŠŲJŲ PASLAUGŲ PRIEINAMUMO PALYGINIMAS 10-BALĖJE SISTEMOJE</a:t>
            </a:r>
            <a:endParaRPr lang="lt-LT" dirty="0">
              <a:solidFill>
                <a:srgbClr val="52876B"/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DF0F799-AC5E-4EC2-818F-DB8C2F143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52274" cy="4351338"/>
          </a:xfrm>
        </p:spPr>
        <p:txBody>
          <a:bodyPr>
            <a:no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52876B"/>
              </a:buClr>
              <a:buFont typeface="Wingdings" panose="05000000000000000000" pitchFamily="2" charset="2"/>
              <a:buChar char="ü"/>
            </a:pPr>
            <a:r>
              <a:rPr lang="lt-LT" sz="1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Rajono teritorijoje Savivaldybės teikiamų viešųjų paslaugų prieinamumu gyventojai yra patenkinti vidutiniškai. </a:t>
            </a:r>
            <a:endParaRPr lang="en-GB" sz="18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52876B"/>
              </a:buClr>
              <a:buFont typeface="Wingdings" panose="05000000000000000000" pitchFamily="2" charset="2"/>
              <a:buChar char="ü"/>
            </a:pPr>
            <a:r>
              <a:rPr lang="lt-LT" sz="1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Aukščiausiu balu įvertintas švietimo paslaugų prieinamumas. Tai yra </a:t>
            </a:r>
            <a:r>
              <a:rPr lang="lt-LT" sz="1800" b="1" u="sng" dirty="0">
                <a:solidFill>
                  <a:srgbClr val="52876B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geras</a:t>
            </a:r>
            <a:r>
              <a:rPr lang="lt-LT" sz="1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įvertinimas. </a:t>
            </a:r>
            <a:endParaRPr lang="en-GB" sz="18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52876B"/>
              </a:buClr>
              <a:buFont typeface="Wingdings" panose="05000000000000000000" pitchFamily="2" charset="2"/>
              <a:buChar char="ü"/>
            </a:pPr>
            <a:r>
              <a:rPr lang="lt-LT" sz="1800" b="1" u="sng" dirty="0">
                <a:solidFill>
                  <a:srgbClr val="52876B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Vidutiniškai</a:t>
            </a:r>
            <a:r>
              <a:rPr lang="lt-LT" sz="1800" b="1" u="sng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lt-LT" sz="1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vertinamas kultūros, socialinių paslaugų, sveikatos priežiūros paslaugų prieinamumas ir aktyvaus poilsio bei sportavimo galimybės rajone.</a:t>
            </a:r>
            <a:endParaRPr lang="en-GB" sz="18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52876B"/>
              </a:buClr>
              <a:buFont typeface="Wingdings" panose="05000000000000000000" pitchFamily="2" charset="2"/>
              <a:buChar char="ü"/>
            </a:pPr>
            <a:r>
              <a:rPr lang="lt-LT" sz="1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Viešo susisiekimo ir ryšių prieinamumas Biržų rajone vertintas, kaip </a:t>
            </a:r>
            <a:r>
              <a:rPr lang="lt-LT" sz="1800" b="1" u="sng" dirty="0">
                <a:solidFill>
                  <a:srgbClr val="52876B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patenkinamas.</a:t>
            </a:r>
            <a:r>
              <a:rPr lang="lt-LT" sz="1800" b="1" u="sng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lt-LT" sz="18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923343C7-E458-4596-870C-B8AD800753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218948"/>
              </p:ext>
            </p:extLst>
          </p:nvPr>
        </p:nvGraphicFramePr>
        <p:xfrm>
          <a:off x="5236196" y="1825624"/>
          <a:ext cx="6479553" cy="4232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68808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1">
            <a:extLst>
              <a:ext uri="{FF2B5EF4-FFF2-40B4-BE49-F238E27FC236}">
                <a16:creationId xmlns:a16="http://schemas.microsoft.com/office/drawing/2014/main" id="{EE71C7A6-78F7-47E2-A3F8-53E7058B9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2565"/>
            <a:ext cx="10515600" cy="813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 err="1">
                <a:solidFill>
                  <a:srgbClr val="52876B"/>
                </a:solidFill>
              </a:rPr>
              <a:t>Ačiū</a:t>
            </a:r>
            <a:r>
              <a:rPr lang="en-GB" sz="4400" dirty="0">
                <a:solidFill>
                  <a:srgbClr val="52876B"/>
                </a:solidFill>
              </a:rPr>
              <a:t> </a:t>
            </a:r>
            <a:r>
              <a:rPr lang="en-GB" sz="4400" dirty="0" err="1">
                <a:solidFill>
                  <a:srgbClr val="52876B"/>
                </a:solidFill>
              </a:rPr>
              <a:t>už</a:t>
            </a:r>
            <a:r>
              <a:rPr lang="en-GB" sz="4400" dirty="0">
                <a:solidFill>
                  <a:srgbClr val="52876B"/>
                </a:solidFill>
              </a:rPr>
              <a:t> </a:t>
            </a:r>
            <a:r>
              <a:rPr lang="en-GB" sz="4400" dirty="0" err="1">
                <a:solidFill>
                  <a:srgbClr val="52876B"/>
                </a:solidFill>
              </a:rPr>
              <a:t>dėmesį</a:t>
            </a:r>
            <a:r>
              <a:rPr lang="en-GB" sz="4400" dirty="0">
                <a:solidFill>
                  <a:srgbClr val="52876B"/>
                </a:solidFill>
              </a:rPr>
              <a:t>!</a:t>
            </a:r>
            <a:endParaRPr lang="lt-LT" dirty="0">
              <a:solidFill>
                <a:srgbClr val="52876B"/>
              </a:solidFill>
            </a:endParaRPr>
          </a:p>
        </p:txBody>
      </p:sp>
      <p:sp>
        <p:nvSpPr>
          <p:cNvPr id="5" name="Pavadinimas 1">
            <a:extLst>
              <a:ext uri="{FF2B5EF4-FFF2-40B4-BE49-F238E27FC236}">
                <a16:creationId xmlns:a16="http://schemas.microsoft.com/office/drawing/2014/main" id="{D41340BD-32FD-45FC-A131-CEC0D9E9C677}"/>
              </a:ext>
            </a:extLst>
          </p:cNvPr>
          <p:cNvSpPr txBox="1">
            <a:spLocks/>
          </p:cNvSpPr>
          <p:nvPr/>
        </p:nvSpPr>
        <p:spPr>
          <a:xfrm>
            <a:off x="1509074" y="4218495"/>
            <a:ext cx="10515600" cy="1465867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GB" sz="4400" u="sng" dirty="0" err="1"/>
              <a:t>Kontaktai</a:t>
            </a:r>
            <a:r>
              <a:rPr lang="en-GB" sz="4400" u="sng" dirty="0"/>
              <a:t>: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Odeta Bačianskienė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Tel. 863000228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El. </a:t>
            </a:r>
            <a:r>
              <a:rPr lang="en-GB" sz="4400" dirty="0" err="1"/>
              <a:t>Paštas</a:t>
            </a:r>
            <a:r>
              <a:rPr lang="en-GB" sz="4400" dirty="0"/>
              <a:t>: </a:t>
            </a:r>
            <a:r>
              <a:rPr lang="en-GB" sz="44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info@generalis.lt</a:t>
            </a:r>
            <a:endParaRPr lang="en-GB" sz="4400" dirty="0"/>
          </a:p>
          <a:p>
            <a:pPr marL="0" indent="0" algn="r">
              <a:buFont typeface="Arial" panose="020B0604020202020204" pitchFamily="34" charset="0"/>
              <a:buNone/>
            </a:pPr>
            <a:endParaRPr lang="lt-LT" i="1" dirty="0">
              <a:solidFill>
                <a:srgbClr val="5287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793098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Lašelis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49A5B6DF530945921C86BC01B18D71" ma:contentTypeVersion="13" ma:contentTypeDescription="Create a new document." ma:contentTypeScope="" ma:versionID="8eb042dc1f7b9b14856a8f83ef97f0dc">
  <xsd:schema xmlns:xsd="http://www.w3.org/2001/XMLSchema" xmlns:xs="http://www.w3.org/2001/XMLSchema" xmlns:p="http://schemas.microsoft.com/office/2006/metadata/properties" xmlns:ns3="2145dd0b-2858-4016-a6df-8fd31ded64a1" xmlns:ns4="2c09582d-149a-4940-890b-06d8667ebebd" targetNamespace="http://schemas.microsoft.com/office/2006/metadata/properties" ma:root="true" ma:fieldsID="b6c390188e34f91cadefb0244f55eb72" ns3:_="" ns4:_="">
    <xsd:import namespace="2145dd0b-2858-4016-a6df-8fd31ded64a1"/>
    <xsd:import namespace="2c09582d-149a-4940-890b-06d8667ebeb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5dd0b-2858-4016-a6df-8fd31ded64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9582d-149a-4940-890b-06d8667ebeb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C5AA26-8BDC-48A4-BE86-C75D0091E5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FA17D7-1071-48B5-989E-602B8FD4DCAF}">
  <ds:schemaRefs>
    <ds:schemaRef ds:uri="http://schemas.microsoft.com/office/2006/metadata/properties"/>
    <ds:schemaRef ds:uri="http://www.w3.org/XML/1998/namespace"/>
    <ds:schemaRef ds:uri="2145dd0b-2858-4016-a6df-8fd31ded64a1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c09582d-149a-4940-890b-06d8667ebebd"/>
  </ds:schemaRefs>
</ds:datastoreItem>
</file>

<file path=customXml/itemProps3.xml><?xml version="1.0" encoding="utf-8"?>
<ds:datastoreItem xmlns:ds="http://schemas.openxmlformats.org/officeDocument/2006/customXml" ds:itemID="{52CF535D-2B39-48D7-943E-88B9FD3776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45dd0b-2858-4016-a6df-8fd31ded64a1"/>
    <ds:schemaRef ds:uri="2c09582d-149a-4940-890b-06d8667ebe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TM04033925[[fn=Lašelis]]</Template>
  <TotalTime>227</TotalTime>
  <Words>1406</Words>
  <Application>Microsoft Office PowerPoint</Application>
  <PresentationFormat>Plačiaekranė</PresentationFormat>
  <Paragraphs>300</Paragraphs>
  <Slides>16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16</vt:i4>
      </vt:variant>
    </vt:vector>
  </HeadingPairs>
  <TitlesOfParts>
    <vt:vector size="22" baseType="lpstr">
      <vt:lpstr>Arial</vt:lpstr>
      <vt:lpstr>Calibri</vt:lpstr>
      <vt:lpstr>Cambria</vt:lpstr>
      <vt:lpstr>Univers</vt:lpstr>
      <vt:lpstr>Wingdings</vt:lpstr>
      <vt:lpstr>GradientVTI</vt:lpstr>
      <vt:lpstr>BIRŽŲ RAJONO SAVIVALDYBĖS GYVENTOJŲ NUOMONĖS TYRIMO ATASKAITA, 2021 M.  </vt:lpstr>
      <vt:lpstr>TYRIMO METODOLOGIJA (I)</vt:lpstr>
      <vt:lpstr>TYRIMO METODOLOGIJA (II)</vt:lpstr>
      <vt:lpstr>SOCIALINĖS-DEMOGRAFINĖS CHARAKTERISTIKOS</vt:lpstr>
      <vt:lpstr>BENDRAS GYVENTOJŲ PASITENKINIMAS GYVENAMĄJĄ APLINKA</vt:lpstr>
      <vt:lpstr>TEIGIAMI IR NEIGIAMI ASPEKTAI</vt:lpstr>
      <vt:lpstr>ŠVIETIMO PASLAUGŲ IR INFRASTRUKTŪROS VERTINIMAS</vt:lpstr>
      <vt:lpstr>PASIŪLYMAI DĖL ŠVIETIMO PASLAUGŲ KOKYBĖS IR PRIEINAMUMO GERINIMO:</vt:lpstr>
      <vt:lpstr>KULTŪROS, LAISVALAIKIO/TURIZMO,SPORTO PASLAUGŲ PRIEINAMUMO VERTINIMAS</vt:lpstr>
      <vt:lpstr>KULTŪROS, LAISVALAIKIO/TURIZMO,SPORTO PASLAUGŲ IR INFRASTRUKTŪROS VERTINIMAS</vt:lpstr>
      <vt:lpstr>REIKALINGIAUSIŲ AKTYVAUS POILSIO/SPORTO OBJEKTŲ IŠSIDĖSTYMAS</vt:lpstr>
      <vt:lpstr>REIKALINGIAUSIŲ AKTYVAUS POILSIO/SPORTO OBJEKTŲ IŠSIDĖSTYMAS PAGAL SENIŪNIJAS</vt:lpstr>
      <vt:lpstr>KULTŪROS/ SPORTO RENGINIŲ POPULIARUMO ANALIZĖ</vt:lpstr>
      <vt:lpstr>PASIŪLYMAI DĖL KULTŪROS, LAISVALAIKIO/TURIZMO IR SPORTO PASLAUGŲ KOKYBĖS IR PRIEINAMUMO GERINIMO:</vt:lpstr>
      <vt:lpstr>VIEŠŲJŲ PASLAUGŲ PRIEINAMUMO PALYGINIMAS 10-BALĖJE SISTEMOJE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BIRŽŲ RAJONO SAVIVALDYBĖS GYVENTOJŲ NUOMONĖS TYRIMO ATASKAITA, 2021 M.</dc:title>
  <dc:creator>Odeta Bačianskienė</dc:creator>
  <cp:lastModifiedBy>Odeta Bačianskienė</cp:lastModifiedBy>
  <cp:revision>15</cp:revision>
  <dcterms:created xsi:type="dcterms:W3CDTF">2021-04-15T07:49:34Z</dcterms:created>
  <dcterms:modified xsi:type="dcterms:W3CDTF">2021-04-27T13:35:36Z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0x0101009A49A5B6DF530945921C86BC01B18D71</vt:lpwstr>
  </property>
</Properties>
</file>