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</p:sldMasterIdLst>
  <p:sldIdLst>
    <p:sldId id="256" r:id="rId5"/>
    <p:sldId id="257" r:id="rId6"/>
    <p:sldId id="258" r:id="rId7"/>
    <p:sldId id="259" r:id="rId8"/>
    <p:sldId id="260" r:id="rId9"/>
    <p:sldId id="263" r:id="rId10"/>
    <p:sldId id="264" r:id="rId11"/>
    <p:sldId id="269" r:id="rId12"/>
    <p:sldId id="276" r:id="rId13"/>
    <p:sldId id="277" r:id="rId14"/>
    <p:sldId id="278" r:id="rId15"/>
    <p:sldId id="272" r:id="rId16"/>
    <p:sldId id="279" r:id="rId17"/>
    <p:sldId id="280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876B"/>
    <a:srgbClr val="E9F0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Odeta\2020%20darbai\Birzu%20SPP\Gyventoj&#371;%20apklausa\Rezultatai\Apklausos_rezultatai_apdorojami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sz="1400" dirty="0" err="1"/>
              <a:t>Lytis</a:t>
            </a:r>
            <a:r>
              <a:rPr lang="en-GB" sz="1400"/>
              <a:t> (N=425)</a:t>
            </a:r>
            <a:endParaRPr lang="lt-LT" sz="14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51-4548-9BAA-47C492A343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'Respondentų duomenys'!$A$2:$A$3</c:f>
              <c:strCache>
                <c:ptCount val="2"/>
                <c:pt idx="0">
                  <c:v>Moteris</c:v>
                </c:pt>
                <c:pt idx="1">
                  <c:v>Vyras</c:v>
                </c:pt>
              </c:strCache>
            </c:strRef>
          </c:cat>
          <c:val>
            <c:numRef>
              <c:f>'Respondentų duomenys'!$B$2:$B$3</c:f>
              <c:numCache>
                <c:formatCode>0.0%</c:formatCode>
                <c:ptCount val="2"/>
                <c:pt idx="0">
                  <c:v>0.74117647058823533</c:v>
                </c:pt>
                <c:pt idx="1">
                  <c:v>0.25882352941176473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51-4548-9BAA-47C492A343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59472608"/>
        <c:axId val="1763514512"/>
      </c:barChart>
      <c:catAx>
        <c:axId val="1759472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1763514512"/>
        <c:crosses val="autoZero"/>
        <c:auto val="1"/>
        <c:lblAlgn val="ctr"/>
        <c:lblOffset val="100"/>
        <c:noMultiLvlLbl val="0"/>
      </c:catAx>
      <c:valAx>
        <c:axId val="1763514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759472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sz="1400"/>
              <a:t>Amžius (N=425)</a:t>
            </a:r>
            <a:endParaRPr lang="lt-LT" sz="14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'Respondentų duomenys'!$A$13:$A$19</c:f>
              <c:strCache>
                <c:ptCount val="7"/>
                <c:pt idx="0">
                  <c:v>51-60 m.</c:v>
                </c:pt>
                <c:pt idx="1">
                  <c:v>41-50 m.</c:v>
                </c:pt>
                <c:pt idx="2">
                  <c:v>30-40 m.</c:v>
                </c:pt>
                <c:pt idx="3">
                  <c:v>61-70 m.</c:v>
                </c:pt>
                <c:pt idx="4">
                  <c:v>18-29 m.</c:v>
                </c:pt>
                <c:pt idx="5">
                  <c:v>Virš 70 m.</c:v>
                </c:pt>
                <c:pt idx="6">
                  <c:v>Nenorėjo/ netiksliai nurodė</c:v>
                </c:pt>
              </c:strCache>
            </c:strRef>
          </c:cat>
          <c:val>
            <c:numRef>
              <c:f>'Respondentų duomenys'!$B$13:$B$19</c:f>
              <c:numCache>
                <c:formatCode>0.0%</c:formatCode>
                <c:ptCount val="7"/>
                <c:pt idx="0">
                  <c:v>0.29176470588235293</c:v>
                </c:pt>
                <c:pt idx="1">
                  <c:v>0.28941176470588237</c:v>
                </c:pt>
                <c:pt idx="2">
                  <c:v>0.19529411764705881</c:v>
                </c:pt>
                <c:pt idx="3">
                  <c:v>0.10352941176470588</c:v>
                </c:pt>
                <c:pt idx="4">
                  <c:v>8.7058823529411758E-2</c:v>
                </c:pt>
                <c:pt idx="5">
                  <c:v>1.6470588235294119E-2</c:v>
                </c:pt>
                <c:pt idx="6">
                  <c:v>1.6470588235294119E-2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72-48C0-992C-FC09A79320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59472608"/>
        <c:axId val="1763514512"/>
      </c:barChart>
      <c:catAx>
        <c:axId val="1759472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1763514512"/>
        <c:crosses val="autoZero"/>
        <c:auto val="1"/>
        <c:lblAlgn val="ctr"/>
        <c:lblOffset val="100"/>
        <c:noMultiLvlLbl val="0"/>
      </c:catAx>
      <c:valAx>
        <c:axId val="1763514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759472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Išsilavinimas (N=425)</a:t>
            </a:r>
            <a:endParaRPr lang="lt-LT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'Respondentų duomenys'!$A$22:$A$28</c:f>
              <c:strCache>
                <c:ptCount val="7"/>
                <c:pt idx="0">
                  <c:v>Aukštasis universitetinis</c:v>
                </c:pt>
                <c:pt idx="1">
                  <c:v>Aukštesnysis</c:v>
                </c:pt>
                <c:pt idx="2">
                  <c:v>Aukštasis neuniversitetinis</c:v>
                </c:pt>
                <c:pt idx="3">
                  <c:v>Vidurinis</c:v>
                </c:pt>
                <c:pt idx="4">
                  <c:v>Kita</c:v>
                </c:pt>
                <c:pt idx="5">
                  <c:v>Pradinis</c:v>
                </c:pt>
                <c:pt idx="6">
                  <c:v>Pagrindinis</c:v>
                </c:pt>
              </c:strCache>
            </c:strRef>
          </c:cat>
          <c:val>
            <c:numRef>
              <c:f>'Respondentų duomenys'!$B$22:$B$28</c:f>
              <c:numCache>
                <c:formatCode>0.0%</c:formatCode>
                <c:ptCount val="7"/>
                <c:pt idx="0">
                  <c:v>0.60235294117647054</c:v>
                </c:pt>
                <c:pt idx="1">
                  <c:v>0.17411764705882352</c:v>
                </c:pt>
                <c:pt idx="2">
                  <c:v>0.12</c:v>
                </c:pt>
                <c:pt idx="3">
                  <c:v>8.4705882352941173E-2</c:v>
                </c:pt>
                <c:pt idx="4">
                  <c:v>1.411764705882353E-2</c:v>
                </c:pt>
                <c:pt idx="5">
                  <c:v>2.352941176470588E-3</c:v>
                </c:pt>
                <c:pt idx="6">
                  <c:v>2.352941176470588E-3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02-47A3-A988-53C66F2AE4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59472608"/>
        <c:axId val="1763514512"/>
      </c:barChart>
      <c:catAx>
        <c:axId val="1759472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1763514512"/>
        <c:crosses val="autoZero"/>
        <c:auto val="1"/>
        <c:lblAlgn val="ctr"/>
        <c:lblOffset val="100"/>
        <c:noMultiLvlLbl val="0"/>
      </c:catAx>
      <c:valAx>
        <c:axId val="1763514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759472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Užsiėmimas (N=425)</a:t>
            </a:r>
            <a:endParaRPr lang="lt-LT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43927463612502993"/>
          <c:y val="0.15976482049271279"/>
          <c:w val="0.46473554442058385"/>
          <c:h val="0.7393443970375520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'Respondentų duomenys'!$A$33:$A$43</c:f>
              <c:strCache>
                <c:ptCount val="11"/>
                <c:pt idx="0">
                  <c:v>Samdomas darbuotojas</c:v>
                </c:pt>
                <c:pt idx="1">
                  <c:v>Darbdavys/ įmonės savininkas</c:v>
                </c:pt>
                <c:pt idx="2">
                  <c:v>Laisvai samdomas darbuotojas</c:v>
                </c:pt>
                <c:pt idx="3">
                  <c:v>Pensininkas</c:v>
                </c:pt>
                <c:pt idx="4">
                  <c:v>Bedarbis, ieškantis darbo asmuo</c:v>
                </c:pt>
                <c:pt idx="5">
                  <c:v>Dekretinėse/ vaiko priežiūros atsotogose</c:v>
                </c:pt>
                <c:pt idx="6">
                  <c:v>Ūkininkas</c:v>
                </c:pt>
                <c:pt idx="7">
                  <c:v>Namų šeimininkas (-ė)</c:v>
                </c:pt>
                <c:pt idx="8">
                  <c:v>Neįgalus asmuo, šiuo metu niekur nedirbantis</c:v>
                </c:pt>
                <c:pt idx="9">
                  <c:v>Studentas/ moksleivis</c:v>
                </c:pt>
                <c:pt idx="10">
                  <c:v>Nenorėjo nurodyti, netiksliai nurodė</c:v>
                </c:pt>
              </c:strCache>
            </c:strRef>
          </c:cat>
          <c:val>
            <c:numRef>
              <c:f>'Respondentų duomenys'!$B$33:$B$43</c:f>
              <c:numCache>
                <c:formatCode>0.0%</c:formatCode>
                <c:ptCount val="11"/>
                <c:pt idx="0">
                  <c:v>0.63058823529411767</c:v>
                </c:pt>
                <c:pt idx="1">
                  <c:v>8.7058823529411758E-2</c:v>
                </c:pt>
                <c:pt idx="2">
                  <c:v>7.5294117647058817E-2</c:v>
                </c:pt>
                <c:pt idx="3">
                  <c:v>7.2941176470588232E-2</c:v>
                </c:pt>
                <c:pt idx="4">
                  <c:v>3.0588235294117649E-2</c:v>
                </c:pt>
                <c:pt idx="5">
                  <c:v>2.823529411764706E-2</c:v>
                </c:pt>
                <c:pt idx="6">
                  <c:v>2.5882352941176471E-2</c:v>
                </c:pt>
                <c:pt idx="7">
                  <c:v>1.8823529411764704E-2</c:v>
                </c:pt>
                <c:pt idx="8">
                  <c:v>1.1764705882352941E-2</c:v>
                </c:pt>
                <c:pt idx="9">
                  <c:v>9.4117647058823521E-3</c:v>
                </c:pt>
                <c:pt idx="10">
                  <c:v>9.4117647058823521E-3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CE-461B-9B3B-BC05E923CF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59472608"/>
        <c:axId val="1763514512"/>
      </c:barChart>
      <c:catAx>
        <c:axId val="1759472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1763514512"/>
        <c:crosses val="autoZero"/>
        <c:auto val="1"/>
        <c:lblAlgn val="ctr"/>
        <c:lblOffset val="100"/>
        <c:noMultiLvlLbl val="0"/>
      </c:catAx>
      <c:valAx>
        <c:axId val="1763514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759472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Asmeninės</a:t>
            </a:r>
            <a:r>
              <a:rPr lang="en-GB" baseline="0"/>
              <a:t> pajamos</a:t>
            </a:r>
            <a:r>
              <a:rPr lang="en-GB"/>
              <a:t> (N=425)</a:t>
            </a:r>
            <a:endParaRPr lang="lt-LT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'Respondentų duomenys'!$A$46:$A$53</c:f>
              <c:strCache>
                <c:ptCount val="8"/>
                <c:pt idx="0">
                  <c:v>501-800 EUR</c:v>
                </c:pt>
                <c:pt idx="1">
                  <c:v>801-1000 EUR</c:v>
                </c:pt>
                <c:pt idx="2">
                  <c:v>201-500 EUR</c:v>
                </c:pt>
                <c:pt idx="3">
                  <c:v>Nenoriu nurodyti</c:v>
                </c:pt>
                <c:pt idx="4">
                  <c:v>1001-1500 EUR</c:v>
                </c:pt>
                <c:pt idx="5">
                  <c:v>1501-2000 EUR</c:v>
                </c:pt>
                <c:pt idx="6">
                  <c:v>Daugiau nei 2000 EUR</c:v>
                </c:pt>
                <c:pt idx="7">
                  <c:v>Mažiau nei 200 EUR</c:v>
                </c:pt>
              </c:strCache>
            </c:strRef>
          </c:cat>
          <c:val>
            <c:numRef>
              <c:f>'Respondentų duomenys'!$B$46:$B$53</c:f>
              <c:numCache>
                <c:formatCode>0.0%</c:formatCode>
                <c:ptCount val="8"/>
                <c:pt idx="0">
                  <c:v>0.2541176470588235</c:v>
                </c:pt>
                <c:pt idx="1">
                  <c:v>0.23058823529411765</c:v>
                </c:pt>
                <c:pt idx="2">
                  <c:v>0.15529411764705883</c:v>
                </c:pt>
                <c:pt idx="3">
                  <c:v>0.12470588235294118</c:v>
                </c:pt>
                <c:pt idx="4">
                  <c:v>0.11529411764705882</c:v>
                </c:pt>
                <c:pt idx="5">
                  <c:v>4.9411764705882349E-2</c:v>
                </c:pt>
                <c:pt idx="6">
                  <c:v>4.4705882352941179E-2</c:v>
                </c:pt>
                <c:pt idx="7">
                  <c:v>2.5882352941176471E-2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6-41F5-8198-B06BBE30E3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59472608"/>
        <c:axId val="1763514512"/>
      </c:barChart>
      <c:catAx>
        <c:axId val="1759472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1763514512"/>
        <c:crosses val="autoZero"/>
        <c:auto val="1"/>
        <c:lblAlgn val="ctr"/>
        <c:lblOffset val="100"/>
        <c:noMultiLvlLbl val="0"/>
      </c:catAx>
      <c:valAx>
        <c:axId val="1763514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759472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sz="1400"/>
              <a:t>Seniūnija (N=425)</a:t>
            </a:r>
            <a:endParaRPr lang="lt-LT" sz="14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'Respondentų duomenys'!$A$59:$A$66</c:f>
              <c:strCache>
                <c:ptCount val="8"/>
                <c:pt idx="0">
                  <c:v>Biržų miesto</c:v>
                </c:pt>
                <c:pt idx="1">
                  <c:v>Širvėnos</c:v>
                </c:pt>
                <c:pt idx="2">
                  <c:v>Papilio</c:v>
                </c:pt>
                <c:pt idx="3">
                  <c:v>Parovėjos</c:v>
                </c:pt>
                <c:pt idx="4">
                  <c:v>Pabiržės</c:v>
                </c:pt>
                <c:pt idx="5">
                  <c:v>Pačeriaukštės</c:v>
                </c:pt>
                <c:pt idx="6">
                  <c:v>Vabalninko</c:v>
                </c:pt>
                <c:pt idx="7">
                  <c:v>Nemunėlio Radviliškio</c:v>
                </c:pt>
              </c:strCache>
            </c:strRef>
          </c:cat>
          <c:val>
            <c:numRef>
              <c:f>'Respondentų duomenys'!$B$59:$B$66</c:f>
              <c:numCache>
                <c:formatCode>0.0%</c:formatCode>
                <c:ptCount val="8"/>
                <c:pt idx="0">
                  <c:v>0.62588235294117645</c:v>
                </c:pt>
                <c:pt idx="1">
                  <c:v>0.1011764705882353</c:v>
                </c:pt>
                <c:pt idx="2">
                  <c:v>5.4117647058823527E-2</c:v>
                </c:pt>
                <c:pt idx="3">
                  <c:v>5.1764705882352942E-2</c:v>
                </c:pt>
                <c:pt idx="4">
                  <c:v>4.7058823529411764E-2</c:v>
                </c:pt>
                <c:pt idx="5">
                  <c:v>4.2352941176470586E-2</c:v>
                </c:pt>
                <c:pt idx="6">
                  <c:v>0.04</c:v>
                </c:pt>
                <c:pt idx="7">
                  <c:v>3.7647058823529408E-2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27-4B28-AD65-221866F31C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759472608"/>
        <c:axId val="1763514512"/>
      </c:barChart>
      <c:catAx>
        <c:axId val="1759472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1763514512"/>
        <c:crosses val="autoZero"/>
        <c:auto val="1"/>
        <c:lblAlgn val="ctr"/>
        <c:lblOffset val="100"/>
        <c:noMultiLvlLbl val="0"/>
      </c:catAx>
      <c:valAx>
        <c:axId val="1763514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759472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chemeClr val="tx1"/>
                </a:solidFill>
              </a:rPr>
              <a:t>Kaip per paskutinius 5 metus pasikeitė</a:t>
            </a:r>
            <a:r>
              <a:rPr lang="en-US" baseline="0">
                <a:solidFill>
                  <a:schemeClr val="tx1"/>
                </a:solidFill>
              </a:rPr>
              <a:t> gyvenamoji vietovė</a:t>
            </a:r>
            <a:r>
              <a:rPr lang="en-US">
                <a:solidFill>
                  <a:schemeClr val="tx1"/>
                </a:solidFill>
              </a:rPr>
              <a:t> (N=425)?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 BLOKAS'!$A$16:$A$18</c:f>
              <c:strCache>
                <c:ptCount val="3"/>
                <c:pt idx="0">
                  <c:v>Pokyčiai į gerąją pusę</c:v>
                </c:pt>
                <c:pt idx="1">
                  <c:v>Gyvenamoji aplinka iš esmės nepasikeitė</c:v>
                </c:pt>
                <c:pt idx="2">
                  <c:v>Pokyčiai į blogąją pusę</c:v>
                </c:pt>
              </c:strCache>
            </c:strRef>
          </c:cat>
          <c:val>
            <c:numRef>
              <c:f>'I BLOKAS'!$B$16:$B$18</c:f>
              <c:numCache>
                <c:formatCode>0.0%</c:formatCode>
                <c:ptCount val="3"/>
                <c:pt idx="0">
                  <c:v>0.63529411764705879</c:v>
                </c:pt>
                <c:pt idx="1">
                  <c:v>0.2847058823529412</c:v>
                </c:pt>
                <c:pt idx="2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13-4FFE-BCEE-4D94E05350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31851696"/>
        <c:axId val="531842960"/>
      </c:barChart>
      <c:catAx>
        <c:axId val="531851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531842960"/>
        <c:crosses val="autoZero"/>
        <c:auto val="1"/>
        <c:lblAlgn val="ctr"/>
        <c:lblOffset val="100"/>
        <c:noMultiLvlLbl val="0"/>
      </c:catAx>
      <c:valAx>
        <c:axId val="5318429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531851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chemeClr val="tx1"/>
                </a:solidFill>
              </a:rPr>
              <a:t>Kaip seniai gyvenate BRS (N=425)?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 BLOKAS'!$A$2:$A$7</c:f>
              <c:strCache>
                <c:ptCount val="6"/>
                <c:pt idx="0">
                  <c:v>nuo gimimo iki dabar (niekur nebuvau išvykęs)</c:v>
                </c:pt>
                <c:pt idx="1">
                  <c:v>daugiau nei 20 metų</c:v>
                </c:pt>
                <c:pt idx="2">
                  <c:v>11-20 metų</c:v>
                </c:pt>
                <c:pt idx="3">
                  <c:v>1-5 metus</c:v>
                </c:pt>
                <c:pt idx="4">
                  <c:v>6-10 metų</c:v>
                </c:pt>
                <c:pt idx="5">
                  <c:v>mažiau nei metus</c:v>
                </c:pt>
              </c:strCache>
            </c:strRef>
          </c:cat>
          <c:val>
            <c:numRef>
              <c:f>'I BLOKAS'!$B$2:$B$7</c:f>
              <c:numCache>
                <c:formatCode>0.0%</c:formatCode>
                <c:ptCount val="6"/>
                <c:pt idx="0">
                  <c:v>0.4611764705882353</c:v>
                </c:pt>
                <c:pt idx="1">
                  <c:v>0.40470588235294119</c:v>
                </c:pt>
                <c:pt idx="2">
                  <c:v>8.2352941176470587E-2</c:v>
                </c:pt>
                <c:pt idx="3">
                  <c:v>2.1176470588235293E-2</c:v>
                </c:pt>
                <c:pt idx="4">
                  <c:v>2.1176470588235293E-2</c:v>
                </c:pt>
                <c:pt idx="5">
                  <c:v>9.4117647058823521E-3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52-437B-94BB-AAA0166ED2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31851696"/>
        <c:axId val="531842960"/>
      </c:barChart>
      <c:catAx>
        <c:axId val="531851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531842960"/>
        <c:crosses val="autoZero"/>
        <c:auto val="1"/>
        <c:lblAlgn val="ctr"/>
        <c:lblOffset val="100"/>
        <c:noMultiLvlLbl val="0"/>
      </c:catAx>
      <c:valAx>
        <c:axId val="5318429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531851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chemeClr val="tx1"/>
                </a:solidFill>
              </a:rPr>
              <a:t>Kaip saugiai jaučiatės</a:t>
            </a:r>
            <a:r>
              <a:rPr lang="en-US" baseline="0">
                <a:solidFill>
                  <a:schemeClr val="tx1"/>
                </a:solidFill>
              </a:rPr>
              <a:t> gyvenamojoje vietovėje</a:t>
            </a:r>
            <a:r>
              <a:rPr lang="en-US">
                <a:solidFill>
                  <a:schemeClr val="tx1"/>
                </a:solidFill>
              </a:rPr>
              <a:t> (N=425)?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34504236519984549"/>
          <c:y val="0.32918032786885248"/>
          <c:w val="0.57064339930481667"/>
          <c:h val="0.5237754896022612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 BLOKAS'!$A$31:$A$35</c:f>
              <c:strCache>
                <c:ptCount val="5"/>
                <c:pt idx="0">
                  <c:v>Pakankamai saugiai</c:v>
                </c:pt>
                <c:pt idx="1">
                  <c:v>Labai saugiai</c:v>
                </c:pt>
                <c:pt idx="2">
                  <c:v>Nesaugiai</c:v>
                </c:pt>
                <c:pt idx="3">
                  <c:v>Neturiu nuomonės</c:v>
                </c:pt>
                <c:pt idx="4">
                  <c:v>Labai nesaugiai</c:v>
                </c:pt>
              </c:strCache>
            </c:strRef>
          </c:cat>
          <c:val>
            <c:numRef>
              <c:f>'I BLOKAS'!$B$31:$B$35</c:f>
              <c:numCache>
                <c:formatCode>0.0%</c:formatCode>
                <c:ptCount val="5"/>
                <c:pt idx="0">
                  <c:v>0.82352941176470584</c:v>
                </c:pt>
                <c:pt idx="1">
                  <c:v>7.7647058823529416E-2</c:v>
                </c:pt>
                <c:pt idx="2">
                  <c:v>7.2941176470588232E-2</c:v>
                </c:pt>
                <c:pt idx="3">
                  <c:v>1.6470588235294119E-2</c:v>
                </c:pt>
                <c:pt idx="4">
                  <c:v>9.4117647058823521E-3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4B-41D5-887D-43D0EAB280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31851696"/>
        <c:axId val="531842960"/>
      </c:barChart>
      <c:catAx>
        <c:axId val="531851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531842960"/>
        <c:crosses val="autoZero"/>
        <c:auto val="1"/>
        <c:lblAlgn val="ctr"/>
        <c:lblOffset val="100"/>
        <c:noMultiLvlLbl val="0"/>
      </c:catAx>
      <c:valAx>
        <c:axId val="5318429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531851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chemeClr val="tx1"/>
                </a:solidFill>
              </a:rPr>
              <a:t>Priežastys,</a:t>
            </a:r>
            <a:r>
              <a:rPr lang="en-US" baseline="0">
                <a:solidFill>
                  <a:schemeClr val="tx1"/>
                </a:solidFill>
              </a:rPr>
              <a:t> kodėl jaučiatės nesaugiai gyvenamojoje vietovėje </a:t>
            </a:r>
            <a:r>
              <a:rPr lang="en-US">
                <a:solidFill>
                  <a:schemeClr val="tx1"/>
                </a:solidFill>
              </a:rPr>
              <a:t>(N=425)?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 BLOKAS'!$A$178:$A$183</c:f>
              <c:strCache>
                <c:ptCount val="6"/>
                <c:pt idx="0">
                  <c:v>Dėl didelio bendro nusikalstamumo lygio</c:v>
                </c:pt>
                <c:pt idx="1">
                  <c:v>Dėl agresyvaus jaunimo/ paauglių/ vaikų grupių</c:v>
                </c:pt>
                <c:pt idx="2">
                  <c:v>Dėl neapšviestų gatvių/ viešųjų teritorijų</c:v>
                </c:pt>
                <c:pt idx="3">
                  <c:v>Dėl apsvaigusių nuo alkoholio/ narkotinių medžiagų asmenų</c:v>
                </c:pt>
                <c:pt idx="4">
                  <c:v>Dėl apleistų/ avarinės būklės pastatų, kitos nesaugios/ avarinės būklės infrastruktūros</c:v>
                </c:pt>
                <c:pt idx="5">
                  <c:v>Dėl nesutvarkytų/ nesaugių kelių, gatvių, šaligatvių, takų arba jų nebuvimo</c:v>
                </c:pt>
              </c:strCache>
            </c:strRef>
          </c:cat>
          <c:val>
            <c:numRef>
              <c:f>'I BLOKAS'!$B$178:$B$183</c:f>
              <c:numCache>
                <c:formatCode>0.0</c:formatCode>
                <c:ptCount val="6"/>
                <c:pt idx="0">
                  <c:v>2.5082352941176471</c:v>
                </c:pt>
                <c:pt idx="1">
                  <c:v>2.8329411764705883</c:v>
                </c:pt>
                <c:pt idx="2">
                  <c:v>2.9364705882352942</c:v>
                </c:pt>
                <c:pt idx="3">
                  <c:v>3.0141176470588236</c:v>
                </c:pt>
                <c:pt idx="4">
                  <c:v>3.0776470588235294</c:v>
                </c:pt>
                <c:pt idx="5">
                  <c:v>3.783529411764706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6B-4C7C-955C-B108E69F0C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31851696"/>
        <c:axId val="531842960"/>
      </c:barChart>
      <c:catAx>
        <c:axId val="5318516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531842960"/>
        <c:crosses val="autoZero"/>
        <c:auto val="1"/>
        <c:lblAlgn val="ctr"/>
        <c:lblOffset val="100"/>
        <c:noMultiLvlLbl val="0"/>
      </c:catAx>
      <c:valAx>
        <c:axId val="5318429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53185169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>
                <a:solidFill>
                  <a:schemeClr val="tx1"/>
                </a:solidFill>
              </a:rPr>
              <a:t>Sveikatos priežiūros paslaugų ir specialistų darbo, infrastruktūros ir paslaugų vertinimas (N=425)</a:t>
            </a:r>
            <a:endParaRPr lang="lt-LT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58442974148074711"/>
          <c:y val="0.19111111111111112"/>
          <c:w val="0.38287546246822041"/>
          <c:h val="0.7270607840686580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'IV BLOKAS'!$A$2:$A$11</c:f>
              <c:strCache>
                <c:ptCount val="10"/>
                <c:pt idx="0">
                  <c:v>Laukimas eilėje prie gydytojų kabinetų/ laikas iki patenkant pas gydytoją</c:v>
                </c:pt>
                <c:pt idx="1">
                  <c:v>Mokamų paslaugų kainos</c:v>
                </c:pt>
                <c:pt idx="2">
                  <c:v>COVID-19 pandemijos valdymas sveikatos priežiūros įstaigose</c:v>
                </c:pt>
                <c:pt idx="3">
                  <c:v>Medicinos paslaugų ir tyrimų pakankamumas</c:v>
                </c:pt>
                <c:pt idx="4">
                  <c:v>Teikiamas visuomenės sveikatos (Visuomenės sveikatos biuro) paslaugos, gyventojams teikiamos informacijos pakankamumas apie jas</c:v>
                </c:pt>
                <c:pt idx="5">
                  <c:v>Konsultavimas telefonu ar kitaip nuotoliniu būdu</c:v>
                </c:pt>
                <c:pt idx="6">
                  <c:v>Patalpų būklė/ medicininės įrangos būklė</c:v>
                </c:pt>
                <c:pt idx="7">
                  <c:v>Medicinos darbuotojų reagavimas į iškilusias asmens sveikatos priežiūros problemas laiku </c:v>
                </c:pt>
                <c:pt idx="8">
                  <c:v>Medicinos darbuotojų kompetencija ir darbo išmanymas</c:v>
                </c:pt>
                <c:pt idx="9">
                  <c:v>Medicinos darbuotojų bendravimo kultūra</c:v>
                </c:pt>
              </c:strCache>
            </c:strRef>
          </c:cat>
          <c:val>
            <c:numRef>
              <c:f>'IV BLOKAS'!$B$2:$B$11</c:f>
              <c:numCache>
                <c:formatCode>0.0</c:formatCode>
                <c:ptCount val="10"/>
                <c:pt idx="0">
                  <c:v>2.5317647058823529</c:v>
                </c:pt>
                <c:pt idx="1">
                  <c:v>2.8423529411764705</c:v>
                </c:pt>
                <c:pt idx="2">
                  <c:v>2.8588235294117648</c:v>
                </c:pt>
                <c:pt idx="3">
                  <c:v>2.9317647058823528</c:v>
                </c:pt>
                <c:pt idx="4">
                  <c:v>2.9411764705882355</c:v>
                </c:pt>
                <c:pt idx="5">
                  <c:v>3.1</c:v>
                </c:pt>
                <c:pt idx="6">
                  <c:v>3.1976470588235295</c:v>
                </c:pt>
                <c:pt idx="7">
                  <c:v>3.1976470588235295</c:v>
                </c:pt>
                <c:pt idx="8">
                  <c:v>3.388235294117647</c:v>
                </c:pt>
                <c:pt idx="9">
                  <c:v>3.4211764705882355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D8-4AD1-8803-F6B9570B40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026131328"/>
        <c:axId val="1026116768"/>
      </c:barChart>
      <c:catAx>
        <c:axId val="10261313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1026116768"/>
        <c:crosses val="autoZero"/>
        <c:auto val="1"/>
        <c:lblAlgn val="ctr"/>
        <c:lblOffset val="100"/>
        <c:noMultiLvlLbl val="0"/>
      </c:catAx>
      <c:valAx>
        <c:axId val="10261167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026131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>
                <a:solidFill>
                  <a:schemeClr val="tx1"/>
                </a:solidFill>
              </a:rPr>
              <a:t>Priežastys,</a:t>
            </a:r>
            <a:r>
              <a:rPr lang="en-GB" baseline="0">
                <a:solidFill>
                  <a:schemeClr val="tx1"/>
                </a:solidFill>
              </a:rPr>
              <a:t> kodėl ne</a:t>
            </a:r>
            <a:r>
              <a:rPr lang="en-GB">
                <a:solidFill>
                  <a:schemeClr val="tx1"/>
                </a:solidFill>
              </a:rPr>
              <a:t>suteiktos medicinos</a:t>
            </a:r>
            <a:r>
              <a:rPr lang="en-GB" baseline="0">
                <a:solidFill>
                  <a:schemeClr val="tx1"/>
                </a:solidFill>
              </a:rPr>
              <a:t> paslaugos per pastaruosius 12 mėn. </a:t>
            </a:r>
            <a:r>
              <a:rPr lang="en-GB">
                <a:solidFill>
                  <a:schemeClr val="tx1"/>
                </a:solidFill>
              </a:rPr>
              <a:t>(N=39)?</a:t>
            </a:r>
            <a:endParaRPr lang="lt-LT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49253361213238839"/>
          <c:y val="0.15766215253029223"/>
          <c:w val="0.47066583849973187"/>
          <c:h val="0.7321061168138017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'IV BLOKAS'!$A$32:$A$39</c:f>
              <c:strCache>
                <c:ptCount val="7"/>
                <c:pt idx="0">
                  <c:v>Negalėjo sumokėti už paslaugas</c:v>
                </c:pt>
                <c:pt idx="1">
                  <c:v>Negalėjo tuo metu atsiprašyti iš darbo arba turėjo kitų įsipareigojimų</c:v>
                </c:pt>
                <c:pt idx="2">
                  <c:v>Laukiančiųjų eilė buvo per ilga, paslaugos būtų suteiktos per vėlai</c:v>
                </c:pt>
                <c:pt idx="3">
                  <c:v>Kita</c:v>
                </c:pt>
                <c:pt idx="4">
                  <c:v>Dėl COVID-19 pandemijos nepateko į gydymo įstaigą, nebuvo suteiktos medicinos paslaugos</c:v>
                </c:pt>
                <c:pt idx="5">
                  <c:v>Reikalingas gydymas nebuvo prieinamas Biržų rajone</c:v>
                </c:pt>
                <c:pt idx="6">
                  <c:v>Medicinos paslaugos buvo suteiktos tik nuotoliniu būdu</c:v>
                </c:pt>
              </c:strCache>
            </c:strRef>
          </c:cat>
          <c:val>
            <c:numRef>
              <c:f>'IV BLOKAS'!$B$32:$B$39</c:f>
              <c:numCache>
                <c:formatCode>0.0%</c:formatCode>
                <c:ptCount val="8"/>
                <c:pt idx="0">
                  <c:v>2.564102564102564E-2</c:v>
                </c:pt>
                <c:pt idx="1">
                  <c:v>5.128205128205128E-2</c:v>
                </c:pt>
                <c:pt idx="2">
                  <c:v>0.15384615384615385</c:v>
                </c:pt>
                <c:pt idx="3">
                  <c:v>0.15384615384615385</c:v>
                </c:pt>
                <c:pt idx="4">
                  <c:v>0.23076923076923078</c:v>
                </c:pt>
                <c:pt idx="5">
                  <c:v>0.41025641025641024</c:v>
                </c:pt>
                <c:pt idx="6">
                  <c:v>0.41025641025641024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7E-4C42-BCFA-939F743DDA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026131328"/>
        <c:axId val="1026116768"/>
      </c:barChart>
      <c:catAx>
        <c:axId val="10261313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1026116768"/>
        <c:crosses val="autoZero"/>
        <c:auto val="1"/>
        <c:lblAlgn val="ctr"/>
        <c:lblOffset val="100"/>
        <c:noMultiLvlLbl val="0"/>
      </c:catAx>
      <c:valAx>
        <c:axId val="10261167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1026131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sz="1400" b="0" i="0" baseline="0">
                <a:effectLst/>
                <a:latin typeface="+mn-lt"/>
              </a:rPr>
              <a:t>Socialinių paslaugų įstaigų ir specialistų darbo, infrastruktūros bei paslaugų vertinimas (N=425)</a:t>
            </a:r>
            <a:endParaRPr lang="lt-LT" sz="1400">
              <a:effectLst/>
              <a:latin typeface="+mn-lt"/>
            </a:endParaRPr>
          </a:p>
        </c:rich>
      </c:tx>
      <c:layout>
        <c:manualLayout>
          <c:xMode val="edge"/>
          <c:yMode val="edge"/>
          <c:x val="0.10321522309711285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47776966132245519"/>
          <c:y val="0.21298651252408479"/>
          <c:w val="0.45523226765329033"/>
          <c:h val="0.6976174654468769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 BLOKAS'!$A$2:$A$7</c:f>
              <c:strCache>
                <c:ptCount val="6"/>
                <c:pt idx="0">
                  <c:v>COVID-19 pandemijos valdymas socialinės apsaugos įstaigose</c:v>
                </c:pt>
                <c:pt idx="1">
                  <c:v>Teikiamų socialinių paslaugų įvairovė ir pasirinkimo galimybės</c:v>
                </c:pt>
                <c:pt idx="2">
                  <c:v>Gyventojams teikiama informacija telefonu/ internetu</c:v>
                </c:pt>
                <c:pt idx="3">
                  <c:v>Patalpų būklė</c:v>
                </c:pt>
                <c:pt idx="4">
                  <c:v>Aptarnaujančių specialistų/ personalo bendravimo kultūra</c:v>
                </c:pt>
                <c:pt idx="5">
                  <c:v>Aptarnaujančių specialistų/ personalo kompetencija ir darbo išmanymas</c:v>
                </c:pt>
              </c:strCache>
            </c:strRef>
          </c:cat>
          <c:val>
            <c:numRef>
              <c:f>'V BLOKAS'!$B$2:$B$7</c:f>
              <c:numCache>
                <c:formatCode>0.0</c:formatCode>
                <c:ptCount val="6"/>
                <c:pt idx="0">
                  <c:v>2.9811764705882351</c:v>
                </c:pt>
                <c:pt idx="1">
                  <c:v>3.1035294117647059</c:v>
                </c:pt>
                <c:pt idx="2">
                  <c:v>3.1552941176470588</c:v>
                </c:pt>
                <c:pt idx="3">
                  <c:v>3.2376470588235295</c:v>
                </c:pt>
                <c:pt idx="4">
                  <c:v>3.2494117647058824</c:v>
                </c:pt>
                <c:pt idx="5">
                  <c:v>3.2541176470588233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3C-4AFB-A5B7-5BC9D2CA6D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708440783"/>
        <c:axId val="708440367"/>
      </c:barChart>
      <c:catAx>
        <c:axId val="7084407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708440367"/>
        <c:crosses val="autoZero"/>
        <c:auto val="1"/>
        <c:lblAlgn val="ctr"/>
        <c:lblOffset val="100"/>
        <c:noMultiLvlLbl val="0"/>
      </c:catAx>
      <c:valAx>
        <c:axId val="70844036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7084407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sz="1400" b="0" i="0" baseline="0">
                <a:effectLst/>
                <a:latin typeface="+mn-lt"/>
              </a:rPr>
              <a:t>Socialinio būsto nuomos ar jo sąlygų pagerinimo paslauga (N=425)</a:t>
            </a:r>
            <a:endParaRPr lang="lt-LT" sz="1400">
              <a:effectLst/>
              <a:latin typeface="+mn-lt"/>
            </a:endParaRPr>
          </a:p>
        </c:rich>
      </c:tx>
      <c:layout>
        <c:manualLayout>
          <c:xMode val="edge"/>
          <c:yMode val="edge"/>
          <c:x val="0.16570395183429162"/>
          <c:y val="1.39262715372625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42573623776411468"/>
          <c:y val="0.28011891542911627"/>
          <c:w val="0.49977811566388758"/>
          <c:h val="0.6079796033960465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 BLOKAS'!$A$42:$A$47</c:f>
              <c:strCache>
                <c:ptCount val="6"/>
                <c:pt idx="0">
                  <c:v>Labai greitai</c:v>
                </c:pt>
                <c:pt idx="1">
                  <c:v>Greitai</c:v>
                </c:pt>
                <c:pt idx="2">
                  <c:v>Negreitai</c:v>
                </c:pt>
                <c:pt idx="3">
                  <c:v>Labai negreitai</c:v>
                </c:pt>
                <c:pt idx="4">
                  <c:v>Iki šiol paslauga nėra suteikta</c:v>
                </c:pt>
                <c:pt idx="5">
                  <c:v>Nebuvo poreikio kreiptis dėl paslaugos</c:v>
                </c:pt>
              </c:strCache>
            </c:strRef>
          </c:cat>
          <c:val>
            <c:numRef>
              <c:f>'V BLOKAS'!$B$42:$B$47</c:f>
              <c:numCache>
                <c:formatCode>0.0%</c:formatCode>
                <c:ptCount val="6"/>
                <c:pt idx="0">
                  <c:v>4.7058823529411761E-3</c:v>
                </c:pt>
                <c:pt idx="1">
                  <c:v>9.4117647058823521E-3</c:v>
                </c:pt>
                <c:pt idx="2">
                  <c:v>9.4117647058823521E-3</c:v>
                </c:pt>
                <c:pt idx="3">
                  <c:v>1.1764705882352941E-2</c:v>
                </c:pt>
                <c:pt idx="4">
                  <c:v>1.6470588235294119E-2</c:v>
                </c:pt>
                <c:pt idx="5">
                  <c:v>0.94823529411764707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0F-47E3-8B19-F27D1EEEF9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708440783"/>
        <c:axId val="708440367"/>
      </c:barChart>
      <c:catAx>
        <c:axId val="7084407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708440367"/>
        <c:crosses val="autoZero"/>
        <c:auto val="1"/>
        <c:lblAlgn val="ctr"/>
        <c:lblOffset val="100"/>
        <c:noMultiLvlLbl val="0"/>
      </c:catAx>
      <c:valAx>
        <c:axId val="70844036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7084407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sz="1400" b="0" i="0" baseline="0">
                <a:effectLst/>
                <a:latin typeface="+mn-lt"/>
              </a:rPr>
              <a:t>Būsto ar gyvenamosios aplinkos pritaikymo neįgaliam asmeniui paslauga (N=425)</a:t>
            </a:r>
            <a:endParaRPr lang="lt-LT" sz="1400">
              <a:effectLst/>
              <a:latin typeface="+mn-lt"/>
            </a:endParaRPr>
          </a:p>
        </c:rich>
      </c:tx>
      <c:layout>
        <c:manualLayout>
          <c:xMode val="edge"/>
          <c:yMode val="edge"/>
          <c:x val="0.14740945670079528"/>
          <c:y val="1.96686560676730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45443409498550108"/>
          <c:y val="0.28296800175808901"/>
          <c:w val="0.47254248320764025"/>
          <c:h val="0.6076964580493535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'V BLOKAS'!$A$57:$A$62</c:f>
              <c:strCache>
                <c:ptCount val="6"/>
                <c:pt idx="0">
                  <c:v>Labai greitai</c:v>
                </c:pt>
                <c:pt idx="1">
                  <c:v>Greitai</c:v>
                </c:pt>
                <c:pt idx="2">
                  <c:v>Negreitai</c:v>
                </c:pt>
                <c:pt idx="3">
                  <c:v>Labai negreitai</c:v>
                </c:pt>
                <c:pt idx="4">
                  <c:v>Iki šiol paslauga nėra suteikta</c:v>
                </c:pt>
                <c:pt idx="5">
                  <c:v>Nebuvo poreikio kreiptis dėl paslaugos</c:v>
                </c:pt>
              </c:strCache>
            </c:strRef>
          </c:cat>
          <c:val>
            <c:numRef>
              <c:f>'V BLOKAS'!$B$57:$B$62</c:f>
              <c:numCache>
                <c:formatCode>0.0%</c:formatCode>
                <c:ptCount val="6"/>
                <c:pt idx="0">
                  <c:v>0</c:v>
                </c:pt>
                <c:pt idx="1">
                  <c:v>2.352941176470588E-3</c:v>
                </c:pt>
                <c:pt idx="2">
                  <c:v>7.058823529411765E-3</c:v>
                </c:pt>
                <c:pt idx="3">
                  <c:v>9.4117647058823521E-3</c:v>
                </c:pt>
                <c:pt idx="4">
                  <c:v>1.1764705882352941E-2</c:v>
                </c:pt>
                <c:pt idx="5">
                  <c:v>0.96941176470588231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F1-4CCA-8CD8-351F16DDDF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708440783"/>
        <c:axId val="708440367"/>
      </c:barChart>
      <c:catAx>
        <c:axId val="7084407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708440367"/>
        <c:crosses val="autoZero"/>
        <c:auto val="1"/>
        <c:lblAlgn val="ctr"/>
        <c:lblOffset val="100"/>
        <c:noMultiLvlLbl val="0"/>
      </c:catAx>
      <c:valAx>
        <c:axId val="708440367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7084407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r>
              <a:rPr lang="en-GB" sz="2000" b="1"/>
              <a:t>Viešųjų paslaugų prieinamumo palyginimas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bendras!$A$2:$A$7</c:f>
              <c:strCache>
                <c:ptCount val="6"/>
                <c:pt idx="0">
                  <c:v>Viešo susisiekimo ir ryšių prieinamumas</c:v>
                </c:pt>
                <c:pt idx="1">
                  <c:v>Sveikatos priežiūros paslaugų prieinamumas</c:v>
                </c:pt>
                <c:pt idx="2">
                  <c:v>Socialinių paslaugų prieinamumas</c:v>
                </c:pt>
                <c:pt idx="3">
                  <c:v>Aktyvaus poilsio ir sportavimo galimybės (prieinamumas)</c:v>
                </c:pt>
                <c:pt idx="4">
                  <c:v>Kultūros paslaugų prieinamumas</c:v>
                </c:pt>
                <c:pt idx="5">
                  <c:v>Švietimo paslaugų prieinamumas</c:v>
                </c:pt>
              </c:strCache>
            </c:strRef>
          </c:cat>
          <c:val>
            <c:numRef>
              <c:f>bendras!$B$2:$B$7</c:f>
              <c:numCache>
                <c:formatCode>General</c:formatCode>
                <c:ptCount val="6"/>
                <c:pt idx="0">
                  <c:v>5.8</c:v>
                </c:pt>
                <c:pt idx="1">
                  <c:v>6.2</c:v>
                </c:pt>
                <c:pt idx="2">
                  <c:v>6.7</c:v>
                </c:pt>
                <c:pt idx="3">
                  <c:v>6.8</c:v>
                </c:pt>
                <c:pt idx="4" formatCode="0.0">
                  <c:v>7</c:v>
                </c:pt>
                <c:pt idx="5">
                  <c:v>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B0-41C6-9370-419121DFC7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048007807"/>
        <c:axId val="2048008223"/>
      </c:barChart>
      <c:catAx>
        <c:axId val="204800780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2048008223"/>
        <c:crosses val="autoZero"/>
        <c:auto val="1"/>
        <c:lblAlgn val="ctr"/>
        <c:lblOffset val="100"/>
        <c:noMultiLvlLbl val="0"/>
      </c:catAx>
      <c:valAx>
        <c:axId val="204800822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20480078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>
          <a:solidFill>
            <a:schemeClr val="tx1"/>
          </a:solidFill>
          <a:latin typeface="Cambria" panose="02040503050406030204" pitchFamily="18" charset="0"/>
          <a:ea typeface="Cambria" panose="02040503050406030204" pitchFamily="18" charset="0"/>
        </a:defRPr>
      </a:pPr>
      <a:endParaRPr lang="lt-LT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lt-LT">
                <a:solidFill>
                  <a:schemeClr val="tx1"/>
                </a:solidFill>
              </a:rPr>
              <a:t>Ar Jums patogus Savivaldybėje nustatytas gyventojų priėmimo laikas?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35159492563429573"/>
          <c:y val="0.31302353084387763"/>
          <c:w val="0.35606940799066783"/>
          <c:h val="0.4809942274956833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164B2F"/>
              </a:solidFill>
              <a:ln w="19050">
                <a:solidFill>
                  <a:srgbClr val="164B2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19A-49D9-8BA8-93C5A7B98CA7}"/>
              </c:ext>
            </c:extLst>
          </c:dPt>
          <c:dPt>
            <c:idx val="1"/>
            <c:bubble3D val="0"/>
            <c:spPr>
              <a:solidFill>
                <a:srgbClr val="52876B"/>
              </a:solidFill>
              <a:ln w="19050">
                <a:solidFill>
                  <a:srgbClr val="52876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19A-49D9-8BA8-93C5A7B98CA7}"/>
              </c:ext>
            </c:extLst>
          </c:dPt>
          <c:dPt>
            <c:idx val="2"/>
            <c:bubble3D val="0"/>
            <c:spPr>
              <a:solidFill>
                <a:srgbClr val="7FB499"/>
              </a:solidFill>
              <a:ln w="19050">
                <a:solidFill>
                  <a:srgbClr val="8EC3A7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19A-49D9-8BA8-93C5A7B98CA7}"/>
              </c:ext>
            </c:extLst>
          </c:dPt>
          <c:dPt>
            <c:idx val="3"/>
            <c:bubble3D val="0"/>
            <c:spPr>
              <a:solidFill>
                <a:srgbClr val="A2F1C5"/>
              </a:solidFill>
              <a:ln w="19050">
                <a:solidFill>
                  <a:srgbClr val="A2F1C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19A-49D9-8BA8-93C5A7B98CA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C19A-49D9-8BA8-93C5A7B98C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Gyv.aptarnavimas!$A$67:$A$70</c:f>
              <c:strCache>
                <c:ptCount val="4"/>
                <c:pt idx="0">
                  <c:v>Taip</c:v>
                </c:pt>
                <c:pt idx="1">
                  <c:v>Iš dalies</c:v>
                </c:pt>
                <c:pt idx="2">
                  <c:v>Sunku atsakyti</c:v>
                </c:pt>
                <c:pt idx="3">
                  <c:v>Ne</c:v>
                </c:pt>
              </c:strCache>
            </c:strRef>
          </c:cat>
          <c:val>
            <c:numRef>
              <c:f>Gyv.aptarnavimas!$D$67:$D$70</c:f>
              <c:numCache>
                <c:formatCode>0.0%</c:formatCode>
                <c:ptCount val="4"/>
                <c:pt idx="0">
                  <c:v>0.54385964912280704</c:v>
                </c:pt>
                <c:pt idx="1">
                  <c:v>0.21052631578947367</c:v>
                </c:pt>
                <c:pt idx="2">
                  <c:v>8.771929824561403E-2</c:v>
                </c:pt>
                <c:pt idx="3">
                  <c:v>0.15789473684210525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19A-49D9-8BA8-93C5A7B98C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lt-LT">
                <a:solidFill>
                  <a:schemeClr val="tx1"/>
                </a:solidFill>
              </a:rPr>
              <a:t>Ar Jums ilgai tenka laukti priėmim</a:t>
            </a:r>
            <a:r>
              <a:rPr lang="en-GB">
                <a:solidFill>
                  <a:schemeClr val="tx1"/>
                </a:solidFill>
              </a:rPr>
              <a:t>o</a:t>
            </a:r>
            <a:r>
              <a:rPr lang="lt-LT">
                <a:solidFill>
                  <a:schemeClr val="tx1"/>
                </a:solidFill>
              </a:rPr>
              <a:t>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35159492563429573"/>
          <c:y val="0.31302353084387763"/>
          <c:w val="0.35606940799066783"/>
          <c:h val="0.4809942274956833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164B2F"/>
              </a:solidFill>
              <a:ln w="19050">
                <a:solidFill>
                  <a:srgbClr val="164B2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8CF-4DFD-9AA4-AC3C13001D82}"/>
              </c:ext>
            </c:extLst>
          </c:dPt>
          <c:dPt>
            <c:idx val="1"/>
            <c:bubble3D val="0"/>
            <c:spPr>
              <a:solidFill>
                <a:srgbClr val="52876B"/>
              </a:solidFill>
              <a:ln w="19050">
                <a:solidFill>
                  <a:srgbClr val="52876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8CF-4DFD-9AA4-AC3C13001D82}"/>
              </c:ext>
            </c:extLst>
          </c:dPt>
          <c:dPt>
            <c:idx val="2"/>
            <c:bubble3D val="0"/>
            <c:spPr>
              <a:solidFill>
                <a:srgbClr val="7FB499"/>
              </a:solidFill>
              <a:ln w="19050">
                <a:solidFill>
                  <a:srgbClr val="8EC3A7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8CF-4DFD-9AA4-AC3C13001D82}"/>
              </c:ext>
            </c:extLst>
          </c:dPt>
          <c:dPt>
            <c:idx val="3"/>
            <c:bubble3D val="0"/>
            <c:spPr>
              <a:solidFill>
                <a:srgbClr val="A2F1C5"/>
              </a:solidFill>
              <a:ln w="19050">
                <a:solidFill>
                  <a:srgbClr val="A2F1C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8CF-4DFD-9AA4-AC3C13001D8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8CF-4DFD-9AA4-AC3C13001D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Gyv.aptarnavimas!$A$67:$A$70</c:f>
              <c:strCache>
                <c:ptCount val="4"/>
                <c:pt idx="0">
                  <c:v>Taip</c:v>
                </c:pt>
                <c:pt idx="1">
                  <c:v>Iš dalies</c:v>
                </c:pt>
                <c:pt idx="2">
                  <c:v>Sunku atsakyti</c:v>
                </c:pt>
                <c:pt idx="3">
                  <c:v>Ne</c:v>
                </c:pt>
              </c:strCache>
            </c:strRef>
          </c:cat>
          <c:val>
            <c:numRef>
              <c:f>Gyv.aptarnavimas!$F$67:$F$70</c:f>
              <c:numCache>
                <c:formatCode>0.0%</c:formatCode>
                <c:ptCount val="4"/>
                <c:pt idx="0">
                  <c:v>0.22807017543859648</c:v>
                </c:pt>
                <c:pt idx="1">
                  <c:v>0.12280701754385964</c:v>
                </c:pt>
                <c:pt idx="2">
                  <c:v>0.12280701754385964</c:v>
                </c:pt>
                <c:pt idx="3">
                  <c:v>0.52631578947368418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8CF-4DFD-9AA4-AC3C13001D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lt-LT">
                <a:solidFill>
                  <a:schemeClr val="tx1"/>
                </a:solidFill>
              </a:rPr>
              <a:t>Ar mandagiai Jus aptarnauja?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35159492563429573"/>
          <c:y val="0.31302353084387763"/>
          <c:w val="0.35606940799066783"/>
          <c:h val="0.4809942274956833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164B2F"/>
              </a:solidFill>
              <a:ln w="19050">
                <a:solidFill>
                  <a:srgbClr val="164B2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059-425C-9DDF-5A570DE5C34F}"/>
              </c:ext>
            </c:extLst>
          </c:dPt>
          <c:dPt>
            <c:idx val="1"/>
            <c:bubble3D val="0"/>
            <c:spPr>
              <a:solidFill>
                <a:srgbClr val="52876B"/>
              </a:solidFill>
              <a:ln w="19050">
                <a:solidFill>
                  <a:srgbClr val="52876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059-425C-9DDF-5A570DE5C34F}"/>
              </c:ext>
            </c:extLst>
          </c:dPt>
          <c:dPt>
            <c:idx val="2"/>
            <c:bubble3D val="0"/>
            <c:spPr>
              <a:solidFill>
                <a:srgbClr val="7FB499"/>
              </a:solidFill>
              <a:ln w="19050">
                <a:solidFill>
                  <a:srgbClr val="8EC3A7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059-425C-9DDF-5A570DE5C34F}"/>
              </c:ext>
            </c:extLst>
          </c:dPt>
          <c:dPt>
            <c:idx val="3"/>
            <c:bubble3D val="0"/>
            <c:spPr>
              <a:solidFill>
                <a:srgbClr val="A2F1C5"/>
              </a:solidFill>
              <a:ln w="19050">
                <a:solidFill>
                  <a:srgbClr val="A2F1C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059-425C-9DDF-5A570DE5C34F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F059-425C-9DDF-5A570DE5C3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Gyv.aptarnavimas!$A$67:$A$70</c:f>
              <c:strCache>
                <c:ptCount val="4"/>
                <c:pt idx="0">
                  <c:v>Taip</c:v>
                </c:pt>
                <c:pt idx="1">
                  <c:v>Iš dalies</c:v>
                </c:pt>
                <c:pt idx="2">
                  <c:v>Sunku atsakyti</c:v>
                </c:pt>
                <c:pt idx="3">
                  <c:v>Ne</c:v>
                </c:pt>
              </c:strCache>
            </c:strRef>
          </c:cat>
          <c:val>
            <c:numRef>
              <c:f>Gyv.aptarnavimas!$L$67:$L$70</c:f>
              <c:numCache>
                <c:formatCode>0.0%</c:formatCode>
                <c:ptCount val="4"/>
                <c:pt idx="0">
                  <c:v>0.63157894736842102</c:v>
                </c:pt>
                <c:pt idx="1">
                  <c:v>0.2982456140350877</c:v>
                </c:pt>
                <c:pt idx="2">
                  <c:v>3.5087719298245612E-2</c:v>
                </c:pt>
                <c:pt idx="3">
                  <c:v>3.5087719298245612E-2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059-425C-9DDF-5A570DE5C3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lt-LT">
                <a:solidFill>
                  <a:schemeClr val="tx1"/>
                </a:solidFill>
              </a:rPr>
              <a:t>Ar aiškiai ir tikslai atsakoma į Jūsų pateiktą klausimą?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35159492563429573"/>
          <c:y val="0.31302353084387763"/>
          <c:w val="0.35606940799066783"/>
          <c:h val="0.4809942274956833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164B2F"/>
              </a:solidFill>
              <a:ln w="19050">
                <a:solidFill>
                  <a:srgbClr val="164B2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8D9-4876-8323-23A59AA421CB}"/>
              </c:ext>
            </c:extLst>
          </c:dPt>
          <c:dPt>
            <c:idx val="1"/>
            <c:bubble3D val="0"/>
            <c:spPr>
              <a:solidFill>
                <a:srgbClr val="52876B"/>
              </a:solidFill>
              <a:ln w="19050">
                <a:solidFill>
                  <a:srgbClr val="52876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8D9-4876-8323-23A59AA421CB}"/>
              </c:ext>
            </c:extLst>
          </c:dPt>
          <c:dPt>
            <c:idx val="2"/>
            <c:bubble3D val="0"/>
            <c:spPr>
              <a:solidFill>
                <a:srgbClr val="7FB499"/>
              </a:solidFill>
              <a:ln w="19050">
                <a:solidFill>
                  <a:srgbClr val="8EC3A7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8D9-4876-8323-23A59AA421CB}"/>
              </c:ext>
            </c:extLst>
          </c:dPt>
          <c:dPt>
            <c:idx val="3"/>
            <c:bubble3D val="0"/>
            <c:spPr>
              <a:solidFill>
                <a:srgbClr val="A2F1C5"/>
              </a:solidFill>
              <a:ln w="19050">
                <a:solidFill>
                  <a:srgbClr val="A2F1C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8D9-4876-8323-23A59AA421CB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98D9-4876-8323-23A59AA421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Gyv.aptarnavimas!$A$67:$A$70</c:f>
              <c:strCache>
                <c:ptCount val="4"/>
                <c:pt idx="0">
                  <c:v>Taip</c:v>
                </c:pt>
                <c:pt idx="1">
                  <c:v>Iš dalies</c:v>
                </c:pt>
                <c:pt idx="2">
                  <c:v>Sunku atsakyti</c:v>
                </c:pt>
                <c:pt idx="3">
                  <c:v>Ne</c:v>
                </c:pt>
              </c:strCache>
            </c:strRef>
          </c:cat>
          <c:val>
            <c:numRef>
              <c:f>Gyv.aptarnavimas!$J$67:$J$70</c:f>
              <c:numCache>
                <c:formatCode>0.0%</c:formatCode>
                <c:ptCount val="4"/>
                <c:pt idx="0">
                  <c:v>0.49122807017543857</c:v>
                </c:pt>
                <c:pt idx="1">
                  <c:v>0.24561403508771928</c:v>
                </c:pt>
                <c:pt idx="2">
                  <c:v>3.5087719298245612E-2</c:v>
                </c:pt>
                <c:pt idx="3">
                  <c:v>0.22807017543859648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8D9-4876-8323-23A59AA421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lt-LT">
                <a:solidFill>
                  <a:schemeClr val="tx1"/>
                </a:solidFill>
              </a:rPr>
              <a:t>Ar Jums rūpimi klausimai išspręsti pakankamai kvalifikuotai?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35159492563429573"/>
          <c:y val="0.31302353084387763"/>
          <c:w val="0.35606940799066783"/>
          <c:h val="0.4809942274956833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164B2F"/>
              </a:solidFill>
              <a:ln w="19050">
                <a:solidFill>
                  <a:srgbClr val="164B2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7C6-424B-B915-B3DEBC62FB28}"/>
              </c:ext>
            </c:extLst>
          </c:dPt>
          <c:dPt>
            <c:idx val="1"/>
            <c:bubble3D val="0"/>
            <c:spPr>
              <a:solidFill>
                <a:srgbClr val="52876B"/>
              </a:solidFill>
              <a:ln w="19050">
                <a:solidFill>
                  <a:srgbClr val="52876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7C6-424B-B915-B3DEBC62FB28}"/>
              </c:ext>
            </c:extLst>
          </c:dPt>
          <c:dPt>
            <c:idx val="2"/>
            <c:bubble3D val="0"/>
            <c:spPr>
              <a:solidFill>
                <a:srgbClr val="7FB499"/>
              </a:solidFill>
              <a:ln w="19050">
                <a:solidFill>
                  <a:srgbClr val="8EC3A7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7C6-424B-B915-B3DEBC62FB28}"/>
              </c:ext>
            </c:extLst>
          </c:dPt>
          <c:dPt>
            <c:idx val="3"/>
            <c:bubble3D val="0"/>
            <c:spPr>
              <a:solidFill>
                <a:srgbClr val="A2F1C5"/>
              </a:solidFill>
              <a:ln w="19050">
                <a:solidFill>
                  <a:srgbClr val="A2F1C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7C6-424B-B915-B3DEBC62FB28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7C6-424B-B915-B3DEBC62FB2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Gyv.aptarnavimas!$A$67:$A$70</c:f>
              <c:strCache>
                <c:ptCount val="4"/>
                <c:pt idx="0">
                  <c:v>Taip</c:v>
                </c:pt>
                <c:pt idx="1">
                  <c:v>Iš dalies</c:v>
                </c:pt>
                <c:pt idx="2">
                  <c:v>Sunku atsakyti</c:v>
                </c:pt>
                <c:pt idx="3">
                  <c:v>Ne</c:v>
                </c:pt>
              </c:strCache>
            </c:strRef>
          </c:cat>
          <c:val>
            <c:numRef>
              <c:f>Gyv.aptarnavimas!$N$67:$N$70</c:f>
              <c:numCache>
                <c:formatCode>0.0%</c:formatCode>
                <c:ptCount val="4"/>
                <c:pt idx="0">
                  <c:v>0.42105263157894735</c:v>
                </c:pt>
                <c:pt idx="1">
                  <c:v>0.36842105263157893</c:v>
                </c:pt>
                <c:pt idx="2">
                  <c:v>7.0175438596491224E-2</c:v>
                </c:pt>
                <c:pt idx="3">
                  <c:v>0.14035087719298245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7C6-424B-B915-B3DEBC62FB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lt-LT" sz="1200">
                <a:solidFill>
                  <a:schemeClr val="tx1"/>
                </a:solidFill>
              </a:rPr>
              <a:t>Ar Jūs susidūrėte su korupcijos apraiškomis nagrinėjant Jūsų klausimą?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35159492563429573"/>
          <c:y val="0.31302353084387763"/>
          <c:w val="0.35606940799066783"/>
          <c:h val="0.4809942274956833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164B2F"/>
              </a:solidFill>
              <a:ln w="19050">
                <a:solidFill>
                  <a:srgbClr val="164B2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9E2-4CB3-940A-917D9EE019AE}"/>
              </c:ext>
            </c:extLst>
          </c:dPt>
          <c:dPt>
            <c:idx val="1"/>
            <c:bubble3D val="0"/>
            <c:spPr>
              <a:solidFill>
                <a:srgbClr val="52876B"/>
              </a:solidFill>
              <a:ln w="19050">
                <a:solidFill>
                  <a:srgbClr val="52876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9E2-4CB3-940A-917D9EE019AE}"/>
              </c:ext>
            </c:extLst>
          </c:dPt>
          <c:dPt>
            <c:idx val="2"/>
            <c:bubble3D val="0"/>
            <c:spPr>
              <a:solidFill>
                <a:srgbClr val="7FB499"/>
              </a:solidFill>
              <a:ln w="19050">
                <a:solidFill>
                  <a:srgbClr val="8EC3A7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9E2-4CB3-940A-917D9EE019AE}"/>
              </c:ext>
            </c:extLst>
          </c:dPt>
          <c:dPt>
            <c:idx val="3"/>
            <c:bubble3D val="0"/>
            <c:spPr>
              <a:solidFill>
                <a:srgbClr val="A2F1C5"/>
              </a:solidFill>
              <a:ln w="19050">
                <a:solidFill>
                  <a:srgbClr val="A2F1C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9E2-4CB3-940A-917D9EE019A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Gyv.aptarnavimas!$A$67:$A$70</c:f>
              <c:strCache>
                <c:ptCount val="4"/>
                <c:pt idx="0">
                  <c:v>Taip</c:v>
                </c:pt>
                <c:pt idx="1">
                  <c:v>Iš dalies</c:v>
                </c:pt>
                <c:pt idx="2">
                  <c:v>Sunku atsakyti</c:v>
                </c:pt>
                <c:pt idx="3">
                  <c:v>Ne</c:v>
                </c:pt>
              </c:strCache>
            </c:strRef>
          </c:cat>
          <c:val>
            <c:numRef>
              <c:f>Gyv.aptarnavimas!$T$67:$T$70</c:f>
              <c:numCache>
                <c:formatCode>0.0%</c:formatCode>
                <c:ptCount val="4"/>
                <c:pt idx="0">
                  <c:v>8.771929824561403E-2</c:v>
                </c:pt>
                <c:pt idx="1">
                  <c:v>3.5087719298245612E-2</c:v>
                </c:pt>
                <c:pt idx="2">
                  <c:v>8.771929824561403E-2</c:v>
                </c:pt>
                <c:pt idx="3">
                  <c:v>0.78947368421052633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9E2-4CB3-940A-917D9EE019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lt-LT">
                <a:solidFill>
                  <a:schemeClr val="tx1"/>
                </a:solidFill>
              </a:rPr>
              <a:t>Kokias aptarnavimo problemas pastebėjote Biržų rajono savivaldybėje?</a:t>
            </a:r>
          </a:p>
        </c:rich>
      </c:tx>
      <c:layout>
        <c:manualLayout>
          <c:xMode val="edge"/>
          <c:yMode val="edge"/>
          <c:x val="0.19222562748518709"/>
          <c:y val="2.69675035015241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31829179609429553"/>
          <c:y val="0.22136930193142898"/>
          <c:w val="0.62233379084495177"/>
          <c:h val="0.6682118098466390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52876B"/>
            </a:solidFill>
            <a:ln w="19050">
              <a:solidFill>
                <a:srgbClr val="52876B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52876B"/>
              </a:solidFill>
              <a:ln w="19050">
                <a:solidFill>
                  <a:srgbClr val="52876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EF5-4A0D-A045-9B34F5A0401F}"/>
              </c:ext>
            </c:extLst>
          </c:dPt>
          <c:dPt>
            <c:idx val="1"/>
            <c:invertIfNegative val="0"/>
            <c:bubble3D val="0"/>
            <c:spPr>
              <a:solidFill>
                <a:srgbClr val="52876B"/>
              </a:solidFill>
              <a:ln w="19050">
                <a:solidFill>
                  <a:srgbClr val="52876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EF5-4A0D-A045-9B34F5A0401F}"/>
              </c:ext>
            </c:extLst>
          </c:dPt>
          <c:dPt>
            <c:idx val="2"/>
            <c:invertIfNegative val="0"/>
            <c:bubble3D val="0"/>
            <c:spPr>
              <a:solidFill>
                <a:srgbClr val="52876B"/>
              </a:solidFill>
              <a:ln w="19050">
                <a:solidFill>
                  <a:srgbClr val="52876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EF5-4A0D-A045-9B34F5A0401F}"/>
              </c:ext>
            </c:extLst>
          </c:dPt>
          <c:dPt>
            <c:idx val="3"/>
            <c:invertIfNegative val="0"/>
            <c:bubble3D val="0"/>
            <c:spPr>
              <a:solidFill>
                <a:srgbClr val="52876B"/>
              </a:solidFill>
              <a:ln w="19050">
                <a:solidFill>
                  <a:srgbClr val="52876B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EF5-4A0D-A045-9B34F5A0401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Gyv.aptarnavimas!$Y$61:$Y$66</c:f>
              <c:strCache>
                <c:ptCount val="6"/>
                <c:pt idx="0">
                  <c:v>Kita</c:v>
                </c:pt>
                <c:pt idx="1">
                  <c:v>Specialistų kvalifikacijos stoja</c:v>
                </c:pt>
                <c:pt idx="2">
                  <c:v>Neišsamiai informuojama</c:v>
                </c:pt>
                <c:pt idx="3">
                  <c:v>Vilkinamas dokumentų rengimas</c:v>
                </c:pt>
                <c:pt idx="4">
                  <c:v>Mandagumo stoka</c:v>
                </c:pt>
                <c:pt idx="5">
                  <c:v>Darbuotojo nesąžiningumas</c:v>
                </c:pt>
              </c:strCache>
            </c:strRef>
          </c:cat>
          <c:val>
            <c:numRef>
              <c:f>Gyv.aptarnavimas!$Z$61:$Z$66</c:f>
              <c:numCache>
                <c:formatCode>0.0%</c:formatCode>
                <c:ptCount val="6"/>
                <c:pt idx="0">
                  <c:v>0.43859649122807015</c:v>
                </c:pt>
                <c:pt idx="1">
                  <c:v>0.40350877192982454</c:v>
                </c:pt>
                <c:pt idx="2">
                  <c:v>0.33333333333333331</c:v>
                </c:pt>
                <c:pt idx="3">
                  <c:v>0.2807017543859649</c:v>
                </c:pt>
                <c:pt idx="4">
                  <c:v>0.22807017543859648</c:v>
                </c:pt>
                <c:pt idx="5">
                  <c:v>8.771929824561403E-2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EF5-4A0D-A045-9B34F5A040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048016127"/>
        <c:axId val="2048005727"/>
      </c:barChart>
      <c:valAx>
        <c:axId val="204800572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048016127"/>
        <c:crosses val="autoZero"/>
        <c:crossBetween val="between"/>
      </c:valAx>
      <c:catAx>
        <c:axId val="2048016127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lt-LT"/>
          </a:p>
        </c:txPr>
        <c:crossAx val="2048005727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>
        <a:lumMod val="85000"/>
      </a:schemeClr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6103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734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2956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392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669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2541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4239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4516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345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405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5/4/2021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7363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5/4/2021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635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0" r:id="rId6"/>
    <p:sldLayoutId id="2147483756" r:id="rId7"/>
    <p:sldLayoutId id="2147483757" r:id="rId8"/>
    <p:sldLayoutId id="2147483758" r:id="rId9"/>
    <p:sldLayoutId id="2147483759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rzai.lt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pklausos.lt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7" Type="http://schemas.openxmlformats.org/officeDocument/2006/relationships/chart" Target="../charts/chart22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1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generalis.l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64680660-7E23-4F0F-A679-BF913E94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!!Rectangle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4" name="Picture 3" descr="Refreshing blue watery background">
            <a:extLst>
              <a:ext uri="{FF2B5EF4-FFF2-40B4-BE49-F238E27FC236}">
                <a16:creationId xmlns:a16="http://schemas.microsoft.com/office/drawing/2014/main" id="{18899B97-7569-463D-99BC-E7B5459319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</a:blip>
          <a:srcRect t="7" b="15723"/>
          <a:stretch/>
        </p:blipFill>
        <p:spPr>
          <a:xfrm>
            <a:off x="20" y="63984"/>
            <a:ext cx="12191980" cy="6858000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72F66EF6-F285-4F0E-998D-81976F71BB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45424" y="768111"/>
            <a:ext cx="7160357" cy="4164820"/>
          </a:xfrm>
        </p:spPr>
        <p:txBody>
          <a:bodyPr anchor="t">
            <a:normAutofit fontScale="90000"/>
          </a:bodyPr>
          <a:lstStyle/>
          <a:p>
            <a:pPr algn="r"/>
            <a:r>
              <a:rPr lang="lt-LT" sz="56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BIRŽŲ RAJONO SAVIVALDYBĖS GYVENTOJŲ NUOMONĖS TYRIMO ATASKAITA, 2021 M.</a:t>
            </a:r>
            <a:r>
              <a:rPr lang="lt-LT" sz="5600" b="1" dirty="0">
                <a:solidFill>
                  <a:srgbClr val="52876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lt-L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lt-LT" sz="7200" dirty="0">
              <a:solidFill>
                <a:srgbClr val="FFFFFF"/>
              </a:solidFill>
            </a:endParaRP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ABA72F6B-EFEA-4FB9-928F-22761A018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6244" y="5859027"/>
            <a:ext cx="8862155" cy="853761"/>
          </a:xfrm>
        </p:spPr>
        <p:txBody>
          <a:bodyPr>
            <a:normAutofit fontScale="85000" lnSpcReduction="20000"/>
          </a:bodyPr>
          <a:lstStyle/>
          <a:p>
            <a:r>
              <a:rPr lang="lt-LT" sz="260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Socialinės ir bendruomeniškos aplinkos, viešojo valdymo ir Savivaldybės įvaizdžio darbo grupė</a:t>
            </a:r>
          </a:p>
          <a:p>
            <a:r>
              <a:rPr lang="lt-LT" sz="1300" i="1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Pranešėja Odeta Bačianskienė</a:t>
            </a:r>
          </a:p>
        </p:txBody>
      </p:sp>
      <p:sp>
        <p:nvSpPr>
          <p:cNvPr id="8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0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2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cxnSp>
        <p:nvCxnSpPr>
          <p:cNvPr id="14" name="Straight Connector 18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3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5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22" name="Picture 80" descr="Pradžia">
            <a:hlinkClick r:id="rId3"/>
            <a:extLst>
              <a:ext uri="{FF2B5EF4-FFF2-40B4-BE49-F238E27FC236}">
                <a16:creationId xmlns:a16="http://schemas.microsoft.com/office/drawing/2014/main" id="{28E6690C-0C3B-4391-8B75-E114123248C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453" y="335540"/>
            <a:ext cx="2102561" cy="21620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0288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9371B2A-AED7-4D8C-95A5-52B2A7F86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109" y="223723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rgbClr val="52876B"/>
                </a:solidFill>
              </a:rPr>
              <a:t>TYRIMO METODOLOGIJA (I)</a:t>
            </a:r>
            <a:endParaRPr lang="lt-LT" dirty="0">
              <a:solidFill>
                <a:srgbClr val="52876B"/>
              </a:solidFill>
            </a:endParaRPr>
          </a:p>
        </p:txBody>
      </p:sp>
      <p:graphicFrame>
        <p:nvGraphicFramePr>
          <p:cNvPr id="4" name="Lentelė 3">
            <a:extLst>
              <a:ext uri="{FF2B5EF4-FFF2-40B4-BE49-F238E27FC236}">
                <a16:creationId xmlns:a16="http://schemas.microsoft.com/office/drawing/2014/main" id="{7E7F5F32-89CE-47D2-8067-7491CCFD4E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958705"/>
              </p:ext>
            </p:extLst>
          </p:nvPr>
        </p:nvGraphicFramePr>
        <p:xfrm>
          <a:off x="999242" y="1767840"/>
          <a:ext cx="10642862" cy="3322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8330">
                  <a:extLst>
                    <a:ext uri="{9D8B030D-6E8A-4147-A177-3AD203B41FA5}">
                      <a16:colId xmlns:a16="http://schemas.microsoft.com/office/drawing/2014/main" val="308841846"/>
                    </a:ext>
                  </a:extLst>
                </a:gridCol>
                <a:gridCol w="8554532">
                  <a:extLst>
                    <a:ext uri="{9D8B030D-6E8A-4147-A177-3AD203B41FA5}">
                      <a16:colId xmlns:a16="http://schemas.microsoft.com/office/drawing/2014/main" val="36856596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Tyrimo tikslas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Šiuo tyrimu siekiama išsiaiškinti Biržų rajono savivaldybės gyventojų nuomonę apie gyvenimo problemas ir strategines rajono kryptis, siekiant integruoti gyventojų nuomonę į rengiamą Biržų rajono savivaldybės strateginį plėtros planą 2021–2030 m. </a:t>
                      </a:r>
                      <a:endParaRPr lang="lt-LT" sz="14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F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4936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Tyrimo uždaviniai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GB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Į</a:t>
                      </a: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vertinti Biržų rajono savivaldybės gyventojų pasitenkinimą viešosiomis ir administracinėmis paslaugomis, teikiamomis savivaldybės teritorijoje. 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73451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Tyrimo tikslinės grupės 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Biržų rajono savivaldybės gyventojai, vyresni nei 18 m. amžiaus (imtinai), kurie pagal Lietuvos statistikos departamento duomenis 2021 m. pradžioje sudarė 18 868 asmenis. 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63514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Tyrimo imtis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Tyrimo imtis pasirinkta su 5 proc. paklaida ir 95 proc. tikimybe. Privaloma imtis apskaičiuota pagal </a:t>
                      </a:r>
                      <a:r>
                        <a:rPr lang="lt-LT" sz="1400" u="sng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hlinkClick r:id="rId2"/>
                        </a:rPr>
                        <a:t>www.apklausos.lt</a:t>
                      </a: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. Ji turi būti lygi 377 respondentai. Faktinė tyrimo imtis (N=425) didesnė, nei apskaičiuota. Ją sudaro Biržų rajono savivaldybės gyventojai, vyresni nei 18 m. amžiaus. Imtis atrinkta taikant atsitiktinės tikimybinės atrankos metodą. 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76119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Tyrimo metodas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Apklausa vykdyta internetu (online), užpildant anketą patalpintą el. platformoje. Buvo užpildytos 425 anketos elektroninėje platformoje.  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27770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Tyrimo vykdymo laikotarpis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Duomenų rinkimas vyko nuo 2021 m. vasario 22 d. iki 2021 m. kovo 10 d. (imtinai). 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04449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3780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9371B2A-AED7-4D8C-95A5-52B2A7F86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109" y="223723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rgbClr val="52876B"/>
                </a:solidFill>
              </a:rPr>
              <a:t>TYRIMO METODOLOGIJA (II)</a:t>
            </a:r>
            <a:endParaRPr lang="lt-LT" dirty="0">
              <a:solidFill>
                <a:srgbClr val="52876B"/>
              </a:solidFill>
            </a:endParaRPr>
          </a:p>
        </p:txBody>
      </p:sp>
      <p:graphicFrame>
        <p:nvGraphicFramePr>
          <p:cNvPr id="3" name="Lentelė 2">
            <a:extLst>
              <a:ext uri="{FF2B5EF4-FFF2-40B4-BE49-F238E27FC236}">
                <a16:creationId xmlns:a16="http://schemas.microsoft.com/office/drawing/2014/main" id="{743F26BC-43DE-4251-8FE3-8F902787E7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265300"/>
              </p:ext>
            </p:extLst>
          </p:nvPr>
        </p:nvGraphicFramePr>
        <p:xfrm>
          <a:off x="980388" y="1492035"/>
          <a:ext cx="10446505" cy="2910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2373">
                  <a:extLst>
                    <a:ext uri="{9D8B030D-6E8A-4147-A177-3AD203B41FA5}">
                      <a16:colId xmlns:a16="http://schemas.microsoft.com/office/drawing/2014/main" val="3722582928"/>
                    </a:ext>
                  </a:extLst>
                </a:gridCol>
                <a:gridCol w="5302650">
                  <a:extLst>
                    <a:ext uri="{9D8B030D-6E8A-4147-A177-3AD203B41FA5}">
                      <a16:colId xmlns:a16="http://schemas.microsoft.com/office/drawing/2014/main" val="2884012904"/>
                    </a:ext>
                  </a:extLst>
                </a:gridCol>
                <a:gridCol w="1378195">
                  <a:extLst>
                    <a:ext uri="{9D8B030D-6E8A-4147-A177-3AD203B41FA5}">
                      <a16:colId xmlns:a16="http://schemas.microsoft.com/office/drawing/2014/main" val="1405696561"/>
                    </a:ext>
                  </a:extLst>
                </a:gridCol>
                <a:gridCol w="2753287">
                  <a:extLst>
                    <a:ext uri="{9D8B030D-6E8A-4147-A177-3AD203B41FA5}">
                      <a16:colId xmlns:a16="http://schemas.microsoft.com/office/drawing/2014/main" val="1666428453"/>
                    </a:ext>
                  </a:extLst>
                </a:gridCol>
              </a:tblGrid>
              <a:tr h="113036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Balai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Įvertinimo tipas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Procentai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6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Konvertavimas į 5-ių balų skalę</a:t>
                      </a:r>
                      <a:endParaRPr lang="lt-LT" sz="16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0363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Puikus įvertinimas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91-100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4,5-5,0 – labai gerai arba visiškai sutinku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87495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Labai geras įvertinimas 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81-90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3689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Geras įvertinimas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71-80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3,5-4,4 – gerai arba sutinku</a:t>
                      </a:r>
                    </a:p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 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563585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Vidutinis įvertinimas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61-70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1862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Patenkinamas ar neutralus įvertinimas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51-60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2,5-3,4 – neturiu nuomonės (neutralu) arba nei sutinku, nei nesutinku (vidutiniškai)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375335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Silpnai patenkinimas ar visiškai</a:t>
                      </a:r>
                      <a:endParaRPr lang="en-GB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neutralus įvertinimas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41-50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4746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Nepatenkinamas įvertinimas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31-40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1,5-2,4 – blogai arba nesutinku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371386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Blogas įvertinimas 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21-30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121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Labai blogas įvertinimas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11-20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1-1,4 – labai blogai arba visiškai nesutinku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39276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52876B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Visiškai blogas įvertinimas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lt-LT" sz="14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0-10</a:t>
                      </a:r>
                      <a:endParaRPr lang="lt-LT" sz="14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344686"/>
                  </a:ext>
                </a:extLst>
              </a:tr>
            </a:tbl>
          </a:graphicData>
        </a:graphic>
      </p:graphicFrame>
      <p:sp>
        <p:nvSpPr>
          <p:cNvPr id="5" name="Dešinysis riestinis skliaustas 4">
            <a:extLst>
              <a:ext uri="{FF2B5EF4-FFF2-40B4-BE49-F238E27FC236}">
                <a16:creationId xmlns:a16="http://schemas.microsoft.com/office/drawing/2014/main" id="{EF4CBB2B-6021-49DC-845A-DB4777393466}"/>
              </a:ext>
            </a:extLst>
          </p:cNvPr>
          <p:cNvSpPr/>
          <p:nvPr/>
        </p:nvSpPr>
        <p:spPr>
          <a:xfrm>
            <a:off x="5147224" y="2064423"/>
            <a:ext cx="247650" cy="809689"/>
          </a:xfrm>
          <a:prstGeom prst="rightBrace">
            <a:avLst/>
          </a:prstGeom>
          <a:ln w="28575">
            <a:solidFill>
              <a:srgbClr val="5287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 dirty="0"/>
          </a:p>
        </p:txBody>
      </p:sp>
      <p:sp>
        <p:nvSpPr>
          <p:cNvPr id="6" name="Teksto laukas 944">
            <a:extLst>
              <a:ext uri="{FF2B5EF4-FFF2-40B4-BE49-F238E27FC236}">
                <a16:creationId xmlns:a16="http://schemas.microsoft.com/office/drawing/2014/main" id="{9C535FCB-CC40-42BE-8EEB-2B83C59DBE1C}"/>
              </a:ext>
            </a:extLst>
          </p:cNvPr>
          <p:cNvSpPr txBox="1"/>
          <p:nvPr/>
        </p:nvSpPr>
        <p:spPr>
          <a:xfrm>
            <a:off x="5456911" y="2372564"/>
            <a:ext cx="914400" cy="23812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GB" sz="1100" b="1" dirty="0">
                <a:solidFill>
                  <a:srgbClr val="52876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TEIGIAMAS</a:t>
            </a:r>
            <a:endParaRPr lang="lt-LT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Dešinysis riestinis skliaustas 6">
            <a:extLst>
              <a:ext uri="{FF2B5EF4-FFF2-40B4-BE49-F238E27FC236}">
                <a16:creationId xmlns:a16="http://schemas.microsoft.com/office/drawing/2014/main" id="{CB3F4D20-46E2-4B0C-8702-F3DC67677425}"/>
              </a:ext>
            </a:extLst>
          </p:cNvPr>
          <p:cNvSpPr/>
          <p:nvPr/>
        </p:nvSpPr>
        <p:spPr>
          <a:xfrm>
            <a:off x="5147224" y="2947455"/>
            <a:ext cx="247650" cy="523875"/>
          </a:xfrm>
          <a:prstGeom prst="rightBrace">
            <a:avLst/>
          </a:prstGeom>
          <a:ln w="28575">
            <a:solidFill>
              <a:srgbClr val="5287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 dirty="0"/>
          </a:p>
        </p:txBody>
      </p:sp>
      <p:sp>
        <p:nvSpPr>
          <p:cNvPr id="8" name="Teksto laukas 946">
            <a:extLst>
              <a:ext uri="{FF2B5EF4-FFF2-40B4-BE49-F238E27FC236}">
                <a16:creationId xmlns:a16="http://schemas.microsoft.com/office/drawing/2014/main" id="{AF999E12-C7A5-4DE4-94A7-7CB4FCA10685}"/>
              </a:ext>
            </a:extLst>
          </p:cNvPr>
          <p:cNvSpPr txBox="1"/>
          <p:nvPr/>
        </p:nvSpPr>
        <p:spPr>
          <a:xfrm rot="16200000">
            <a:off x="5374952" y="2854866"/>
            <a:ext cx="912522" cy="57085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GB" sz="1000" b="1" dirty="0">
                <a:solidFill>
                  <a:srgbClr val="52876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VIDUTINŠKAS ARBA NEUTRALUS</a:t>
            </a:r>
            <a:endParaRPr lang="lt-LT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Dešinysis riestinis skliaustas 8">
            <a:extLst>
              <a:ext uri="{FF2B5EF4-FFF2-40B4-BE49-F238E27FC236}">
                <a16:creationId xmlns:a16="http://schemas.microsoft.com/office/drawing/2014/main" id="{C7DE625A-853D-42C5-9664-4FE169063083}"/>
              </a:ext>
            </a:extLst>
          </p:cNvPr>
          <p:cNvSpPr/>
          <p:nvPr/>
        </p:nvSpPr>
        <p:spPr>
          <a:xfrm>
            <a:off x="5147224" y="3544673"/>
            <a:ext cx="247650" cy="858202"/>
          </a:xfrm>
          <a:prstGeom prst="rightBrace">
            <a:avLst/>
          </a:prstGeom>
          <a:ln w="28575">
            <a:solidFill>
              <a:srgbClr val="5287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 dirty="0"/>
          </a:p>
        </p:txBody>
      </p:sp>
      <p:sp>
        <p:nvSpPr>
          <p:cNvPr id="10" name="Teksto laukas 945">
            <a:extLst>
              <a:ext uri="{FF2B5EF4-FFF2-40B4-BE49-F238E27FC236}">
                <a16:creationId xmlns:a16="http://schemas.microsoft.com/office/drawing/2014/main" id="{E416658C-09E9-4C9E-A048-9900D335F4BE}"/>
              </a:ext>
            </a:extLst>
          </p:cNvPr>
          <p:cNvSpPr txBox="1"/>
          <p:nvPr/>
        </p:nvSpPr>
        <p:spPr>
          <a:xfrm>
            <a:off x="5456911" y="3854711"/>
            <a:ext cx="1038225" cy="23812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GB" sz="1100" b="1" dirty="0">
                <a:solidFill>
                  <a:srgbClr val="52876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NEIGIAMAS</a:t>
            </a:r>
            <a:endParaRPr lang="lt-LT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851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52876B"/>
                </a:solidFill>
              </a:rPr>
              <a:t>SOCIALINĖS-DEMOGRAFINĖS CHARAKTERISTIKOS</a:t>
            </a:r>
            <a:endParaRPr lang="lt-LT" dirty="0">
              <a:solidFill>
                <a:srgbClr val="52876B"/>
              </a:solidFill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DF0F799-AC5E-4EC2-818F-DB8C2F143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2517742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lt-LT" sz="1800" b="1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Biržų rajono savivaldybės gyventojų nuomonės tyrimo respondento portretas – jaunesnio nei vidutinio amžiaus, aukštąjį išsilavinimą, šiek tiek mažesnį nei vidutinį atlyginimą uždirbanti moteris, gyvenanti Biržų mieste.</a:t>
            </a:r>
            <a:r>
              <a:rPr lang="lt-LT" sz="18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lt-LT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05FC6B83-E47B-446A-A456-D428C01705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5405849"/>
              </p:ext>
            </p:extLst>
          </p:nvPr>
        </p:nvGraphicFramePr>
        <p:xfrm>
          <a:off x="3429000" y="1676401"/>
          <a:ext cx="2747962" cy="2131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0E7E685F-EA40-46BA-8218-F18BCD8BA3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5779623"/>
              </p:ext>
            </p:extLst>
          </p:nvPr>
        </p:nvGraphicFramePr>
        <p:xfrm>
          <a:off x="6176866" y="1684747"/>
          <a:ext cx="3038476" cy="2171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382B6979-C5E1-432E-BC4E-989A4D7934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2047383"/>
              </p:ext>
            </p:extLst>
          </p:nvPr>
        </p:nvGraphicFramePr>
        <p:xfrm>
          <a:off x="3429000" y="3807644"/>
          <a:ext cx="3143250" cy="2920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26FAD8DF-CFA2-4577-A601-3436F269B3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8936706"/>
              </p:ext>
            </p:extLst>
          </p:nvPr>
        </p:nvGraphicFramePr>
        <p:xfrm>
          <a:off x="6572250" y="3759200"/>
          <a:ext cx="3143250" cy="2968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4F7A8694-B847-42CD-8FCE-AC03F9D9F2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0195732"/>
              </p:ext>
            </p:extLst>
          </p:nvPr>
        </p:nvGraphicFramePr>
        <p:xfrm>
          <a:off x="9215343" y="1684749"/>
          <a:ext cx="2976658" cy="2114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616883C4-B404-431E-A24B-37C3E793DA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3823301"/>
              </p:ext>
            </p:extLst>
          </p:nvPr>
        </p:nvGraphicFramePr>
        <p:xfrm>
          <a:off x="9601201" y="3758435"/>
          <a:ext cx="2590799" cy="2968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967048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8838073-98AD-4779-B8C9-E81E48790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solidFill>
                  <a:srgbClr val="52876B"/>
                </a:solidFill>
              </a:rPr>
              <a:t>BENDRAS GYVENTOJŲ PASITENKINIMAS GYVENAMĄJĄ APLINKA</a:t>
            </a:r>
            <a:endParaRPr lang="lt-LT" dirty="0"/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9AF8AC79-A80F-4735-B3FB-4C9FD5A1EAD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12" y="1733551"/>
            <a:ext cx="3786188" cy="4759324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FE99D8D6-9ED1-443E-8F63-7A646B634D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9766594"/>
              </p:ext>
            </p:extLst>
          </p:nvPr>
        </p:nvGraphicFramePr>
        <p:xfrm>
          <a:off x="6353174" y="4206875"/>
          <a:ext cx="4657725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7D265324-93F6-4300-AEFB-1F193E1E15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2713110"/>
              </p:ext>
            </p:extLst>
          </p:nvPr>
        </p:nvGraphicFramePr>
        <p:xfrm>
          <a:off x="6353174" y="1643064"/>
          <a:ext cx="4657725" cy="2590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28951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8838073-98AD-4779-B8C9-E81E48790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328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52876B"/>
                </a:solidFill>
              </a:rPr>
              <a:t>TEIGIAMI IR NEIGIAMI ASPEKTAI</a:t>
            </a:r>
            <a:endParaRPr lang="lt-LT" dirty="0"/>
          </a:p>
        </p:txBody>
      </p:sp>
      <p:pic>
        <p:nvPicPr>
          <p:cNvPr id="7" name="Paveikslėlis 6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B1CE3B39-14BB-4E3C-B74B-093E0963BAE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23963"/>
            <a:ext cx="5743575" cy="3833812"/>
          </a:xfrm>
          <a:prstGeom prst="rect">
            <a:avLst/>
          </a:prstGeom>
        </p:spPr>
      </p:pic>
      <p:pic>
        <p:nvPicPr>
          <p:cNvPr id="8" name="Paveikslėlis 7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A8CF9451-D455-47EE-9884-5E7298412CC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225" y="3076576"/>
            <a:ext cx="5086350" cy="3681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237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8F9220A-CF89-474B-A801-477E845D7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856" y="176530"/>
            <a:ext cx="10515600" cy="1325563"/>
          </a:xfrm>
        </p:spPr>
        <p:txBody>
          <a:bodyPr>
            <a:normAutofit/>
          </a:bodyPr>
          <a:lstStyle/>
          <a:p>
            <a:r>
              <a:rPr lang="en-GB" sz="4000" dirty="0">
                <a:solidFill>
                  <a:srgbClr val="52876B"/>
                </a:solidFill>
              </a:rPr>
              <a:t>SAUGUMO VERTINIMAS SAVIVALDYBĖJE</a:t>
            </a:r>
            <a:endParaRPr lang="lt-LT" sz="4000" dirty="0"/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80D6CC69-2FCC-4630-BAA1-5F52C00966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0461833"/>
              </p:ext>
            </p:extLst>
          </p:nvPr>
        </p:nvGraphicFramePr>
        <p:xfrm>
          <a:off x="1107010" y="1874068"/>
          <a:ext cx="3436415" cy="3555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51039642-8CCC-4691-970E-0B2574D565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12540945"/>
              </p:ext>
            </p:extLst>
          </p:nvPr>
        </p:nvGraphicFramePr>
        <p:xfrm>
          <a:off x="4767264" y="1508443"/>
          <a:ext cx="5762625" cy="4400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ksto laukas 995">
            <a:extLst>
              <a:ext uri="{FF2B5EF4-FFF2-40B4-BE49-F238E27FC236}">
                <a16:creationId xmlns:a16="http://schemas.microsoft.com/office/drawing/2014/main" id="{493B1E3A-0CC4-451A-AA36-AAEA9B7524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89714" y="2356259"/>
            <a:ext cx="109748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1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Sutinku</a:t>
            </a:r>
            <a:endParaRPr kumimoji="0" lang="lt-LT" altLang="lt-LT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Teksto laukas 996">
            <a:extLst>
              <a:ext uri="{FF2B5EF4-FFF2-40B4-BE49-F238E27FC236}">
                <a16:creationId xmlns:a16="http://schemas.microsoft.com/office/drawing/2014/main" id="{811E284E-65CE-48F8-9A1C-8FDD57533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89714" y="3699283"/>
            <a:ext cx="1183211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lt-LT" altLang="lt-LT" sz="1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Nei sutinku, nei nesutinku</a:t>
            </a:r>
            <a:endParaRPr kumimoji="0" lang="lt-LT" altLang="lt-LT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7" name="Tiesioji jungtis 16">
            <a:extLst>
              <a:ext uri="{FF2B5EF4-FFF2-40B4-BE49-F238E27FC236}">
                <a16:creationId xmlns:a16="http://schemas.microsoft.com/office/drawing/2014/main" id="{9302E6F9-0E3D-41E3-B010-779C643A66D5}"/>
              </a:ext>
            </a:extLst>
          </p:cNvPr>
          <p:cNvCxnSpPr/>
          <p:nvPr/>
        </p:nvCxnSpPr>
        <p:spPr>
          <a:xfrm>
            <a:off x="787400" y="8990965"/>
            <a:ext cx="5695950" cy="0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8">
            <a:extLst>
              <a:ext uri="{FF2B5EF4-FFF2-40B4-BE49-F238E27FC236}">
                <a16:creationId xmlns:a16="http://schemas.microsoft.com/office/drawing/2014/main" id="{0688BD89-E547-4CE9-80B1-5376D2D73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B9F40747-E2B6-4499-9778-F4ED2E846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0" name="Rectangle 12">
            <a:extLst>
              <a:ext uri="{FF2B5EF4-FFF2-40B4-BE49-F238E27FC236}">
                <a16:creationId xmlns:a16="http://schemas.microsoft.com/office/drawing/2014/main" id="{4B52CFC6-EA79-4704-9E09-F6C9A62CB4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4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1" name="Dešinysis riestinis skliaustas 20">
            <a:extLst>
              <a:ext uri="{FF2B5EF4-FFF2-40B4-BE49-F238E27FC236}">
                <a16:creationId xmlns:a16="http://schemas.microsoft.com/office/drawing/2014/main" id="{9BF6A516-328D-4FAB-B9AF-FB4317DCDE62}"/>
              </a:ext>
            </a:extLst>
          </p:cNvPr>
          <p:cNvSpPr/>
          <p:nvPr/>
        </p:nvSpPr>
        <p:spPr>
          <a:xfrm>
            <a:off x="10615342" y="2356259"/>
            <a:ext cx="45085" cy="36195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/>
          </a:p>
        </p:txBody>
      </p:sp>
      <p:sp>
        <p:nvSpPr>
          <p:cNvPr id="22" name="Dešinysis riestinis skliaustas 21">
            <a:extLst>
              <a:ext uri="{FF2B5EF4-FFF2-40B4-BE49-F238E27FC236}">
                <a16:creationId xmlns:a16="http://schemas.microsoft.com/office/drawing/2014/main" id="{CAB3245A-FB10-4945-98B9-697D4EDAB120}"/>
              </a:ext>
            </a:extLst>
          </p:cNvPr>
          <p:cNvSpPr/>
          <p:nvPr/>
        </p:nvSpPr>
        <p:spPr>
          <a:xfrm>
            <a:off x="10615669" y="2768312"/>
            <a:ext cx="45719" cy="2727509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/>
          </a:p>
        </p:txBody>
      </p:sp>
      <p:cxnSp>
        <p:nvCxnSpPr>
          <p:cNvPr id="23" name="Tiesioji jungtis 22">
            <a:extLst>
              <a:ext uri="{FF2B5EF4-FFF2-40B4-BE49-F238E27FC236}">
                <a16:creationId xmlns:a16="http://schemas.microsoft.com/office/drawing/2014/main" id="{1970E842-32A0-4462-9EB7-8DED6540B7FE}"/>
              </a:ext>
            </a:extLst>
          </p:cNvPr>
          <p:cNvCxnSpPr>
            <a:cxnSpLocks/>
          </p:cNvCxnSpPr>
          <p:nvPr/>
        </p:nvCxnSpPr>
        <p:spPr>
          <a:xfrm>
            <a:off x="4767264" y="2768312"/>
            <a:ext cx="5762625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321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8838073-98AD-4779-B8C9-E81E48790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386" y="103763"/>
            <a:ext cx="11053959" cy="1325563"/>
          </a:xfrm>
        </p:spPr>
        <p:txBody>
          <a:bodyPr>
            <a:noAutofit/>
          </a:bodyPr>
          <a:lstStyle/>
          <a:p>
            <a:r>
              <a:rPr lang="en-GB" sz="3400" dirty="0">
                <a:solidFill>
                  <a:srgbClr val="52876B"/>
                </a:solidFill>
              </a:rPr>
              <a:t>SVEIKATOS PRIEŽIŪROS PASLAUGŲ IR INFRASTRUKTŪROS VERTINIMAS</a:t>
            </a:r>
            <a:endParaRPr lang="lt-LT" sz="3400" dirty="0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DE5648C6-EB60-4943-A531-B8CA86CCE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16716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65963F08-033F-40CA-AB46-A90EC135C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21288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CB0DE31F-A52F-4C52-88A0-EA5A62A77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45100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cxnSp>
        <p:nvCxnSpPr>
          <p:cNvPr id="18" name="Tiesioji jungtis 17">
            <a:extLst>
              <a:ext uri="{FF2B5EF4-FFF2-40B4-BE49-F238E27FC236}">
                <a16:creationId xmlns:a16="http://schemas.microsoft.com/office/drawing/2014/main" id="{D685D746-BA27-4456-B54B-75F32F0CE558}"/>
              </a:ext>
            </a:extLst>
          </p:cNvPr>
          <p:cNvCxnSpPr/>
          <p:nvPr/>
        </p:nvCxnSpPr>
        <p:spPr>
          <a:xfrm flipV="1">
            <a:off x="5342572" y="12890500"/>
            <a:ext cx="5791200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Rectangle 20">
            <a:extLst>
              <a:ext uri="{FF2B5EF4-FFF2-40B4-BE49-F238E27FC236}">
                <a16:creationId xmlns:a16="http://schemas.microsoft.com/office/drawing/2014/main" id="{9C08F06F-74ED-45A9-B222-A8772359A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396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5" name="Rectangle 23">
            <a:extLst>
              <a:ext uri="{FF2B5EF4-FFF2-40B4-BE49-F238E27FC236}">
                <a16:creationId xmlns:a16="http://schemas.microsoft.com/office/drawing/2014/main" id="{E7E74321-A8E2-4A2E-B505-433F38F14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9963" y="441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6" name="Rectangle 24">
            <a:extLst>
              <a:ext uri="{FF2B5EF4-FFF2-40B4-BE49-F238E27FC236}">
                <a16:creationId xmlns:a16="http://schemas.microsoft.com/office/drawing/2014/main" id="{17EA1256-ED37-49AB-AD9F-4D741BB3B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7696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99BD384C-DD0B-40D8-9CC6-BC8EE8DE8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315" y="193833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241EDE10-5ED8-48ED-9B92-84C69707C5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315" y="239553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21C1DBE6-1335-4CD6-A798-EBE1A9192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315" y="565308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altLang="lt-LT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lt-LT" altLang="lt-LT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</a:br>
            <a:endParaRPr kumimoji="0" lang="lt-LT" altLang="lt-L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5" name="Tiesioji jungtis 34">
            <a:extLst>
              <a:ext uri="{FF2B5EF4-FFF2-40B4-BE49-F238E27FC236}">
                <a16:creationId xmlns:a16="http://schemas.microsoft.com/office/drawing/2014/main" id="{E4B81232-CC2B-4BDB-8B9F-9BCF6597E5DC}"/>
              </a:ext>
            </a:extLst>
          </p:cNvPr>
          <p:cNvCxnSpPr/>
          <p:nvPr/>
        </p:nvCxnSpPr>
        <p:spPr>
          <a:xfrm>
            <a:off x="5556728" y="13231395"/>
            <a:ext cx="6085809" cy="381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Tiesioji jungtis 35">
            <a:extLst>
              <a:ext uri="{FF2B5EF4-FFF2-40B4-BE49-F238E27FC236}">
                <a16:creationId xmlns:a16="http://schemas.microsoft.com/office/drawing/2014/main" id="{148676E6-F4C4-4606-8720-0B2D440DD79E}"/>
              </a:ext>
            </a:extLst>
          </p:cNvPr>
          <p:cNvCxnSpPr/>
          <p:nvPr/>
        </p:nvCxnSpPr>
        <p:spPr>
          <a:xfrm>
            <a:off x="5489418" y="12661165"/>
            <a:ext cx="6233119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" name="Dešinysis riestinis skliaustas 36">
            <a:extLst>
              <a:ext uri="{FF2B5EF4-FFF2-40B4-BE49-F238E27FC236}">
                <a16:creationId xmlns:a16="http://schemas.microsoft.com/office/drawing/2014/main" id="{9D598018-0777-4B14-9B01-78ADAA79FCFE}"/>
              </a:ext>
            </a:extLst>
          </p:cNvPr>
          <p:cNvSpPr/>
          <p:nvPr/>
        </p:nvSpPr>
        <p:spPr>
          <a:xfrm>
            <a:off x="10742138" y="12663070"/>
            <a:ext cx="147310" cy="57404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/>
          </a:p>
        </p:txBody>
      </p:sp>
      <p:sp>
        <p:nvSpPr>
          <p:cNvPr id="41" name="Rectangle 24">
            <a:extLst>
              <a:ext uri="{FF2B5EF4-FFF2-40B4-BE49-F238E27FC236}">
                <a16:creationId xmlns:a16="http://schemas.microsoft.com/office/drawing/2014/main" id="{E190AB92-7B11-4CCB-A5E8-D8CA93F65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9962" y="4148355"/>
            <a:ext cx="1450441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42" name="Rectangle 27">
            <a:extLst>
              <a:ext uri="{FF2B5EF4-FFF2-40B4-BE49-F238E27FC236}">
                <a16:creationId xmlns:a16="http://schemas.microsoft.com/office/drawing/2014/main" id="{D759C503-2496-406B-B49E-ED9D2FFA5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9962" y="4605555"/>
            <a:ext cx="1450441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43" name="Rectangle 28">
            <a:extLst>
              <a:ext uri="{FF2B5EF4-FFF2-40B4-BE49-F238E27FC236}">
                <a16:creationId xmlns:a16="http://schemas.microsoft.com/office/drawing/2014/main" id="{2D240EEC-21E4-46E6-9980-AB39BEE7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9962" y="7282080"/>
            <a:ext cx="1450441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51" name="Paveikslėlis 50">
            <a:extLst>
              <a:ext uri="{FF2B5EF4-FFF2-40B4-BE49-F238E27FC236}">
                <a16:creationId xmlns:a16="http://schemas.microsoft.com/office/drawing/2014/main" id="{2B656EC3-891F-4A34-AD9C-C2027407759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24" y="1388071"/>
            <a:ext cx="3649575" cy="5104873"/>
          </a:xfrm>
          <a:prstGeom prst="rect">
            <a:avLst/>
          </a:prstGeom>
        </p:spPr>
      </p:pic>
      <p:graphicFrame>
        <p:nvGraphicFramePr>
          <p:cNvPr id="52" name="Diagrama 51">
            <a:extLst>
              <a:ext uri="{FF2B5EF4-FFF2-40B4-BE49-F238E27FC236}">
                <a16:creationId xmlns:a16="http://schemas.microsoft.com/office/drawing/2014/main" id="{F226D120-11B1-440C-AF1C-80339CD78F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3248771"/>
              </p:ext>
            </p:extLst>
          </p:nvPr>
        </p:nvGraphicFramePr>
        <p:xfrm>
          <a:off x="4420299" y="1204912"/>
          <a:ext cx="7640914" cy="3205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3" name="Diagrama 52">
            <a:extLst>
              <a:ext uri="{FF2B5EF4-FFF2-40B4-BE49-F238E27FC236}">
                <a16:creationId xmlns:a16="http://schemas.microsoft.com/office/drawing/2014/main" id="{7E9484CC-8455-4FD8-A325-E513D8E33D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7346894"/>
              </p:ext>
            </p:extLst>
          </p:nvPr>
        </p:nvGraphicFramePr>
        <p:xfrm>
          <a:off x="4420298" y="4417695"/>
          <a:ext cx="7640915" cy="2465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67150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8F9220A-CF89-474B-A801-477E845D7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977"/>
            <a:ext cx="10515600" cy="1325563"/>
          </a:xfrm>
        </p:spPr>
        <p:txBody>
          <a:bodyPr>
            <a:noAutofit/>
          </a:bodyPr>
          <a:lstStyle/>
          <a:p>
            <a:r>
              <a:rPr lang="en-GB" sz="3600" dirty="0">
                <a:solidFill>
                  <a:srgbClr val="52876B"/>
                </a:solidFill>
              </a:rPr>
              <a:t>PASIŪLYMAI DĖL SVEIKATOS PRIEŽIŪROS PASLAUGŲ KOKYBĖS IR PRIEINAMUMO GERINIMO:</a:t>
            </a:r>
            <a:endParaRPr lang="lt-LT" sz="3600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B51DA75-7001-45C7-AC11-DDFF55B1A6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lt-LT" sz="2000" b="1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Didinti/ gerinti medicinos personalo bendravimo kultūrą</a:t>
            </a:r>
            <a:r>
              <a:rPr lang="lt-LT" sz="2000" b="1" i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daugiau dėmesio skirti pacientui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sz="2000" b="1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Plėsti gydytojų specialistų spektrą</a:t>
            </a:r>
            <a:endParaRPr lang="lt-LT" sz="1400" b="1" i="1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t-LT" sz="2000" b="1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Pritraukti jaunus specialist</a:t>
            </a:r>
            <a:r>
              <a:rPr lang="lt-LT" sz="2000" b="1" i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ų </a:t>
            </a:r>
            <a:endParaRPr lang="lt-LT" sz="1400" b="1" i="1" dirty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t-LT" sz="2000" b="1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Mažinti laukiančiųjų eiles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sz="2000" b="1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Kelti med.</a:t>
            </a:r>
            <a:r>
              <a:rPr lang="en-GB" sz="2000" b="1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lt-LT" sz="2000" b="1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darbuotojų kompetenciją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sz="2000" b="1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Atnaujinti/plėsti medicinos įrangą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sz="18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Mažinti laukimo trukmę prie kabinetų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sz="18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Plėsti ir gerinti odontologijos paslaugas; gerinti/greitinti prisiregistravimą/pateikimą pas gyd. Specialistą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sz="18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Gerinti/plėsti reabilitacijos paslaugas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sz="18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Plėsti Biržų šeimos centro patalpas; mažinti korupciją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sz="18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Gerinti gydymo kokybę; modernizuoti/plėsti gydymo įstaigas; gerinti pacientų informavimą</a:t>
            </a:r>
            <a:endParaRPr lang="lt-LT" sz="1600" b="1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775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8838073-98AD-4779-B8C9-E81E48790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386" y="103763"/>
            <a:ext cx="11053959" cy="1325563"/>
          </a:xfrm>
        </p:spPr>
        <p:txBody>
          <a:bodyPr>
            <a:noAutofit/>
          </a:bodyPr>
          <a:lstStyle/>
          <a:p>
            <a:r>
              <a:rPr lang="en-GB" sz="3400" dirty="0">
                <a:solidFill>
                  <a:srgbClr val="52876B"/>
                </a:solidFill>
              </a:rPr>
              <a:t>SOCIALINIŲ PASLAUGŲ IR INFRASTRUKTŪROS VERTINIMAS</a:t>
            </a:r>
            <a:endParaRPr lang="lt-LT" sz="3400" dirty="0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DE5648C6-EB60-4943-A531-B8CA86CCE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16716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65963F08-033F-40CA-AB46-A90EC135C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21288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CB0DE31F-A52F-4C52-88A0-EA5A62A77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45100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cxnSp>
        <p:nvCxnSpPr>
          <p:cNvPr id="18" name="Tiesioji jungtis 17">
            <a:extLst>
              <a:ext uri="{FF2B5EF4-FFF2-40B4-BE49-F238E27FC236}">
                <a16:creationId xmlns:a16="http://schemas.microsoft.com/office/drawing/2014/main" id="{D685D746-BA27-4456-B54B-75F32F0CE558}"/>
              </a:ext>
            </a:extLst>
          </p:cNvPr>
          <p:cNvCxnSpPr/>
          <p:nvPr/>
        </p:nvCxnSpPr>
        <p:spPr>
          <a:xfrm flipV="1">
            <a:off x="5342572" y="12890500"/>
            <a:ext cx="5791200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Rectangle 20">
            <a:extLst>
              <a:ext uri="{FF2B5EF4-FFF2-40B4-BE49-F238E27FC236}">
                <a16:creationId xmlns:a16="http://schemas.microsoft.com/office/drawing/2014/main" id="{9C08F06F-74ED-45A9-B222-A8772359A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396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5" name="Rectangle 23">
            <a:extLst>
              <a:ext uri="{FF2B5EF4-FFF2-40B4-BE49-F238E27FC236}">
                <a16:creationId xmlns:a16="http://schemas.microsoft.com/office/drawing/2014/main" id="{E7E74321-A8E2-4A2E-B505-433F38F14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9963" y="441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6" name="Rectangle 24">
            <a:extLst>
              <a:ext uri="{FF2B5EF4-FFF2-40B4-BE49-F238E27FC236}">
                <a16:creationId xmlns:a16="http://schemas.microsoft.com/office/drawing/2014/main" id="{17EA1256-ED37-49AB-AD9F-4D741BB3B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7696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99BD384C-DD0B-40D8-9CC6-BC8EE8DE8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315" y="193833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241EDE10-5ED8-48ED-9B92-84C69707C5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315" y="239553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21C1DBE6-1335-4CD6-A798-EBE1A9192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315" y="565308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altLang="lt-LT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lt-LT" altLang="lt-LT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</a:br>
            <a:endParaRPr kumimoji="0" lang="lt-LT" altLang="lt-L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5" name="Tiesioji jungtis 34">
            <a:extLst>
              <a:ext uri="{FF2B5EF4-FFF2-40B4-BE49-F238E27FC236}">
                <a16:creationId xmlns:a16="http://schemas.microsoft.com/office/drawing/2014/main" id="{E4B81232-CC2B-4BDB-8B9F-9BCF6597E5DC}"/>
              </a:ext>
            </a:extLst>
          </p:cNvPr>
          <p:cNvCxnSpPr/>
          <p:nvPr/>
        </p:nvCxnSpPr>
        <p:spPr>
          <a:xfrm>
            <a:off x="5556728" y="13231395"/>
            <a:ext cx="6085809" cy="381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Tiesioji jungtis 35">
            <a:extLst>
              <a:ext uri="{FF2B5EF4-FFF2-40B4-BE49-F238E27FC236}">
                <a16:creationId xmlns:a16="http://schemas.microsoft.com/office/drawing/2014/main" id="{148676E6-F4C4-4606-8720-0B2D440DD79E}"/>
              </a:ext>
            </a:extLst>
          </p:cNvPr>
          <p:cNvCxnSpPr/>
          <p:nvPr/>
        </p:nvCxnSpPr>
        <p:spPr>
          <a:xfrm>
            <a:off x="5489418" y="12661165"/>
            <a:ext cx="6233119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" name="Dešinysis riestinis skliaustas 36">
            <a:extLst>
              <a:ext uri="{FF2B5EF4-FFF2-40B4-BE49-F238E27FC236}">
                <a16:creationId xmlns:a16="http://schemas.microsoft.com/office/drawing/2014/main" id="{9D598018-0777-4B14-9B01-78ADAA79FCFE}"/>
              </a:ext>
            </a:extLst>
          </p:cNvPr>
          <p:cNvSpPr/>
          <p:nvPr/>
        </p:nvSpPr>
        <p:spPr>
          <a:xfrm>
            <a:off x="10742138" y="12663070"/>
            <a:ext cx="147310" cy="57404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/>
          </a:p>
        </p:txBody>
      </p:sp>
      <p:sp>
        <p:nvSpPr>
          <p:cNvPr id="41" name="Rectangle 24">
            <a:extLst>
              <a:ext uri="{FF2B5EF4-FFF2-40B4-BE49-F238E27FC236}">
                <a16:creationId xmlns:a16="http://schemas.microsoft.com/office/drawing/2014/main" id="{E190AB92-7B11-4CCB-A5E8-D8CA93F65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9962" y="4148355"/>
            <a:ext cx="1450441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42" name="Rectangle 27">
            <a:extLst>
              <a:ext uri="{FF2B5EF4-FFF2-40B4-BE49-F238E27FC236}">
                <a16:creationId xmlns:a16="http://schemas.microsoft.com/office/drawing/2014/main" id="{D759C503-2496-406B-B49E-ED9D2FFA5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9962" y="4605555"/>
            <a:ext cx="1450441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43" name="Rectangle 28">
            <a:extLst>
              <a:ext uri="{FF2B5EF4-FFF2-40B4-BE49-F238E27FC236}">
                <a16:creationId xmlns:a16="http://schemas.microsoft.com/office/drawing/2014/main" id="{2D240EEC-21E4-46E6-9980-AB39BEE7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9962" y="7282080"/>
            <a:ext cx="1450441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22" name="Paveikslėlis 21">
            <a:extLst>
              <a:ext uri="{FF2B5EF4-FFF2-40B4-BE49-F238E27FC236}">
                <a16:creationId xmlns:a16="http://schemas.microsoft.com/office/drawing/2014/main" id="{8A8338D0-8E19-4DF7-840F-71A9D0F10D3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14" y="1204911"/>
            <a:ext cx="3637083" cy="5549325"/>
          </a:xfrm>
          <a:prstGeom prst="rect">
            <a:avLst/>
          </a:prstGeom>
        </p:spPr>
      </p:pic>
      <p:graphicFrame>
        <p:nvGraphicFramePr>
          <p:cNvPr id="23" name="Diagrama 22">
            <a:extLst>
              <a:ext uri="{FF2B5EF4-FFF2-40B4-BE49-F238E27FC236}">
                <a16:creationId xmlns:a16="http://schemas.microsoft.com/office/drawing/2014/main" id="{F1CF0574-3319-4572-AECE-4C0EB7E41F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9743549"/>
              </p:ext>
            </p:extLst>
          </p:nvPr>
        </p:nvGraphicFramePr>
        <p:xfrm>
          <a:off x="4420296" y="1210414"/>
          <a:ext cx="7593623" cy="2842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7" name="Diagrama 26">
            <a:extLst>
              <a:ext uri="{FF2B5EF4-FFF2-40B4-BE49-F238E27FC236}">
                <a16:creationId xmlns:a16="http://schemas.microsoft.com/office/drawing/2014/main" id="{720A61D9-E086-4D57-A088-CD923CB04F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7290154"/>
              </p:ext>
            </p:extLst>
          </p:nvPr>
        </p:nvGraphicFramePr>
        <p:xfrm>
          <a:off x="4420295" y="4052890"/>
          <a:ext cx="3837585" cy="2676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8" name="Diagrama 27">
            <a:extLst>
              <a:ext uri="{FF2B5EF4-FFF2-40B4-BE49-F238E27FC236}">
                <a16:creationId xmlns:a16="http://schemas.microsoft.com/office/drawing/2014/main" id="{AD50D5BB-3627-4D03-8D32-00D0366EE3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9545522"/>
              </p:ext>
            </p:extLst>
          </p:nvPr>
        </p:nvGraphicFramePr>
        <p:xfrm>
          <a:off x="8257879" y="4014897"/>
          <a:ext cx="3756039" cy="2739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03770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8F9220A-CF89-474B-A801-477E845D7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977"/>
            <a:ext cx="10515600" cy="1325563"/>
          </a:xfrm>
        </p:spPr>
        <p:txBody>
          <a:bodyPr>
            <a:noAutofit/>
          </a:bodyPr>
          <a:lstStyle/>
          <a:p>
            <a:r>
              <a:rPr lang="en-GB" sz="3600" dirty="0">
                <a:solidFill>
                  <a:srgbClr val="52876B"/>
                </a:solidFill>
              </a:rPr>
              <a:t>PASIŪLYMAI DĖL SOCIALINIŲ PASLAUGŲ KOKYBĖS IR PRIEINAMUMO GERINIMO:</a:t>
            </a:r>
            <a:endParaRPr lang="lt-LT" sz="3600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B51DA75-7001-45C7-AC11-DDFF55B1A6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lt-LT" sz="2000" b="1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Gerinti informacijos apie socialines paslaugas sklaidą</a:t>
            </a:r>
            <a:endParaRPr lang="lt-LT" sz="2000" b="1" i="1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t-LT" sz="2000" b="1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Gerinti darbuotojų mandagumą, bendravimo kultūrą, sąžiningumą</a:t>
            </a:r>
            <a:endParaRPr lang="lt-LT" sz="1400" b="1" i="1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t-LT" sz="2000" b="1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Kelti socialinių darbuotojų kvalifikaciją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sz="2000" b="1" i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Plėsti socialinių paslaugų spektrą </a:t>
            </a:r>
            <a:r>
              <a:rPr lang="lt-LT" sz="1600" i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(įvairesnių SP senyvo amžiaus, neįgaliems asmenims, atokvėpio paslaugų, kt.)</a:t>
            </a:r>
            <a:endParaRPr lang="lt-LT" sz="1600" i="1" dirty="0">
              <a:ln>
                <a:noFill/>
              </a:ln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t-LT" sz="2000" b="1" i="1" dirty="0">
                <a:ln>
                  <a:noFill/>
                </a:ln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Gerinti/ plėsti socialinį būstą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sz="18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Gerinti socialinių paslaugų kokybę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sz="18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Gerinti SP prieinamumą atokiose kaimo vietovėse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sz="18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Didinti SP apimtis </a:t>
            </a:r>
            <a:r>
              <a:rPr lang="lt-LT" sz="1400" i="1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(asmenims namuose, pavėžėjimo</a:t>
            </a:r>
            <a:r>
              <a:rPr lang="lt-LT" sz="1400" i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lang="lt-LT" sz="1400" i="1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lt-LT" sz="18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Mažinti biurokratiją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sz="1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Didinti </a:t>
            </a:r>
            <a:r>
              <a:rPr lang="lt-LT" sz="1800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soc</a:t>
            </a:r>
            <a:r>
              <a:rPr lang="lt-LT" sz="1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r>
              <a:rPr lang="en-GB" sz="1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lt-LT" sz="1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darbuotojų skaičių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sz="18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Daugiau dėmesio skirti ne socialinę riziką patiriantiems asmenims ir šeimoms</a:t>
            </a:r>
            <a:endParaRPr lang="lt-LT" sz="16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075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>
                <a:solidFill>
                  <a:srgbClr val="52876B"/>
                </a:solidFill>
              </a:rPr>
              <a:t>VIEŠŲJŲ PASLAUGŲ PRIEINAMUMO PALYGINIMAS 10-BALĖJE SISTEMOJE</a:t>
            </a:r>
            <a:endParaRPr lang="lt-LT" dirty="0">
              <a:solidFill>
                <a:srgbClr val="52876B"/>
              </a:solidFill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DF0F799-AC5E-4EC2-818F-DB8C2F143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52274" cy="4351338"/>
          </a:xfrm>
        </p:spPr>
        <p:txBody>
          <a:bodyPr>
            <a:noAutofit/>
          </a:bodyPr>
          <a:lstStyle/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52876B"/>
              </a:buClr>
              <a:buFont typeface="Wingdings" panose="05000000000000000000" pitchFamily="2" charset="2"/>
              <a:buChar char="ü"/>
            </a:pPr>
            <a:r>
              <a:rPr lang="lt-LT" sz="18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Rajono teritorijoje Savivaldybės teikiamų viešųjų paslaugų prieinamumu gyventojai yra patenkinti vidutiniškai. </a:t>
            </a:r>
            <a:endParaRPr lang="en-GB" sz="18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52876B"/>
              </a:buClr>
              <a:buFont typeface="Wingdings" panose="05000000000000000000" pitchFamily="2" charset="2"/>
              <a:buChar char="ü"/>
            </a:pPr>
            <a:r>
              <a:rPr lang="lt-LT" sz="18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Aukščiausiu balu įvertintas švietimo paslaugų prieinamumas. Tai yra </a:t>
            </a:r>
            <a:r>
              <a:rPr lang="lt-LT" sz="1800" b="1" u="sng" dirty="0">
                <a:solidFill>
                  <a:srgbClr val="52876B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geras</a:t>
            </a:r>
            <a:r>
              <a:rPr lang="lt-LT" sz="18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įvertinimas. </a:t>
            </a:r>
            <a:endParaRPr lang="en-GB" sz="18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52876B"/>
              </a:buClr>
              <a:buFont typeface="Wingdings" panose="05000000000000000000" pitchFamily="2" charset="2"/>
              <a:buChar char="ü"/>
            </a:pPr>
            <a:r>
              <a:rPr lang="lt-LT" sz="1800" b="1" u="sng" dirty="0">
                <a:solidFill>
                  <a:srgbClr val="52876B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Vidutiniškai</a:t>
            </a:r>
            <a:r>
              <a:rPr lang="lt-LT" sz="1800" b="1" u="sng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lt-LT" sz="18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vertinamas kultūros, socialinių paslaugų, sveikatos priežiūros paslaugų prieinamumas ir aktyvaus poilsio bei sportavimo galimybės rajone.</a:t>
            </a:r>
            <a:endParaRPr lang="en-GB" sz="18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lvl="0" algn="just">
              <a:spcBef>
                <a:spcPts val="600"/>
              </a:spcBef>
              <a:spcAft>
                <a:spcPts val="600"/>
              </a:spcAft>
              <a:buClr>
                <a:srgbClr val="52876B"/>
              </a:buClr>
              <a:buFont typeface="Wingdings" panose="05000000000000000000" pitchFamily="2" charset="2"/>
              <a:buChar char="ü"/>
            </a:pPr>
            <a:r>
              <a:rPr lang="lt-LT" sz="18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Viešo susisiekimo ir ryšių prieinamumas Biržų rajone vertintas, kaip </a:t>
            </a:r>
            <a:r>
              <a:rPr lang="lt-LT" sz="1800" b="1" u="sng" dirty="0">
                <a:solidFill>
                  <a:srgbClr val="52876B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patenkinamas.</a:t>
            </a:r>
            <a:r>
              <a:rPr lang="lt-LT" sz="1800" b="1" u="sng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lt-LT" sz="1800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923343C7-E458-4596-870C-B8AD80075315}"/>
              </a:ext>
            </a:extLst>
          </p:cNvPr>
          <p:cNvGraphicFramePr/>
          <p:nvPr/>
        </p:nvGraphicFramePr>
        <p:xfrm>
          <a:off x="5236196" y="1825624"/>
          <a:ext cx="6479553" cy="4232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688084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8838073-98AD-4779-B8C9-E81E48790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315" y="-170658"/>
            <a:ext cx="11395684" cy="1325563"/>
          </a:xfrm>
        </p:spPr>
        <p:txBody>
          <a:bodyPr>
            <a:noAutofit/>
          </a:bodyPr>
          <a:lstStyle/>
          <a:p>
            <a:r>
              <a:rPr lang="en-GB" sz="3200" dirty="0">
                <a:solidFill>
                  <a:srgbClr val="52876B"/>
                </a:solidFill>
              </a:rPr>
              <a:t>GYVENTOJŲ APTARNAVIMO KOKYBĖS VERTINIMAS (I)</a:t>
            </a:r>
            <a:endParaRPr lang="lt-LT" sz="3200" dirty="0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DE5648C6-EB60-4943-A531-B8CA86CCE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16716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65963F08-033F-40CA-AB46-A90EC135C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21288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CB0DE31F-A52F-4C52-88A0-EA5A62A77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45100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cxnSp>
        <p:nvCxnSpPr>
          <p:cNvPr id="18" name="Tiesioji jungtis 17">
            <a:extLst>
              <a:ext uri="{FF2B5EF4-FFF2-40B4-BE49-F238E27FC236}">
                <a16:creationId xmlns:a16="http://schemas.microsoft.com/office/drawing/2014/main" id="{D685D746-BA27-4456-B54B-75F32F0CE558}"/>
              </a:ext>
            </a:extLst>
          </p:cNvPr>
          <p:cNvCxnSpPr/>
          <p:nvPr/>
        </p:nvCxnSpPr>
        <p:spPr>
          <a:xfrm flipV="1">
            <a:off x="5342572" y="12890500"/>
            <a:ext cx="5791200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Rectangle 20">
            <a:extLst>
              <a:ext uri="{FF2B5EF4-FFF2-40B4-BE49-F238E27FC236}">
                <a16:creationId xmlns:a16="http://schemas.microsoft.com/office/drawing/2014/main" id="{9C08F06F-74ED-45A9-B222-A8772359A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396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5" name="Rectangle 23">
            <a:extLst>
              <a:ext uri="{FF2B5EF4-FFF2-40B4-BE49-F238E27FC236}">
                <a16:creationId xmlns:a16="http://schemas.microsoft.com/office/drawing/2014/main" id="{E7E74321-A8E2-4A2E-B505-433F38F14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9963" y="441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6" name="Rectangle 24">
            <a:extLst>
              <a:ext uri="{FF2B5EF4-FFF2-40B4-BE49-F238E27FC236}">
                <a16:creationId xmlns:a16="http://schemas.microsoft.com/office/drawing/2014/main" id="{17EA1256-ED37-49AB-AD9F-4D741BB3B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7696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99BD384C-DD0B-40D8-9CC6-BC8EE8DE8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315" y="193833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241EDE10-5ED8-48ED-9B92-84C69707C5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315" y="239553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21C1DBE6-1335-4CD6-A798-EBE1A9192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315" y="565308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altLang="lt-LT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lt-LT" altLang="lt-LT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</a:br>
            <a:endParaRPr kumimoji="0" lang="lt-LT" altLang="lt-L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5" name="Tiesioji jungtis 34">
            <a:extLst>
              <a:ext uri="{FF2B5EF4-FFF2-40B4-BE49-F238E27FC236}">
                <a16:creationId xmlns:a16="http://schemas.microsoft.com/office/drawing/2014/main" id="{E4B81232-CC2B-4BDB-8B9F-9BCF6597E5DC}"/>
              </a:ext>
            </a:extLst>
          </p:cNvPr>
          <p:cNvCxnSpPr/>
          <p:nvPr/>
        </p:nvCxnSpPr>
        <p:spPr>
          <a:xfrm>
            <a:off x="5556728" y="13231395"/>
            <a:ext cx="6085809" cy="381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Tiesioji jungtis 35">
            <a:extLst>
              <a:ext uri="{FF2B5EF4-FFF2-40B4-BE49-F238E27FC236}">
                <a16:creationId xmlns:a16="http://schemas.microsoft.com/office/drawing/2014/main" id="{148676E6-F4C4-4606-8720-0B2D440DD79E}"/>
              </a:ext>
            </a:extLst>
          </p:cNvPr>
          <p:cNvCxnSpPr/>
          <p:nvPr/>
        </p:nvCxnSpPr>
        <p:spPr>
          <a:xfrm>
            <a:off x="5489418" y="12661165"/>
            <a:ext cx="6233119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" name="Dešinysis riestinis skliaustas 36">
            <a:extLst>
              <a:ext uri="{FF2B5EF4-FFF2-40B4-BE49-F238E27FC236}">
                <a16:creationId xmlns:a16="http://schemas.microsoft.com/office/drawing/2014/main" id="{9D598018-0777-4B14-9B01-78ADAA79FCFE}"/>
              </a:ext>
            </a:extLst>
          </p:cNvPr>
          <p:cNvSpPr/>
          <p:nvPr/>
        </p:nvSpPr>
        <p:spPr>
          <a:xfrm>
            <a:off x="10742138" y="12663070"/>
            <a:ext cx="147310" cy="57404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/>
          </a:p>
        </p:txBody>
      </p:sp>
      <p:sp>
        <p:nvSpPr>
          <p:cNvPr id="41" name="Rectangle 24">
            <a:extLst>
              <a:ext uri="{FF2B5EF4-FFF2-40B4-BE49-F238E27FC236}">
                <a16:creationId xmlns:a16="http://schemas.microsoft.com/office/drawing/2014/main" id="{E190AB92-7B11-4CCB-A5E8-D8CA93F65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9962" y="4148355"/>
            <a:ext cx="1450441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42" name="Rectangle 27">
            <a:extLst>
              <a:ext uri="{FF2B5EF4-FFF2-40B4-BE49-F238E27FC236}">
                <a16:creationId xmlns:a16="http://schemas.microsoft.com/office/drawing/2014/main" id="{D759C503-2496-406B-B49E-ED9D2FFA5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9962" y="4605555"/>
            <a:ext cx="1450441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43" name="Rectangle 28">
            <a:extLst>
              <a:ext uri="{FF2B5EF4-FFF2-40B4-BE49-F238E27FC236}">
                <a16:creationId xmlns:a16="http://schemas.microsoft.com/office/drawing/2014/main" id="{2D240EEC-21E4-46E6-9980-AB39BEE7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9962" y="7282080"/>
            <a:ext cx="1450441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graphicFrame>
        <p:nvGraphicFramePr>
          <p:cNvPr id="29" name="Diagrama 28">
            <a:extLst>
              <a:ext uri="{FF2B5EF4-FFF2-40B4-BE49-F238E27FC236}">
                <a16:creationId xmlns:a16="http://schemas.microsoft.com/office/drawing/2014/main" id="{1389525C-FDF8-44EB-A02E-DDEBDEADE6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8679766"/>
              </p:ext>
            </p:extLst>
          </p:nvPr>
        </p:nvGraphicFramePr>
        <p:xfrm>
          <a:off x="930204" y="1711566"/>
          <a:ext cx="3694178" cy="2445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0" name="Diagrama 29">
            <a:extLst>
              <a:ext uri="{FF2B5EF4-FFF2-40B4-BE49-F238E27FC236}">
                <a16:creationId xmlns:a16="http://schemas.microsoft.com/office/drawing/2014/main" id="{B72FE3ED-0EC5-4D40-B44F-13F68B15FD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686565"/>
              </p:ext>
            </p:extLst>
          </p:nvPr>
        </p:nvGraphicFramePr>
        <p:xfrm>
          <a:off x="930207" y="4105308"/>
          <a:ext cx="3694177" cy="2648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6C9AF53-2675-41CA-A4C5-5472B0B6AAD3}"/>
              </a:ext>
            </a:extLst>
          </p:cNvPr>
          <p:cNvSpPr txBox="1"/>
          <p:nvPr/>
        </p:nvSpPr>
        <p:spPr>
          <a:xfrm>
            <a:off x="923676" y="943632"/>
            <a:ext cx="110984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lt-LT" sz="18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Vykdytas 2021 m. vasario-kovo mėn. BRSA interneto puslapyje</a:t>
            </a:r>
            <a:r>
              <a:rPr lang="en-GB" sz="18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GB" sz="1800" i="1" dirty="0" err="1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vykdė</a:t>
            </a:r>
            <a:r>
              <a:rPr lang="en-GB" sz="18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BRSA</a:t>
            </a:r>
            <a:r>
              <a:rPr lang="lt-LT" sz="18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lt-LT" i="1" dirty="0">
                <a:latin typeface="Cambria" panose="02040503050406030204" pitchFamily="18" charset="0"/>
                <a:ea typeface="Cambria" panose="02040503050406030204" pitchFamily="18" charset="0"/>
              </a:rPr>
              <a:t>Apklausos</a:t>
            </a:r>
            <a:r>
              <a:rPr lang="lt-LT" sz="18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rezultatai panaudoti šiame tyrime. </a:t>
            </a:r>
            <a:endParaRPr lang="lt-LT" i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32" name="Diagrama 31">
            <a:extLst>
              <a:ext uri="{FF2B5EF4-FFF2-40B4-BE49-F238E27FC236}">
                <a16:creationId xmlns:a16="http://schemas.microsoft.com/office/drawing/2014/main" id="{BB35AE86-AE0E-4AAA-A36D-AE58F64B60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5550237"/>
              </p:ext>
            </p:extLst>
          </p:nvPr>
        </p:nvGraphicFramePr>
        <p:xfrm>
          <a:off x="4624380" y="4241745"/>
          <a:ext cx="3397825" cy="2512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3" name="Diagrama 32">
            <a:extLst>
              <a:ext uri="{FF2B5EF4-FFF2-40B4-BE49-F238E27FC236}">
                <a16:creationId xmlns:a16="http://schemas.microsoft.com/office/drawing/2014/main" id="{D84B12D7-280F-421C-B4AF-E25D55A109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3026008"/>
              </p:ext>
            </p:extLst>
          </p:nvPr>
        </p:nvGraphicFramePr>
        <p:xfrm>
          <a:off x="4624380" y="1706981"/>
          <a:ext cx="3397825" cy="2534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4" name="Diagrama 33">
            <a:extLst>
              <a:ext uri="{FF2B5EF4-FFF2-40B4-BE49-F238E27FC236}">
                <a16:creationId xmlns:a16="http://schemas.microsoft.com/office/drawing/2014/main" id="{040201CE-F7F2-4708-BCE9-020878D28E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1638971"/>
              </p:ext>
            </p:extLst>
          </p:nvPr>
        </p:nvGraphicFramePr>
        <p:xfrm>
          <a:off x="8022200" y="1697420"/>
          <a:ext cx="3694173" cy="2367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8" name="Diagrama 37">
            <a:extLst>
              <a:ext uri="{FF2B5EF4-FFF2-40B4-BE49-F238E27FC236}">
                <a16:creationId xmlns:a16="http://schemas.microsoft.com/office/drawing/2014/main" id="{77DEB41F-8A21-49E1-85E6-1CA8768F1C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5104342"/>
              </p:ext>
            </p:extLst>
          </p:nvPr>
        </p:nvGraphicFramePr>
        <p:xfrm>
          <a:off x="7949415" y="4064771"/>
          <a:ext cx="3839749" cy="2694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3982443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8838073-98AD-4779-B8C9-E81E48790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315" y="-170658"/>
            <a:ext cx="11395684" cy="1325563"/>
          </a:xfrm>
        </p:spPr>
        <p:txBody>
          <a:bodyPr>
            <a:noAutofit/>
          </a:bodyPr>
          <a:lstStyle/>
          <a:p>
            <a:r>
              <a:rPr lang="en-GB" sz="3200" dirty="0">
                <a:solidFill>
                  <a:srgbClr val="52876B"/>
                </a:solidFill>
              </a:rPr>
              <a:t>GYVENTOJŲ APTARNAVIMO KOKYBĖS VERTINIMAS (II)</a:t>
            </a:r>
            <a:endParaRPr lang="lt-LT" sz="3200" dirty="0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DE5648C6-EB60-4943-A531-B8CA86CCE6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16716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65963F08-033F-40CA-AB46-A90EC135C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212883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CB0DE31F-A52F-4C52-88A0-EA5A62A77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45100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cxnSp>
        <p:nvCxnSpPr>
          <p:cNvPr id="18" name="Tiesioji jungtis 17">
            <a:extLst>
              <a:ext uri="{FF2B5EF4-FFF2-40B4-BE49-F238E27FC236}">
                <a16:creationId xmlns:a16="http://schemas.microsoft.com/office/drawing/2014/main" id="{D685D746-BA27-4456-B54B-75F32F0CE558}"/>
              </a:ext>
            </a:extLst>
          </p:cNvPr>
          <p:cNvCxnSpPr/>
          <p:nvPr/>
        </p:nvCxnSpPr>
        <p:spPr>
          <a:xfrm flipV="1">
            <a:off x="5342572" y="12890500"/>
            <a:ext cx="5791200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Rectangle 20">
            <a:extLst>
              <a:ext uri="{FF2B5EF4-FFF2-40B4-BE49-F238E27FC236}">
                <a16:creationId xmlns:a16="http://schemas.microsoft.com/office/drawing/2014/main" id="{9C08F06F-74ED-45A9-B222-A8772359A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396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5" name="Rectangle 23">
            <a:extLst>
              <a:ext uri="{FF2B5EF4-FFF2-40B4-BE49-F238E27FC236}">
                <a16:creationId xmlns:a16="http://schemas.microsoft.com/office/drawing/2014/main" id="{E7E74321-A8E2-4A2E-B505-433F38F14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9963" y="441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26" name="Rectangle 24">
            <a:extLst>
              <a:ext uri="{FF2B5EF4-FFF2-40B4-BE49-F238E27FC236}">
                <a16:creationId xmlns:a16="http://schemas.microsoft.com/office/drawing/2014/main" id="{17EA1256-ED37-49AB-AD9F-4D741BB3B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7" y="7696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99BD384C-DD0B-40D8-9CC6-BC8EE8DE81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315" y="193833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241EDE10-5ED8-48ED-9B92-84C69707C5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315" y="239553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21C1DBE6-1335-4CD6-A798-EBE1A9192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315" y="565308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altLang="lt-LT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lt-LT" altLang="lt-LT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</a:br>
            <a:endParaRPr kumimoji="0" lang="lt-LT" altLang="lt-LT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5" name="Tiesioji jungtis 34">
            <a:extLst>
              <a:ext uri="{FF2B5EF4-FFF2-40B4-BE49-F238E27FC236}">
                <a16:creationId xmlns:a16="http://schemas.microsoft.com/office/drawing/2014/main" id="{E4B81232-CC2B-4BDB-8B9F-9BCF6597E5DC}"/>
              </a:ext>
            </a:extLst>
          </p:cNvPr>
          <p:cNvCxnSpPr/>
          <p:nvPr/>
        </p:nvCxnSpPr>
        <p:spPr>
          <a:xfrm>
            <a:off x="5556728" y="13231395"/>
            <a:ext cx="6085809" cy="381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6" name="Tiesioji jungtis 35">
            <a:extLst>
              <a:ext uri="{FF2B5EF4-FFF2-40B4-BE49-F238E27FC236}">
                <a16:creationId xmlns:a16="http://schemas.microsoft.com/office/drawing/2014/main" id="{148676E6-F4C4-4606-8720-0B2D440DD79E}"/>
              </a:ext>
            </a:extLst>
          </p:cNvPr>
          <p:cNvCxnSpPr/>
          <p:nvPr/>
        </p:nvCxnSpPr>
        <p:spPr>
          <a:xfrm>
            <a:off x="5489418" y="12661165"/>
            <a:ext cx="6233119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7" name="Dešinysis riestinis skliaustas 36">
            <a:extLst>
              <a:ext uri="{FF2B5EF4-FFF2-40B4-BE49-F238E27FC236}">
                <a16:creationId xmlns:a16="http://schemas.microsoft.com/office/drawing/2014/main" id="{9D598018-0777-4B14-9B01-78ADAA79FCFE}"/>
              </a:ext>
            </a:extLst>
          </p:cNvPr>
          <p:cNvSpPr/>
          <p:nvPr/>
        </p:nvSpPr>
        <p:spPr>
          <a:xfrm>
            <a:off x="10742138" y="12663070"/>
            <a:ext cx="147310" cy="57404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lt-LT"/>
          </a:p>
        </p:txBody>
      </p:sp>
      <p:sp>
        <p:nvSpPr>
          <p:cNvPr id="41" name="Rectangle 24">
            <a:extLst>
              <a:ext uri="{FF2B5EF4-FFF2-40B4-BE49-F238E27FC236}">
                <a16:creationId xmlns:a16="http://schemas.microsoft.com/office/drawing/2014/main" id="{E190AB92-7B11-4CCB-A5E8-D8CA93F65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9962" y="4148355"/>
            <a:ext cx="1450441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42" name="Rectangle 27">
            <a:extLst>
              <a:ext uri="{FF2B5EF4-FFF2-40B4-BE49-F238E27FC236}">
                <a16:creationId xmlns:a16="http://schemas.microsoft.com/office/drawing/2014/main" id="{D759C503-2496-406B-B49E-ED9D2FFA5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9962" y="4605555"/>
            <a:ext cx="1450441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43" name="Rectangle 28">
            <a:extLst>
              <a:ext uri="{FF2B5EF4-FFF2-40B4-BE49-F238E27FC236}">
                <a16:creationId xmlns:a16="http://schemas.microsoft.com/office/drawing/2014/main" id="{2D240EEC-21E4-46E6-9980-AB39BEE73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9962" y="7282080"/>
            <a:ext cx="1450441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graphicFrame>
        <p:nvGraphicFramePr>
          <p:cNvPr id="27" name="Diagrama 26">
            <a:extLst>
              <a:ext uri="{FF2B5EF4-FFF2-40B4-BE49-F238E27FC236}">
                <a16:creationId xmlns:a16="http://schemas.microsoft.com/office/drawing/2014/main" id="{2F191805-F01F-4119-A368-76D4392979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6169784"/>
              </p:ext>
            </p:extLst>
          </p:nvPr>
        </p:nvGraphicFramePr>
        <p:xfrm>
          <a:off x="1095276" y="1755718"/>
          <a:ext cx="9646861" cy="4364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78945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1">
            <a:extLst>
              <a:ext uri="{FF2B5EF4-FFF2-40B4-BE49-F238E27FC236}">
                <a16:creationId xmlns:a16="http://schemas.microsoft.com/office/drawing/2014/main" id="{EE71C7A6-78F7-47E2-A3F8-53E7058B9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13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dirty="0" err="1">
                <a:solidFill>
                  <a:srgbClr val="52876B"/>
                </a:solidFill>
              </a:rPr>
              <a:t>Ačiū</a:t>
            </a:r>
            <a:r>
              <a:rPr lang="en-GB" sz="4400" dirty="0">
                <a:solidFill>
                  <a:srgbClr val="52876B"/>
                </a:solidFill>
              </a:rPr>
              <a:t> </a:t>
            </a:r>
            <a:r>
              <a:rPr lang="en-GB" sz="4400" dirty="0" err="1">
                <a:solidFill>
                  <a:srgbClr val="52876B"/>
                </a:solidFill>
              </a:rPr>
              <a:t>už</a:t>
            </a:r>
            <a:r>
              <a:rPr lang="en-GB" sz="4400" dirty="0">
                <a:solidFill>
                  <a:srgbClr val="52876B"/>
                </a:solidFill>
              </a:rPr>
              <a:t> </a:t>
            </a:r>
            <a:r>
              <a:rPr lang="en-GB" sz="4400" dirty="0" err="1">
                <a:solidFill>
                  <a:srgbClr val="52876B"/>
                </a:solidFill>
              </a:rPr>
              <a:t>dėmesį</a:t>
            </a:r>
            <a:r>
              <a:rPr lang="en-GB" sz="4400" dirty="0">
                <a:solidFill>
                  <a:srgbClr val="52876B"/>
                </a:solidFill>
              </a:rPr>
              <a:t>!</a:t>
            </a:r>
            <a:endParaRPr lang="lt-LT" dirty="0">
              <a:solidFill>
                <a:srgbClr val="52876B"/>
              </a:solidFill>
            </a:endParaRPr>
          </a:p>
        </p:txBody>
      </p:sp>
      <p:sp>
        <p:nvSpPr>
          <p:cNvPr id="5" name="Pavadinimas 1">
            <a:extLst>
              <a:ext uri="{FF2B5EF4-FFF2-40B4-BE49-F238E27FC236}">
                <a16:creationId xmlns:a16="http://schemas.microsoft.com/office/drawing/2014/main" id="{D41340BD-32FD-45FC-A131-CEC0D9E9C677}"/>
              </a:ext>
            </a:extLst>
          </p:cNvPr>
          <p:cNvSpPr txBox="1">
            <a:spLocks/>
          </p:cNvSpPr>
          <p:nvPr/>
        </p:nvSpPr>
        <p:spPr>
          <a:xfrm>
            <a:off x="1509074" y="4218495"/>
            <a:ext cx="10515600" cy="1465867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GB" sz="4400" u="sng" dirty="0" err="1"/>
              <a:t>Kontaktai</a:t>
            </a:r>
            <a:r>
              <a:rPr lang="en-GB" sz="4400" u="sng" dirty="0"/>
              <a:t>: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GB" sz="4400" dirty="0"/>
              <a:t>Odeta Bačianskienė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GB" sz="4400" dirty="0"/>
              <a:t>Tel. 863000228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GB" sz="4400" dirty="0"/>
              <a:t>El. </a:t>
            </a:r>
            <a:r>
              <a:rPr lang="en-GB" sz="4400" dirty="0" err="1"/>
              <a:t>Paštas</a:t>
            </a:r>
            <a:r>
              <a:rPr lang="en-GB" sz="4400" dirty="0"/>
              <a:t>: </a:t>
            </a:r>
            <a:r>
              <a:rPr lang="en-GB" sz="4400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info@generalis.lt</a:t>
            </a:r>
            <a:endParaRPr lang="en-GB" sz="4400" dirty="0"/>
          </a:p>
          <a:p>
            <a:pPr marL="0" indent="0" algn="r">
              <a:buFont typeface="Arial" panose="020B0604020202020204" pitchFamily="34" charset="0"/>
              <a:buNone/>
            </a:pPr>
            <a:endParaRPr lang="lt-LT" i="1" dirty="0">
              <a:solidFill>
                <a:srgbClr val="5287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793098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VTI">
  <a:themeElements>
    <a:clrScheme name="Lašelis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VTI" id="{605F9078-86F9-4258-A3E1-F8EFF02AE8CC}" vid="{4848699B-BB01-41E3-9EC4-3D97DFE5292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49A5B6DF530945921C86BC01B18D71" ma:contentTypeVersion="13" ma:contentTypeDescription="Create a new document." ma:contentTypeScope="" ma:versionID="8eb042dc1f7b9b14856a8f83ef97f0dc">
  <xsd:schema xmlns:xsd="http://www.w3.org/2001/XMLSchema" xmlns:xs="http://www.w3.org/2001/XMLSchema" xmlns:p="http://schemas.microsoft.com/office/2006/metadata/properties" xmlns:ns3="2145dd0b-2858-4016-a6df-8fd31ded64a1" xmlns:ns4="2c09582d-149a-4940-890b-06d8667ebebd" targetNamespace="http://schemas.microsoft.com/office/2006/metadata/properties" ma:root="true" ma:fieldsID="b6c390188e34f91cadefb0244f55eb72" ns3:_="" ns4:_="">
    <xsd:import namespace="2145dd0b-2858-4016-a6df-8fd31ded64a1"/>
    <xsd:import namespace="2c09582d-149a-4940-890b-06d8667ebeb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45dd0b-2858-4016-a6df-8fd31ded64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09582d-149a-4940-890b-06d8667ebeb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2CF535D-2B39-48D7-943E-88B9FD3776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45dd0b-2858-4016-a6df-8fd31ded64a1"/>
    <ds:schemaRef ds:uri="2c09582d-149a-4940-890b-06d8667ebe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BFA17D7-1071-48B5-989E-602B8FD4DCAF}">
  <ds:schemaRefs>
    <ds:schemaRef ds:uri="http://schemas.microsoft.com/office/2006/metadata/properties"/>
    <ds:schemaRef ds:uri="http://www.w3.org/XML/1998/namespace"/>
    <ds:schemaRef ds:uri="2145dd0b-2858-4016-a6df-8fd31ded64a1"/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2c09582d-149a-4940-890b-06d8667ebebd"/>
  </ds:schemaRefs>
</ds:datastoreItem>
</file>

<file path=customXml/itemProps3.xml><?xml version="1.0" encoding="utf-8"?>
<ds:datastoreItem xmlns:ds="http://schemas.openxmlformats.org/officeDocument/2006/customXml" ds:itemID="{80C5AA26-8BDC-48A4-BE86-C75D0091E5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TM04033925[[fn=Lašelis]]</Template>
  <TotalTime>340</TotalTime>
  <Words>918</Words>
  <Application>Microsoft Office PowerPoint</Application>
  <PresentationFormat>Plačiaekranė</PresentationFormat>
  <Paragraphs>145</Paragraphs>
  <Slides>15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15</vt:i4>
      </vt:variant>
    </vt:vector>
  </HeadingPairs>
  <TitlesOfParts>
    <vt:vector size="21" baseType="lpstr">
      <vt:lpstr>Arial</vt:lpstr>
      <vt:lpstr>Calibri</vt:lpstr>
      <vt:lpstr>Cambria</vt:lpstr>
      <vt:lpstr>Univers</vt:lpstr>
      <vt:lpstr>Wingdings</vt:lpstr>
      <vt:lpstr>GradientVTI</vt:lpstr>
      <vt:lpstr>BIRŽŲ RAJONO SAVIVALDYBĖS GYVENTOJŲ NUOMONĖS TYRIMO ATASKAITA, 2021 M.  </vt:lpstr>
      <vt:lpstr>TYRIMO METODOLOGIJA (I)</vt:lpstr>
      <vt:lpstr>TYRIMO METODOLOGIJA (II)</vt:lpstr>
      <vt:lpstr>SOCIALINĖS-DEMOGRAFINĖS CHARAKTERISTIKOS</vt:lpstr>
      <vt:lpstr>BENDRAS GYVENTOJŲ PASITENKINIMAS GYVENAMĄJĄ APLINKA</vt:lpstr>
      <vt:lpstr>TEIGIAMI IR NEIGIAMI ASPEKTAI</vt:lpstr>
      <vt:lpstr>SAUGUMO VERTINIMAS SAVIVALDYBĖJE</vt:lpstr>
      <vt:lpstr>SVEIKATOS PRIEŽIŪROS PASLAUGŲ IR INFRASTRUKTŪROS VERTINIMAS</vt:lpstr>
      <vt:lpstr>PASIŪLYMAI DĖL SVEIKATOS PRIEŽIŪROS PASLAUGŲ KOKYBĖS IR PRIEINAMUMO GERINIMO:</vt:lpstr>
      <vt:lpstr>SOCIALINIŲ PASLAUGŲ IR INFRASTRUKTŪROS VERTINIMAS</vt:lpstr>
      <vt:lpstr>PASIŪLYMAI DĖL SOCIALINIŲ PASLAUGŲ KOKYBĖS IR PRIEINAMUMO GERINIMO:</vt:lpstr>
      <vt:lpstr>VIEŠŲJŲ PASLAUGŲ PRIEINAMUMO PALYGINIMAS 10-BALĖJE SISTEMOJE</vt:lpstr>
      <vt:lpstr>GYVENTOJŲ APTARNAVIMO KOKYBĖS VERTINIMAS (I)</vt:lpstr>
      <vt:lpstr>GYVENTOJŲ APTARNAVIMO KOKYBĖS VERTINIMAS (II)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BIRŽŲ RAJONO SAVIVALDYBĖS GYVENTOJŲ NUOMONĖS TYRIMO ATASKAITA, 2021 M.</dc:title>
  <dc:creator>Odeta Bačianskienė</dc:creator>
  <cp:lastModifiedBy>Odeta Bačianskienė</cp:lastModifiedBy>
  <cp:revision>21</cp:revision>
  <dcterms:created xsi:type="dcterms:W3CDTF">2021-04-15T07:49:34Z</dcterms:created>
  <dcterms:modified xsi:type="dcterms:W3CDTF">2021-05-04T07:43:11Z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0x0101009A49A5B6DF530945921C86BC01B18D71</vt:lpwstr>
  </property>
</Properties>
</file>