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4"/>
  </p:sldMasterIdLst>
  <p:notesMasterIdLst>
    <p:notesMasterId r:id="rId20"/>
  </p:notesMasterIdLst>
  <p:sldIdLst>
    <p:sldId id="256" r:id="rId5"/>
    <p:sldId id="257" r:id="rId6"/>
    <p:sldId id="287" r:id="rId7"/>
    <p:sldId id="288" r:id="rId8"/>
    <p:sldId id="289" r:id="rId9"/>
    <p:sldId id="290" r:id="rId10"/>
    <p:sldId id="291" r:id="rId11"/>
    <p:sldId id="295" r:id="rId12"/>
    <p:sldId id="296" r:id="rId13"/>
    <p:sldId id="297" r:id="rId14"/>
    <p:sldId id="298" r:id="rId15"/>
    <p:sldId id="304" r:id="rId16"/>
    <p:sldId id="305" r:id="rId17"/>
    <p:sldId id="306" r:id="rId18"/>
    <p:sldId id="273" r:id="rId19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deta Bačianskienė" initials="OB" lastIdx="1" clrIdx="0">
    <p:extLst>
      <p:ext uri="{19B8F6BF-5375-455C-9EA6-DF929625EA0E}">
        <p15:presenceInfo xmlns:p15="http://schemas.microsoft.com/office/powerpoint/2012/main" userId="Odeta Bačianskienė" providerId="None"/>
      </p:ext>
    </p:extLst>
  </p:cmAuthor>
  <p:cmAuthor id="2" name="Dalia Leliukienė" initials="DL" lastIdx="3" clrIdx="1">
    <p:extLst>
      <p:ext uri="{19B8F6BF-5375-455C-9EA6-DF929625EA0E}">
        <p15:presenceInfo xmlns:p15="http://schemas.microsoft.com/office/powerpoint/2012/main" userId="8539571515b1e34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876B"/>
    <a:srgbClr val="CC3300"/>
    <a:srgbClr val="CC6600"/>
    <a:srgbClr val="993300"/>
    <a:srgbClr val="FF9900"/>
    <a:srgbClr val="FFCC66"/>
    <a:srgbClr val="FFCC00"/>
    <a:srgbClr val="CC9900"/>
    <a:srgbClr val="468FD2"/>
    <a:srgbClr val="2971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Šviesus stiliu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 stiliaus, lentelės tinkleli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3DB86-B4A4-46D5-A816-17E0BC6FCA30}" type="datetimeFigureOut">
              <a:rPr lang="lt-LT" smtClean="0"/>
              <a:t>2021-06-03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2D310-9C04-4443-9583-0769B1D06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5842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6103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734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29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0392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5669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2541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4239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4516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3345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3405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6/3/2021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363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6/3/2021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635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0" r:id="rId6"/>
    <p:sldLayoutId id="2147483756" r:id="rId7"/>
    <p:sldLayoutId id="2147483757" r:id="rId8"/>
    <p:sldLayoutId id="2147483758" r:id="rId9"/>
    <p:sldLayoutId id="2147483759" r:id="rId10"/>
    <p:sldLayoutId id="21474837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birzai.lt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freepngimg.com/png/81251-resource-behavior-point-icons-computer-human-education" TargetMode="External"/><Relationship Id="rId3" Type="http://schemas.openxmlformats.org/officeDocument/2006/relationships/hyperlink" Target="http://www.pngall.com/environment-png" TargetMode="External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imacorp.com/sustainability.php" TargetMode="Externa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info@generalis.l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64680660-7E23-4F0F-A679-BF913E94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!!Rectangle">
            <a:extLst>
              <a:ext uri="{FF2B5EF4-FFF2-40B4-BE49-F238E27FC236}">
                <a16:creationId xmlns:a16="http://schemas.microsoft.com/office/drawing/2014/main" id="{1A3C89F8-0D2F-47FF-B903-151248265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72F66EF6-F285-4F0E-998D-81976F71BB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5424" y="768111"/>
            <a:ext cx="7160357" cy="4164820"/>
          </a:xfrm>
        </p:spPr>
        <p:txBody>
          <a:bodyPr anchor="t">
            <a:normAutofit/>
          </a:bodyPr>
          <a:lstStyle/>
          <a:p>
            <a:pPr algn="r"/>
            <a:r>
              <a:rPr lang="en-GB" sz="56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STRATEGINIO PLĖTROS PLANO KRYPTYS: KUR ESAME? AR EINAME TINKAME LINKME?</a:t>
            </a:r>
            <a:endParaRPr lang="lt-LT" sz="7200" dirty="0">
              <a:solidFill>
                <a:srgbClr val="FFFFFF"/>
              </a:solidFill>
            </a:endParaRP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ABA72F6B-EFEA-4FB9-928F-22761A0186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21412" y="5847774"/>
            <a:ext cx="8488612" cy="853761"/>
          </a:xfrm>
        </p:spPr>
        <p:txBody>
          <a:bodyPr>
            <a:normAutofit/>
          </a:bodyPr>
          <a:lstStyle/>
          <a:p>
            <a:pPr algn="r"/>
            <a:r>
              <a:rPr lang="lt-LT" sz="2000" i="1" dirty="0">
                <a:solidFill>
                  <a:schemeClr val="bg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Biržų rajono savivaldybės vidaus ir išorės aplinkos analizės pristatymas</a:t>
            </a:r>
          </a:p>
          <a:p>
            <a:pPr algn="r"/>
            <a:r>
              <a:rPr lang="lt-LT" sz="1600" i="1" dirty="0">
                <a:solidFill>
                  <a:schemeClr val="bg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Pranešėja Odeta Bačianskienė</a:t>
            </a:r>
            <a:r>
              <a:rPr lang="en-GB" sz="1600" i="1" dirty="0">
                <a:solidFill>
                  <a:schemeClr val="bg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PRINCE2</a:t>
            </a:r>
            <a:endParaRPr lang="lt-LT" sz="1600" i="1" dirty="0">
              <a:solidFill>
                <a:schemeClr val="bg1">
                  <a:lumMod val="7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4359" y="583345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10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33139" y="812640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12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8819" y="1037066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cxnSp>
        <p:nvCxnSpPr>
          <p:cNvPr id="14" name="Straight Connector 18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Graphic 22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36425" y="5636680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rgbClr val="FFFFFF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23" name="Graphic 23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45175" y="6096759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rgbClr val="FFFFFF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25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54288" y="6238029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rgbClr val="FFFFFF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pic>
        <p:nvPicPr>
          <p:cNvPr id="22" name="Picture 80" descr="Pradžia">
            <a:hlinkClick r:id="rId2"/>
            <a:extLst>
              <a:ext uri="{FF2B5EF4-FFF2-40B4-BE49-F238E27FC236}">
                <a16:creationId xmlns:a16="http://schemas.microsoft.com/office/drawing/2014/main" id="{28E6690C-0C3B-4391-8B75-E114123248C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740" y="335418"/>
            <a:ext cx="2102561" cy="21620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0288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9371B2A-AED7-4D8C-95A5-52B2A7F86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47" y="64928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52876B"/>
                </a:solidFill>
                <a:latin typeface="Corbel" panose="020B0503020204020204" pitchFamily="34" charset="0"/>
              </a:rPr>
              <a:t>BIRŽŲ RAJONO SAVIVALDYBĖS VIDAUS IR IŠORĖS APLINKOS ANALIZĘ RENGĖ:</a:t>
            </a:r>
            <a:endParaRPr lang="lt-LT" sz="3600" b="1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5" name="Turinio vietos rezervavimo ženklas 1">
            <a:extLst>
              <a:ext uri="{FF2B5EF4-FFF2-40B4-BE49-F238E27FC236}">
                <a16:creationId xmlns:a16="http://schemas.microsoft.com/office/drawing/2014/main" id="{5C4806D7-76FD-4A84-8BA7-CABA7027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6598" y="995613"/>
            <a:ext cx="10346404" cy="6264696"/>
          </a:xfrm>
        </p:spPr>
        <p:txBody>
          <a:bodyPr anchor="ctr"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lt-LT" sz="2500" dirty="0">
                <a:latin typeface="Corbel" panose="020B0503020204020204" pitchFamily="34" charset="0"/>
              </a:rPr>
              <a:t>UAB „Generalis“ atstovai</a:t>
            </a:r>
            <a:endParaRPr lang="lt-LT" sz="2500" dirty="0">
              <a:latin typeface="Corbel" panose="020B0503020204020204" pitchFamily="34" charset="0"/>
              <a:cs typeface="Tahoma" panose="020B060403050404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lt-LT" sz="2500" dirty="0">
                <a:latin typeface="Corbel" panose="020B0503020204020204" pitchFamily="34" charset="0"/>
              </a:rPr>
              <a:t>Biržų rajono savivaldybės administracija</a:t>
            </a:r>
            <a:endParaRPr lang="lt-LT" sz="2500" dirty="0">
              <a:latin typeface="Corbel" panose="020B0503020204020204" pitchFamily="34" charset="0"/>
              <a:cs typeface="Tahoma" panose="020B0604030504040204" pitchFamily="34" charset="0"/>
            </a:endParaRPr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lt-LT" sz="2500" dirty="0">
                <a:latin typeface="Corbel" panose="020B0503020204020204" pitchFamily="34" charset="0"/>
              </a:rPr>
              <a:t>Biržų rajono savivaldybės administracijos direktoriaus įsakymu patvirtintos </a:t>
            </a:r>
            <a:r>
              <a:rPr lang="lt-LT" sz="2500" b="1" u="sng" dirty="0">
                <a:latin typeface="Corbel" panose="020B0503020204020204" pitchFamily="34" charset="0"/>
              </a:rPr>
              <a:t>3 darbo grupės:</a:t>
            </a:r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ü"/>
            </a:pPr>
            <a:endParaRPr lang="lt-LT" sz="2200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ü"/>
            </a:pPr>
            <a:endParaRPr lang="lt-LT" sz="2200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ü"/>
            </a:pPr>
            <a:endParaRPr lang="lt-LT" sz="2200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ü"/>
            </a:pPr>
            <a:endParaRPr lang="lt-LT" sz="2200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marL="0" indent="0">
              <a:spcBef>
                <a:spcPts val="1000"/>
              </a:spcBef>
              <a:buNone/>
            </a:pPr>
            <a:endParaRPr lang="lt-LT" sz="2200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lt-LT" sz="2500" dirty="0">
                <a:latin typeface="Corbel" panose="020B0503020204020204" pitchFamily="34" charset="0"/>
              </a:rPr>
              <a:t>Darbo grupių susitikimai vyko 2021 m. balandžio – gegužės mėn.</a:t>
            </a:r>
          </a:p>
          <a:p>
            <a:pPr marL="0" indent="0">
              <a:spcBef>
                <a:spcPts val="1000"/>
              </a:spcBef>
              <a:buNone/>
            </a:pPr>
            <a:endParaRPr lang="lt-LT" sz="2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6FEAC6-4D1E-4379-9184-FD77B09CABE2}"/>
              </a:ext>
            </a:extLst>
          </p:cNvPr>
          <p:cNvSpPr txBox="1"/>
          <p:nvPr/>
        </p:nvSpPr>
        <p:spPr>
          <a:xfrm>
            <a:off x="2108810" y="3799719"/>
            <a:ext cx="42658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600" b="1" i="1" dirty="0">
                <a:solidFill>
                  <a:srgbClr val="52876B"/>
                </a:solidFill>
                <a:latin typeface="Corbel" panose="020B0503020204020204" pitchFamily="34" charset="0"/>
              </a:rPr>
              <a:t>Ekonominės aplinkos kartu su jai reikalingų žmogiškųjų išteklių užtikrinimo, turizmo, sporto ir kultūros puoselėjimo</a:t>
            </a:r>
          </a:p>
        </p:txBody>
      </p:sp>
      <p:pic>
        <p:nvPicPr>
          <p:cNvPr id="17" name="Paveikslėlis 16" descr="Paveikslėlis, kuriame yra žinutė, vektorinė grafika&#10;&#10;Automatiškai sugeneruotas aprašymas">
            <a:extLst>
              <a:ext uri="{FF2B5EF4-FFF2-40B4-BE49-F238E27FC236}">
                <a16:creationId xmlns:a16="http://schemas.microsoft.com/office/drawing/2014/main" id="{EB042D99-9646-4BBF-A677-0D193D9FE29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839953" y="4783843"/>
            <a:ext cx="807548" cy="863056"/>
          </a:xfrm>
          <a:prstGeom prst="rect">
            <a:avLst/>
          </a:prstGeom>
        </p:spPr>
      </p:pic>
      <p:pic>
        <p:nvPicPr>
          <p:cNvPr id="20" name="Paveikslėlis 19">
            <a:extLst>
              <a:ext uri="{FF2B5EF4-FFF2-40B4-BE49-F238E27FC236}">
                <a16:creationId xmlns:a16="http://schemas.microsoft.com/office/drawing/2014/main" id="{26BEE3D4-0506-42EE-BBAA-86A89121CC2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743790" y="3755468"/>
            <a:ext cx="831469" cy="831469"/>
          </a:xfrm>
          <a:prstGeom prst="rect">
            <a:avLst/>
          </a:prstGeom>
        </p:spPr>
      </p:pic>
      <p:pic>
        <p:nvPicPr>
          <p:cNvPr id="22" name="Paveikslėlis 21">
            <a:extLst>
              <a:ext uri="{FF2B5EF4-FFF2-40B4-BE49-F238E27FC236}">
                <a16:creationId xmlns:a16="http://schemas.microsoft.com/office/drawing/2014/main" id="{50566D2F-6C73-46A7-830D-5A7068DC332D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443776" y="3884102"/>
            <a:ext cx="669797" cy="669797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4AEF6A87-329B-48D8-B202-1DF45F52A912}"/>
              </a:ext>
            </a:extLst>
          </p:cNvPr>
          <p:cNvSpPr txBox="1"/>
          <p:nvPr/>
        </p:nvSpPr>
        <p:spPr>
          <a:xfrm>
            <a:off x="7575259" y="3763954"/>
            <a:ext cx="3473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600" b="1" i="1" dirty="0">
                <a:solidFill>
                  <a:srgbClr val="52876B"/>
                </a:solidFill>
                <a:latin typeface="Corbel" panose="020B0503020204020204" pitchFamily="34" charset="0"/>
              </a:rPr>
              <a:t>Socialinės ir bendruomeniškos aplinkos, viešojo valdymo ir Savivaldybės įvaizdžio formavimo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3089F18-3990-4208-AC61-73B292759611}"/>
              </a:ext>
            </a:extLst>
          </p:cNvPr>
          <p:cNvSpPr txBox="1"/>
          <p:nvPr/>
        </p:nvSpPr>
        <p:spPr>
          <a:xfrm>
            <a:off x="4647501" y="4783843"/>
            <a:ext cx="4192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600" b="1" i="1" dirty="0">
                <a:solidFill>
                  <a:srgbClr val="52876B"/>
                </a:solidFill>
                <a:latin typeface="Corbel" panose="020B0503020204020204" pitchFamily="34" charset="0"/>
              </a:rPr>
              <a:t>Aplinkos apsaugos ir atliekų tvarkymo užtikrinimo, komunalinių paslaugų ir savivaldybės infrastruktūros</a:t>
            </a:r>
          </a:p>
        </p:txBody>
      </p:sp>
    </p:spTree>
    <p:extLst>
      <p:ext uri="{BB962C8B-B14F-4D97-AF65-F5344CB8AC3E}">
        <p14:creationId xmlns:p14="http://schemas.microsoft.com/office/powerpoint/2010/main" val="4033780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9371B2A-AED7-4D8C-95A5-52B2A7F86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47" y="64928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52876B"/>
                </a:solidFill>
                <a:latin typeface="Corbel" panose="020B0503020204020204" pitchFamily="34" charset="0"/>
              </a:rPr>
              <a:t>VIDAUS IR IŠORĖS APLINKOS ANALIZĖS RENGIMO METU:</a:t>
            </a:r>
            <a:endParaRPr lang="lt-LT" sz="3600" b="1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5" name="Turinio vietos rezervavimo ženklas 1">
            <a:extLst>
              <a:ext uri="{FF2B5EF4-FFF2-40B4-BE49-F238E27FC236}">
                <a16:creationId xmlns:a16="http://schemas.microsoft.com/office/drawing/2014/main" id="{5C4806D7-76FD-4A84-8BA7-CABA7027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9953" y="1042747"/>
            <a:ext cx="11169520" cy="6264696"/>
          </a:xfrm>
        </p:spPr>
        <p:txBody>
          <a:bodyPr anchor="ctr">
            <a:norm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lt-LT" sz="2200" dirty="0">
                <a:latin typeface="Corbel" panose="020B0503020204020204" pitchFamily="34" charset="0"/>
              </a:rPr>
              <a:t>Parengta Biržų rajono savivaldybei aktualių strateginio planavimo dokumentų analizė;</a:t>
            </a:r>
            <a:endParaRPr lang="lt-LT" sz="2200" dirty="0">
              <a:latin typeface="Corbel" panose="020B0503020204020204" pitchFamily="34" charset="0"/>
              <a:cs typeface="Tahoma" panose="020B060403050404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lt-LT" sz="2200" dirty="0">
                <a:latin typeface="Corbel" panose="020B0503020204020204" pitchFamily="34" charset="0"/>
              </a:rPr>
              <a:t>Parengta Biržų rajono savivaldybės 2016–2020 metų strateginio plėtros plano įgyvendinimo analizė;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lt-LT" sz="2200" dirty="0">
                <a:latin typeface="Corbel" panose="020B0503020204020204" pitchFamily="34" charset="0"/>
              </a:rPr>
              <a:t>Analizuotas 2015 – 2019 m. arba 2015 – 2020 m. laikotarpis;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lt-LT" sz="2200" dirty="0">
                <a:latin typeface="Corbel" panose="020B0503020204020204" pitchFamily="34" charset="0"/>
              </a:rPr>
              <a:t>Lygintos teritorijos: Lietuvos Respublika, Panevėžio apskrities ir Panevėžio apskrities savi</a:t>
            </a:r>
            <a:r>
              <a:rPr lang="en-GB" sz="2200" dirty="0" err="1">
                <a:latin typeface="Corbel" panose="020B0503020204020204" pitchFamily="34" charset="0"/>
              </a:rPr>
              <a:t>va</a:t>
            </a:r>
            <a:r>
              <a:rPr lang="lt-LT" sz="2200" dirty="0" err="1">
                <a:latin typeface="Corbel" panose="020B0503020204020204" pitchFamily="34" charset="0"/>
              </a:rPr>
              <a:t>ldybės</a:t>
            </a:r>
            <a:r>
              <a:rPr lang="lt-LT" sz="2200" dirty="0">
                <a:latin typeface="Corbel" panose="020B0503020204020204" pitchFamily="34" charset="0"/>
              </a:rPr>
              <a:t>;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lt-LT" sz="2200" dirty="0">
                <a:latin typeface="Corbel" panose="020B0503020204020204" pitchFamily="34" charset="0"/>
              </a:rPr>
              <a:t>Suformuluota stiprybių, silpnybių, galimybių ir grėsmių (SSGG) analizė;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lt-LT" sz="2200" dirty="0">
                <a:latin typeface="Corbel" panose="020B0503020204020204" pitchFamily="34" charset="0"/>
              </a:rPr>
              <a:t>Silpnybės, stiprybės, galimybės, grėsmės prioretizuotos pagal tai, kiek kartų pasikartojo SSGG analizėje.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lt-LT" sz="2200" dirty="0">
                <a:latin typeface="Corbel" panose="020B0503020204020204" pitchFamily="34" charset="0"/>
              </a:rPr>
              <a:t>Siekta įvertinti, </a:t>
            </a:r>
            <a:r>
              <a:rPr lang="lt-LT" sz="2200" b="1" i="1" dirty="0">
                <a:solidFill>
                  <a:srgbClr val="52876B"/>
                </a:solidFill>
                <a:latin typeface="Corbel" panose="020B0503020204020204" pitchFamily="34" charset="0"/>
              </a:rPr>
              <a:t>kurios stiprybės/ silpnybės aktualiausios rajonui, kuriomis galimybėmis rajonas gali pasinaudoti ir kokių grėsmių – išvengti.</a:t>
            </a:r>
            <a:endParaRPr lang="lt-LT" sz="2200" b="1" dirty="0">
              <a:solidFill>
                <a:srgbClr val="52876B"/>
              </a:solidFill>
              <a:latin typeface="Corbel" panose="020B0503020204020204" pitchFamily="34" charset="0"/>
            </a:endParaRPr>
          </a:p>
          <a:p>
            <a:pPr marL="0" indent="0">
              <a:spcBef>
                <a:spcPts val="1000"/>
              </a:spcBef>
              <a:buNone/>
            </a:pPr>
            <a:endParaRPr lang="lt-LT" sz="2200" dirty="0"/>
          </a:p>
        </p:txBody>
      </p:sp>
    </p:spTree>
    <p:extLst>
      <p:ext uri="{BB962C8B-B14F-4D97-AF65-F5344CB8AC3E}">
        <p14:creationId xmlns:p14="http://schemas.microsoft.com/office/powerpoint/2010/main" val="104495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tačiakampis 2">
            <a:extLst>
              <a:ext uri="{FF2B5EF4-FFF2-40B4-BE49-F238E27FC236}">
                <a16:creationId xmlns:a16="http://schemas.microsoft.com/office/drawing/2014/main" id="{E9712296-4175-49FC-BF49-5BD180B525EE}"/>
              </a:ext>
            </a:extLst>
          </p:cNvPr>
          <p:cNvSpPr/>
          <p:nvPr/>
        </p:nvSpPr>
        <p:spPr>
          <a:xfrm>
            <a:off x="1093510" y="1220646"/>
            <a:ext cx="3278466" cy="4416708"/>
          </a:xfrm>
          <a:prstGeom prst="rect">
            <a:avLst/>
          </a:prstGeom>
          <a:solidFill>
            <a:srgbClr val="52876B"/>
          </a:solidFill>
          <a:ln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lt-LT" sz="1800" b="1" i="1" dirty="0">
                <a:solidFill>
                  <a:srgbClr val="52876B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Biržų rajonas – </a:t>
            </a:r>
            <a:r>
              <a:rPr lang="lt-LT" sz="1800" i="1" dirty="0">
                <a:solidFill>
                  <a:srgbClr val="52876B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šiaurės Lietuvos verslo, turizmo ir kultūros centras, svetingas, istoriškai unikalus Radvilų kraštas, garėjantis aludarystės tradicijomis, vystantis ekologinį žemės ūkį, patrauklus kurti šeimą ir auginti vaikus</a:t>
            </a:r>
            <a:endParaRPr lang="lt-LT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Pavadinimas 1">
            <a:extLst>
              <a:ext uri="{FF2B5EF4-FFF2-40B4-BE49-F238E27FC236}">
                <a16:creationId xmlns:a16="http://schemas.microsoft.com/office/drawing/2014/main" id="{29371B2A-AED7-4D8C-95A5-52B2A7F86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47" y="64928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52876B"/>
                </a:solidFill>
                <a:latin typeface="Corbel" panose="020B0503020204020204" pitchFamily="34" charset="0"/>
              </a:rPr>
              <a:t>KAS BUVO PLANUOTA 2016–2020 METAIS?</a:t>
            </a:r>
            <a:endParaRPr lang="lt-LT" sz="3600" b="1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B0309E-7D03-4FE4-BB92-9540B0BB0399}"/>
              </a:ext>
            </a:extLst>
          </p:cNvPr>
          <p:cNvSpPr txBox="1"/>
          <p:nvPr/>
        </p:nvSpPr>
        <p:spPr>
          <a:xfrm>
            <a:off x="1093510" y="1288057"/>
            <a:ext cx="3354666" cy="44217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lt-LT" sz="2400" b="1" u="sng" dirty="0">
                <a:solidFill>
                  <a:schemeClr val="bg1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VIZIJA: </a:t>
            </a:r>
            <a:r>
              <a:rPr lang="lt-LT" sz="2400" dirty="0">
                <a:solidFill>
                  <a:schemeClr val="bg1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Biržų rajonas – šiaurės Lietuvos verslo, turizmo ir kultūros centras, svetingas, istoriškai unikalus Radvilų kraštas, gar</a:t>
            </a:r>
            <a:r>
              <a:rPr lang="lt-LT" sz="2400" dirty="0">
                <a:solidFill>
                  <a:schemeClr val="bg1"/>
                </a:solidFill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lt-LT" sz="2400" dirty="0">
                <a:solidFill>
                  <a:schemeClr val="bg1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ėjantis aludarystės tradicijomis, vystantis ekologinį žemės ūkį, patrauklus kurti šeimą ir auginti vaikus.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1A7230F6-CB5E-48BC-8F35-8912B72B4A34}"/>
              </a:ext>
            </a:extLst>
          </p:cNvPr>
          <p:cNvPicPr/>
          <p:nvPr/>
        </p:nvPicPr>
        <p:blipFill rotWithShape="1">
          <a:blip r:embed="rId2"/>
          <a:srcRect l="17631" t="24822" r="72367" b="50632"/>
          <a:stretch/>
        </p:blipFill>
        <p:spPr bwMode="auto">
          <a:xfrm>
            <a:off x="4570832" y="1764806"/>
            <a:ext cx="3896893" cy="33283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1">
            <a:extLst>
              <a:ext uri="{FF2B5EF4-FFF2-40B4-BE49-F238E27FC236}">
                <a16:creationId xmlns:a16="http://schemas.microsoft.com/office/drawing/2014/main" id="{7C665545-D761-4411-B13C-1971F23F08F5}"/>
              </a:ext>
            </a:extLst>
          </p:cNvPr>
          <p:cNvPicPr/>
          <p:nvPr/>
        </p:nvPicPr>
        <p:blipFill rotWithShape="1">
          <a:blip r:embed="rId3"/>
          <a:srcRect l="16762" t="22000" r="71735" b="32823"/>
          <a:stretch/>
        </p:blipFill>
        <p:spPr bwMode="auto">
          <a:xfrm>
            <a:off x="8590381" y="1233113"/>
            <a:ext cx="3354666" cy="42388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99613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9371B2A-AED7-4D8C-95A5-52B2A7F86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46" y="64929"/>
            <a:ext cx="11445553" cy="84942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52876B"/>
                </a:solidFill>
                <a:latin typeface="Corbel" panose="020B0503020204020204" pitchFamily="34" charset="0"/>
              </a:rPr>
              <a:t>BRS 2016–2020 M. SPP ĮGYVENDINIMO REZULTATAI (I):</a:t>
            </a:r>
            <a:endParaRPr lang="lt-LT" sz="3600" b="1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B0309E-7D03-4FE4-BB92-9540B0BB0399}"/>
              </a:ext>
            </a:extLst>
          </p:cNvPr>
          <p:cNvSpPr txBox="1"/>
          <p:nvPr/>
        </p:nvSpPr>
        <p:spPr>
          <a:xfrm>
            <a:off x="1093510" y="1288057"/>
            <a:ext cx="3354666" cy="4026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b="1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VIZIJA: </a:t>
            </a:r>
            <a:r>
              <a:rPr lang="lt-LT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Biržų rajonas – šiaurės Lietuvos verslo, turizmo ir kultūros centras, svetingas, istoriškai unikalus Radvilų kraštas, garėjantis aludarystės tradicijomis, vystantis ekologinį žemės ūkį, patrauklus kurti šeimą ir auginti vaikus</a:t>
            </a: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lt-LT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Lentelė 4">
            <a:extLst>
              <a:ext uri="{FF2B5EF4-FFF2-40B4-BE49-F238E27FC236}">
                <a16:creationId xmlns:a16="http://schemas.microsoft.com/office/drawing/2014/main" id="{3F73CA78-B22F-41B2-B815-FBEA414A12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988483"/>
              </p:ext>
            </p:extLst>
          </p:nvPr>
        </p:nvGraphicFramePr>
        <p:xfrm>
          <a:off x="826257" y="774238"/>
          <a:ext cx="11126933" cy="54867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9488">
                  <a:extLst>
                    <a:ext uri="{9D8B030D-6E8A-4147-A177-3AD203B41FA5}">
                      <a16:colId xmlns:a16="http://schemas.microsoft.com/office/drawing/2014/main" val="29946943"/>
                    </a:ext>
                  </a:extLst>
                </a:gridCol>
                <a:gridCol w="1702760">
                  <a:extLst>
                    <a:ext uri="{9D8B030D-6E8A-4147-A177-3AD203B41FA5}">
                      <a16:colId xmlns:a16="http://schemas.microsoft.com/office/drawing/2014/main" val="1133065686"/>
                    </a:ext>
                  </a:extLst>
                </a:gridCol>
                <a:gridCol w="1059495">
                  <a:extLst>
                    <a:ext uri="{9D8B030D-6E8A-4147-A177-3AD203B41FA5}">
                      <a16:colId xmlns:a16="http://schemas.microsoft.com/office/drawing/2014/main" val="698932020"/>
                    </a:ext>
                  </a:extLst>
                </a:gridCol>
                <a:gridCol w="828010">
                  <a:extLst>
                    <a:ext uri="{9D8B030D-6E8A-4147-A177-3AD203B41FA5}">
                      <a16:colId xmlns:a16="http://schemas.microsoft.com/office/drawing/2014/main" val="3944733179"/>
                    </a:ext>
                  </a:extLst>
                </a:gridCol>
                <a:gridCol w="587620">
                  <a:extLst>
                    <a:ext uri="{9D8B030D-6E8A-4147-A177-3AD203B41FA5}">
                      <a16:colId xmlns:a16="http://schemas.microsoft.com/office/drawing/2014/main" val="527757806"/>
                    </a:ext>
                  </a:extLst>
                </a:gridCol>
                <a:gridCol w="587620">
                  <a:extLst>
                    <a:ext uri="{9D8B030D-6E8A-4147-A177-3AD203B41FA5}">
                      <a16:colId xmlns:a16="http://schemas.microsoft.com/office/drawing/2014/main" val="145631443"/>
                    </a:ext>
                  </a:extLst>
                </a:gridCol>
                <a:gridCol w="587620">
                  <a:extLst>
                    <a:ext uri="{9D8B030D-6E8A-4147-A177-3AD203B41FA5}">
                      <a16:colId xmlns:a16="http://schemas.microsoft.com/office/drawing/2014/main" val="4261213598"/>
                    </a:ext>
                  </a:extLst>
                </a:gridCol>
                <a:gridCol w="587620">
                  <a:extLst>
                    <a:ext uri="{9D8B030D-6E8A-4147-A177-3AD203B41FA5}">
                      <a16:colId xmlns:a16="http://schemas.microsoft.com/office/drawing/2014/main" val="571899361"/>
                    </a:ext>
                  </a:extLst>
                </a:gridCol>
                <a:gridCol w="587620">
                  <a:extLst>
                    <a:ext uri="{9D8B030D-6E8A-4147-A177-3AD203B41FA5}">
                      <a16:colId xmlns:a16="http://schemas.microsoft.com/office/drawing/2014/main" val="2827452180"/>
                    </a:ext>
                  </a:extLst>
                </a:gridCol>
                <a:gridCol w="587620">
                  <a:extLst>
                    <a:ext uri="{9D8B030D-6E8A-4147-A177-3AD203B41FA5}">
                      <a16:colId xmlns:a16="http://schemas.microsoft.com/office/drawing/2014/main" val="2351750505"/>
                    </a:ext>
                  </a:extLst>
                </a:gridCol>
                <a:gridCol w="587620">
                  <a:extLst>
                    <a:ext uri="{9D8B030D-6E8A-4147-A177-3AD203B41FA5}">
                      <a16:colId xmlns:a16="http://schemas.microsoft.com/office/drawing/2014/main" val="307493883"/>
                    </a:ext>
                  </a:extLst>
                </a:gridCol>
                <a:gridCol w="1086206">
                  <a:extLst>
                    <a:ext uri="{9D8B030D-6E8A-4147-A177-3AD203B41FA5}">
                      <a16:colId xmlns:a16="http://schemas.microsoft.com/office/drawing/2014/main" val="2700073563"/>
                    </a:ext>
                  </a:extLst>
                </a:gridCol>
                <a:gridCol w="1008301">
                  <a:extLst>
                    <a:ext uri="{9D8B030D-6E8A-4147-A177-3AD203B41FA5}">
                      <a16:colId xmlns:a16="http://schemas.microsoft.com/office/drawing/2014/main" val="3888402860"/>
                    </a:ext>
                  </a:extLst>
                </a:gridCol>
                <a:gridCol w="959333">
                  <a:extLst>
                    <a:ext uri="{9D8B030D-6E8A-4147-A177-3AD203B41FA5}">
                      <a16:colId xmlns:a16="http://schemas.microsoft.com/office/drawing/2014/main" val="361383086"/>
                    </a:ext>
                  </a:extLst>
                </a:gridCol>
              </a:tblGrid>
              <a:tr h="5854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Nr.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Rodiklis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Informacijos šaltinis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Atskaitos taškas (2013 m. arba 2014 m.)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2014 m.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2015 m.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2016 m.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2017 m.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2018 m.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2019 m.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2020 m.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2020 m. (siektina reikšmė)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Bendra tendencija 2014-2019/2020 m.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Suteikiami balai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66105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1.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TUI, tenkančių 1 gyventojui, santykis su šalies rodikliu, proc.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Lietuvos statistikos departamentas (toliau – SD)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8,1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8,0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18,0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9,4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8,9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4,8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4,8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n.d.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≥9,0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 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3000" dirty="0">
                          <a:solidFill>
                            <a:srgbClr val="FF0000"/>
                          </a:solidFill>
                          <a:effectLst/>
                          <a:latin typeface="Corbel" panose="020B0503020204020204" pitchFamily="34" charset="0"/>
                        </a:rPr>
                        <a:t>0</a:t>
                      </a:r>
                      <a:endParaRPr lang="lt-LT" sz="3000" dirty="0">
                        <a:solidFill>
                          <a:srgbClr val="FF0000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22267895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2.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Bendro vidutinio mėnesio darbo užmokesčio (bruto) santykis su šalies rodikliu, proc.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SD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80,8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80,8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79,1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79,7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77,9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74,7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76,8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81,2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≥82,0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 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3000" dirty="0">
                          <a:solidFill>
                            <a:schemeClr val="accent3"/>
                          </a:solidFill>
                          <a:effectLst/>
                          <a:latin typeface="Corbel" panose="020B0503020204020204" pitchFamily="34" charset="0"/>
                        </a:rPr>
                        <a:t>1</a:t>
                      </a:r>
                      <a:endParaRPr lang="lt-LT" sz="3000" dirty="0">
                        <a:solidFill>
                          <a:schemeClr val="accent3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7100754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3.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Turizmo informavimo centre apsilankiusių turistų skaičius, tūkst.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SD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5,6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5,6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5,6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4,3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8,9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11,7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14,2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8,6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Didėjantis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 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3000" dirty="0">
                          <a:solidFill>
                            <a:srgbClr val="52876B"/>
                          </a:solidFill>
                          <a:effectLst/>
                          <a:latin typeface="Corbel" panose="020B0503020204020204" pitchFamily="34" charset="0"/>
                        </a:rPr>
                        <a:t>2</a:t>
                      </a:r>
                      <a:endParaRPr lang="lt-LT" sz="3000" dirty="0">
                        <a:solidFill>
                          <a:srgbClr val="52876B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28017572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4.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Turizmo informavimo centre apsilankiusių užsienio turistų skaičiaus dalis, proc.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SD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6,8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6,8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17,0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20,2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15,2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15,8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15,6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6,3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Didėjantis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 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3000" dirty="0">
                          <a:solidFill>
                            <a:schemeClr val="accent3"/>
                          </a:solidFill>
                          <a:effectLst/>
                          <a:latin typeface="Corbel" panose="020B0503020204020204" pitchFamily="34" charset="0"/>
                        </a:rPr>
                        <a:t>1</a:t>
                      </a:r>
                      <a:endParaRPr lang="lt-LT" sz="3000" dirty="0">
                        <a:solidFill>
                          <a:schemeClr val="accent3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83126188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5.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Kultūros renginiuose dalyvavusių dalyvių skaičius, tūkst. dalyvių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Lietuvos nacionalinis kultūros centras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84,7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84,7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49,7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80,3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78,5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66,1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64,2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26,2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Didėjantis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 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3000" dirty="0">
                          <a:solidFill>
                            <a:schemeClr val="accent3"/>
                          </a:solidFill>
                          <a:effectLst/>
                          <a:latin typeface="Corbel" panose="020B0503020204020204" pitchFamily="34" charset="0"/>
                        </a:rPr>
                        <a:t>1</a:t>
                      </a:r>
                      <a:endParaRPr lang="lt-LT" sz="3000" dirty="0">
                        <a:solidFill>
                          <a:schemeClr val="accent3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65493424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6.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Ekologinės gamybos naudmenų plotas nuo visų žemės ūkio naudmenų, proc.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BRSA Žemės ūkio skyrius, VšĮ „Ekoagros“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14,4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17,23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18,41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17,17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17,8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17,18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16,8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15,19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Nemažėjantis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 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3000" dirty="0">
                          <a:solidFill>
                            <a:srgbClr val="52876B"/>
                          </a:solidFill>
                          <a:effectLst/>
                          <a:latin typeface="Corbel" panose="020B0503020204020204" pitchFamily="34" charset="0"/>
                        </a:rPr>
                        <a:t>2</a:t>
                      </a:r>
                      <a:endParaRPr lang="lt-LT" sz="3000" dirty="0">
                        <a:solidFill>
                          <a:srgbClr val="52876B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7007936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7.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1 000 gyventojų tenkančios natūralios gyventojų kaitos (NGK) santykis su šalies rodikliu, kartais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SD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3,2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3,2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2,7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3,0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2,4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2,9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2,7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2,1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Mažėjantis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 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3000" dirty="0">
                          <a:solidFill>
                            <a:srgbClr val="52876B"/>
                          </a:solidFill>
                          <a:effectLst/>
                          <a:latin typeface="Corbel" panose="020B0503020204020204" pitchFamily="34" charset="0"/>
                        </a:rPr>
                        <a:t>2</a:t>
                      </a:r>
                      <a:endParaRPr lang="lt-LT" sz="3000" dirty="0">
                        <a:solidFill>
                          <a:srgbClr val="52876B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39231581"/>
                  </a:ext>
                </a:extLst>
              </a:tr>
              <a:tr h="6477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8.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 dirty="0">
                          <a:effectLst/>
                          <a:latin typeface="Corbel" panose="020B0503020204020204" pitchFamily="34" charset="0"/>
                        </a:rPr>
                        <a:t>Nedarbo lygio (vidutinis metinis bedarbių procentas nuo darbingo amžiaus gyventojų) santykis su šalies rodikliu, proc.</a:t>
                      </a:r>
                      <a:endParaRPr lang="lt-LT" sz="1000" dirty="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Užimtumo tarnyba prie LR Socialinės apsaugos ir darbo ministerijos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111,5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111,5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111,2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122,4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128,7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127,1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128,7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121,1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Ne didesnis nei šalies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000">
                          <a:effectLst/>
                          <a:latin typeface="Corbel" panose="020B0503020204020204" pitchFamily="34" charset="0"/>
                        </a:rPr>
                        <a:t> </a:t>
                      </a:r>
                      <a:endParaRPr lang="lt-LT" sz="1000"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3000" dirty="0">
                          <a:solidFill>
                            <a:srgbClr val="FF0000"/>
                          </a:solidFill>
                          <a:effectLst/>
                          <a:latin typeface="Corbel" panose="020B0503020204020204" pitchFamily="34" charset="0"/>
                        </a:rPr>
                        <a:t>0</a:t>
                      </a:r>
                      <a:endParaRPr lang="lt-LT" sz="3000" dirty="0">
                        <a:solidFill>
                          <a:srgbClr val="FF0000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1317586"/>
                  </a:ext>
                </a:extLst>
              </a:tr>
            </a:tbl>
          </a:graphicData>
        </a:graphic>
      </p:graphicFrame>
      <p:grpSp>
        <p:nvGrpSpPr>
          <p:cNvPr id="34" name="Group 476">
            <a:extLst>
              <a:ext uri="{FF2B5EF4-FFF2-40B4-BE49-F238E27FC236}">
                <a16:creationId xmlns:a16="http://schemas.microsoft.com/office/drawing/2014/main" id="{34950999-852F-4C29-A61A-661C302A8D01}"/>
              </a:ext>
            </a:extLst>
          </p:cNvPr>
          <p:cNvGrpSpPr/>
          <p:nvPr/>
        </p:nvGrpSpPr>
        <p:grpSpPr>
          <a:xfrm>
            <a:off x="10361454" y="3349341"/>
            <a:ext cx="279400" cy="147638"/>
            <a:chOff x="0" y="0"/>
            <a:chExt cx="280670" cy="147320"/>
          </a:xfrm>
        </p:grpSpPr>
        <p:sp>
          <p:nvSpPr>
            <p:cNvPr id="35" name="Arrow: Down 477">
              <a:extLst>
                <a:ext uri="{FF2B5EF4-FFF2-40B4-BE49-F238E27FC236}">
                  <a16:creationId xmlns:a16="http://schemas.microsoft.com/office/drawing/2014/main" id="{2FBE65A8-264E-410C-BF05-00C0024D28F5}"/>
                </a:ext>
              </a:extLst>
            </p:cNvPr>
            <p:cNvSpPr/>
            <p:nvPr/>
          </p:nvSpPr>
          <p:spPr>
            <a:xfrm rot="10800000">
              <a:off x="0" y="0"/>
              <a:ext cx="179070" cy="140970"/>
            </a:xfrm>
            <a:prstGeom prst="downArrow">
              <a:avLst/>
            </a:prstGeom>
            <a:solidFill>
              <a:srgbClr val="3EAB71"/>
            </a:solidFill>
            <a:ln w="12700" cap="flat" cmpd="sng" algn="ctr">
              <a:solidFill>
                <a:srgbClr val="3EAB71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  <p:sp>
          <p:nvSpPr>
            <p:cNvPr id="36" name="Arrow: Down 478">
              <a:extLst>
                <a:ext uri="{FF2B5EF4-FFF2-40B4-BE49-F238E27FC236}">
                  <a16:creationId xmlns:a16="http://schemas.microsoft.com/office/drawing/2014/main" id="{07098720-6812-49C9-B050-17F3BA8FC007}"/>
                </a:ext>
              </a:extLst>
            </p:cNvPr>
            <p:cNvSpPr/>
            <p:nvPr/>
          </p:nvSpPr>
          <p:spPr>
            <a:xfrm>
              <a:off x="101600" y="6350"/>
              <a:ext cx="179070" cy="140970"/>
            </a:xfrm>
            <a:prstGeom prst="downArrow">
              <a:avLst/>
            </a:prstGeom>
            <a:solidFill>
              <a:srgbClr val="DC5356"/>
            </a:solidFill>
            <a:ln w="12700" cap="flat" cmpd="sng" algn="ctr">
              <a:solidFill>
                <a:srgbClr val="DC5356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</p:grpSp>
      <p:grpSp>
        <p:nvGrpSpPr>
          <p:cNvPr id="37" name="Group 479">
            <a:extLst>
              <a:ext uri="{FF2B5EF4-FFF2-40B4-BE49-F238E27FC236}">
                <a16:creationId xmlns:a16="http://schemas.microsoft.com/office/drawing/2014/main" id="{8160E61B-8CE9-4C67-AA58-406B46C384D8}"/>
              </a:ext>
            </a:extLst>
          </p:cNvPr>
          <p:cNvGrpSpPr/>
          <p:nvPr/>
        </p:nvGrpSpPr>
        <p:grpSpPr>
          <a:xfrm>
            <a:off x="10376073" y="2875146"/>
            <a:ext cx="280988" cy="147637"/>
            <a:chOff x="0" y="0"/>
            <a:chExt cx="280670" cy="147320"/>
          </a:xfrm>
        </p:grpSpPr>
        <p:sp>
          <p:nvSpPr>
            <p:cNvPr id="38" name="Arrow: Down 480">
              <a:extLst>
                <a:ext uri="{FF2B5EF4-FFF2-40B4-BE49-F238E27FC236}">
                  <a16:creationId xmlns:a16="http://schemas.microsoft.com/office/drawing/2014/main" id="{DE2D0571-0EE5-469B-B549-AF6577BED271}"/>
                </a:ext>
              </a:extLst>
            </p:cNvPr>
            <p:cNvSpPr/>
            <p:nvPr/>
          </p:nvSpPr>
          <p:spPr>
            <a:xfrm rot="10800000">
              <a:off x="0" y="0"/>
              <a:ext cx="179070" cy="140970"/>
            </a:xfrm>
            <a:prstGeom prst="downArrow">
              <a:avLst/>
            </a:prstGeom>
            <a:solidFill>
              <a:srgbClr val="3EAB71"/>
            </a:solidFill>
            <a:ln w="12700" cap="flat" cmpd="sng" algn="ctr">
              <a:solidFill>
                <a:srgbClr val="3EAB71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  <p:sp>
          <p:nvSpPr>
            <p:cNvPr id="39" name="Arrow: Down 481">
              <a:extLst>
                <a:ext uri="{FF2B5EF4-FFF2-40B4-BE49-F238E27FC236}">
                  <a16:creationId xmlns:a16="http://schemas.microsoft.com/office/drawing/2014/main" id="{AE75D89B-F718-45C1-B6CF-77842D9F8FB0}"/>
                </a:ext>
              </a:extLst>
            </p:cNvPr>
            <p:cNvSpPr/>
            <p:nvPr/>
          </p:nvSpPr>
          <p:spPr>
            <a:xfrm>
              <a:off x="101600" y="6350"/>
              <a:ext cx="179070" cy="140970"/>
            </a:xfrm>
            <a:prstGeom prst="downArrow">
              <a:avLst/>
            </a:prstGeom>
            <a:solidFill>
              <a:srgbClr val="DC5356"/>
            </a:solidFill>
            <a:ln w="12700" cap="flat" cmpd="sng" algn="ctr">
              <a:solidFill>
                <a:srgbClr val="DC5356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</p:grpSp>
      <p:grpSp>
        <p:nvGrpSpPr>
          <p:cNvPr id="40" name="Group 482">
            <a:extLst>
              <a:ext uri="{FF2B5EF4-FFF2-40B4-BE49-F238E27FC236}">
                <a16:creationId xmlns:a16="http://schemas.microsoft.com/office/drawing/2014/main" id="{A5AEFE4B-7FC6-4F32-B846-8528467B7FE1}"/>
              </a:ext>
            </a:extLst>
          </p:cNvPr>
          <p:cNvGrpSpPr/>
          <p:nvPr/>
        </p:nvGrpSpPr>
        <p:grpSpPr>
          <a:xfrm>
            <a:off x="10376073" y="2327777"/>
            <a:ext cx="280988" cy="146050"/>
            <a:chOff x="0" y="0"/>
            <a:chExt cx="280670" cy="147320"/>
          </a:xfrm>
        </p:grpSpPr>
        <p:sp>
          <p:nvSpPr>
            <p:cNvPr id="41" name="Arrow: Down 484">
              <a:extLst>
                <a:ext uri="{FF2B5EF4-FFF2-40B4-BE49-F238E27FC236}">
                  <a16:creationId xmlns:a16="http://schemas.microsoft.com/office/drawing/2014/main" id="{CCC81F46-5205-4F9A-90A7-85834B98C436}"/>
                </a:ext>
              </a:extLst>
            </p:cNvPr>
            <p:cNvSpPr/>
            <p:nvPr/>
          </p:nvSpPr>
          <p:spPr>
            <a:xfrm rot="10800000">
              <a:off x="0" y="0"/>
              <a:ext cx="179070" cy="140970"/>
            </a:xfrm>
            <a:prstGeom prst="downArrow">
              <a:avLst/>
            </a:prstGeom>
            <a:solidFill>
              <a:srgbClr val="3EAB71"/>
            </a:solidFill>
            <a:ln w="12700" cap="flat" cmpd="sng" algn="ctr">
              <a:solidFill>
                <a:srgbClr val="3EAB71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  <p:sp>
          <p:nvSpPr>
            <p:cNvPr id="42" name="Arrow: Down 485">
              <a:extLst>
                <a:ext uri="{FF2B5EF4-FFF2-40B4-BE49-F238E27FC236}">
                  <a16:creationId xmlns:a16="http://schemas.microsoft.com/office/drawing/2014/main" id="{8212F6F3-3D46-4FA5-8E8C-DA301BBC2291}"/>
                </a:ext>
              </a:extLst>
            </p:cNvPr>
            <p:cNvSpPr/>
            <p:nvPr/>
          </p:nvSpPr>
          <p:spPr>
            <a:xfrm>
              <a:off x="101600" y="6350"/>
              <a:ext cx="179070" cy="140970"/>
            </a:xfrm>
            <a:prstGeom prst="downArrow">
              <a:avLst/>
            </a:prstGeom>
            <a:solidFill>
              <a:srgbClr val="DC5356"/>
            </a:solidFill>
            <a:ln w="12700" cap="flat" cmpd="sng" algn="ctr">
              <a:solidFill>
                <a:srgbClr val="DC5356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</p:grpSp>
      <p:grpSp>
        <p:nvGrpSpPr>
          <p:cNvPr id="43" name="Group 489">
            <a:extLst>
              <a:ext uri="{FF2B5EF4-FFF2-40B4-BE49-F238E27FC236}">
                <a16:creationId xmlns:a16="http://schemas.microsoft.com/office/drawing/2014/main" id="{573ABB79-03DC-49B3-AFDA-0B23D72CF132}"/>
              </a:ext>
            </a:extLst>
          </p:cNvPr>
          <p:cNvGrpSpPr/>
          <p:nvPr/>
        </p:nvGrpSpPr>
        <p:grpSpPr>
          <a:xfrm>
            <a:off x="10394731" y="3865342"/>
            <a:ext cx="279400" cy="147638"/>
            <a:chOff x="0" y="0"/>
            <a:chExt cx="280670" cy="147320"/>
          </a:xfrm>
        </p:grpSpPr>
        <p:sp>
          <p:nvSpPr>
            <p:cNvPr id="44" name="Arrow: Down 490">
              <a:extLst>
                <a:ext uri="{FF2B5EF4-FFF2-40B4-BE49-F238E27FC236}">
                  <a16:creationId xmlns:a16="http://schemas.microsoft.com/office/drawing/2014/main" id="{8DA5121B-4495-4852-BE54-6BCBB176BD3B}"/>
                </a:ext>
              </a:extLst>
            </p:cNvPr>
            <p:cNvSpPr/>
            <p:nvPr/>
          </p:nvSpPr>
          <p:spPr>
            <a:xfrm rot="10800000">
              <a:off x="0" y="0"/>
              <a:ext cx="179070" cy="140970"/>
            </a:xfrm>
            <a:prstGeom prst="downArrow">
              <a:avLst/>
            </a:prstGeom>
            <a:solidFill>
              <a:srgbClr val="3EAB71"/>
            </a:solidFill>
            <a:ln w="12700" cap="flat" cmpd="sng" algn="ctr">
              <a:solidFill>
                <a:srgbClr val="3EAB71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  <p:sp>
          <p:nvSpPr>
            <p:cNvPr id="45" name="Arrow: Down 494">
              <a:extLst>
                <a:ext uri="{FF2B5EF4-FFF2-40B4-BE49-F238E27FC236}">
                  <a16:creationId xmlns:a16="http://schemas.microsoft.com/office/drawing/2014/main" id="{637B28B8-6C99-4DE7-88DB-86AB635F92FF}"/>
                </a:ext>
              </a:extLst>
            </p:cNvPr>
            <p:cNvSpPr/>
            <p:nvPr/>
          </p:nvSpPr>
          <p:spPr>
            <a:xfrm>
              <a:off x="101600" y="6350"/>
              <a:ext cx="179070" cy="140970"/>
            </a:xfrm>
            <a:prstGeom prst="downArrow">
              <a:avLst/>
            </a:prstGeom>
            <a:solidFill>
              <a:srgbClr val="DC5356"/>
            </a:solidFill>
            <a:ln w="12700" cap="flat" cmpd="sng" algn="ctr">
              <a:solidFill>
                <a:srgbClr val="DC5356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</p:grpSp>
      <p:grpSp>
        <p:nvGrpSpPr>
          <p:cNvPr id="46" name="Group 496">
            <a:extLst>
              <a:ext uri="{FF2B5EF4-FFF2-40B4-BE49-F238E27FC236}">
                <a16:creationId xmlns:a16="http://schemas.microsoft.com/office/drawing/2014/main" id="{DBAAEBAB-9562-4FC3-85F0-0CBEBC18303B}"/>
              </a:ext>
            </a:extLst>
          </p:cNvPr>
          <p:cNvGrpSpPr/>
          <p:nvPr/>
        </p:nvGrpSpPr>
        <p:grpSpPr>
          <a:xfrm>
            <a:off x="10372235" y="5680733"/>
            <a:ext cx="280987" cy="147638"/>
            <a:chOff x="0" y="0"/>
            <a:chExt cx="280670" cy="147320"/>
          </a:xfrm>
        </p:grpSpPr>
        <p:sp>
          <p:nvSpPr>
            <p:cNvPr id="47" name="Arrow: Down 497">
              <a:extLst>
                <a:ext uri="{FF2B5EF4-FFF2-40B4-BE49-F238E27FC236}">
                  <a16:creationId xmlns:a16="http://schemas.microsoft.com/office/drawing/2014/main" id="{0E3D4936-D5CF-491E-B6F7-3A7C133DE53A}"/>
                </a:ext>
              </a:extLst>
            </p:cNvPr>
            <p:cNvSpPr/>
            <p:nvPr/>
          </p:nvSpPr>
          <p:spPr>
            <a:xfrm rot="10800000">
              <a:off x="0" y="0"/>
              <a:ext cx="179070" cy="140970"/>
            </a:xfrm>
            <a:prstGeom prst="downArrow">
              <a:avLst/>
            </a:prstGeom>
            <a:solidFill>
              <a:srgbClr val="3EAB71"/>
            </a:solidFill>
            <a:ln w="12700" cap="flat" cmpd="sng" algn="ctr">
              <a:solidFill>
                <a:srgbClr val="3EAB71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  <p:sp>
          <p:nvSpPr>
            <p:cNvPr id="48" name="Arrow: Down 498">
              <a:extLst>
                <a:ext uri="{FF2B5EF4-FFF2-40B4-BE49-F238E27FC236}">
                  <a16:creationId xmlns:a16="http://schemas.microsoft.com/office/drawing/2014/main" id="{0C11215D-F9CB-4024-88B4-762CA0E8D92F}"/>
                </a:ext>
              </a:extLst>
            </p:cNvPr>
            <p:cNvSpPr/>
            <p:nvPr/>
          </p:nvSpPr>
          <p:spPr>
            <a:xfrm>
              <a:off x="101600" y="6350"/>
              <a:ext cx="179070" cy="140970"/>
            </a:xfrm>
            <a:prstGeom prst="downArrow">
              <a:avLst/>
            </a:prstGeom>
            <a:solidFill>
              <a:srgbClr val="DC5356"/>
            </a:solidFill>
            <a:ln w="12700" cap="flat" cmpd="sng" algn="ctr">
              <a:solidFill>
                <a:srgbClr val="DC5356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</p:grpSp>
      <p:grpSp>
        <p:nvGrpSpPr>
          <p:cNvPr id="49" name="Group 482">
            <a:extLst>
              <a:ext uri="{FF2B5EF4-FFF2-40B4-BE49-F238E27FC236}">
                <a16:creationId xmlns:a16="http://schemas.microsoft.com/office/drawing/2014/main" id="{44826B30-E516-4B06-9662-09E8E4ABD751}"/>
              </a:ext>
            </a:extLst>
          </p:cNvPr>
          <p:cNvGrpSpPr/>
          <p:nvPr/>
        </p:nvGrpSpPr>
        <p:grpSpPr>
          <a:xfrm>
            <a:off x="10309803" y="1623666"/>
            <a:ext cx="280987" cy="147638"/>
            <a:chOff x="0" y="0"/>
            <a:chExt cx="280670" cy="147320"/>
          </a:xfrm>
        </p:grpSpPr>
        <p:sp>
          <p:nvSpPr>
            <p:cNvPr id="50" name="Arrow: Down 484">
              <a:extLst>
                <a:ext uri="{FF2B5EF4-FFF2-40B4-BE49-F238E27FC236}">
                  <a16:creationId xmlns:a16="http://schemas.microsoft.com/office/drawing/2014/main" id="{1A9D9FD2-118D-4891-BA12-E18212DB73BB}"/>
                </a:ext>
              </a:extLst>
            </p:cNvPr>
            <p:cNvSpPr/>
            <p:nvPr/>
          </p:nvSpPr>
          <p:spPr>
            <a:xfrm rot="10800000">
              <a:off x="0" y="0"/>
              <a:ext cx="179070" cy="140970"/>
            </a:xfrm>
            <a:prstGeom prst="downArrow">
              <a:avLst/>
            </a:prstGeom>
            <a:solidFill>
              <a:srgbClr val="3EAB71"/>
            </a:solidFill>
            <a:ln w="12700" cap="flat" cmpd="sng" algn="ctr">
              <a:solidFill>
                <a:srgbClr val="3EAB71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  <p:sp>
          <p:nvSpPr>
            <p:cNvPr id="51" name="Arrow: Down 485">
              <a:extLst>
                <a:ext uri="{FF2B5EF4-FFF2-40B4-BE49-F238E27FC236}">
                  <a16:creationId xmlns:a16="http://schemas.microsoft.com/office/drawing/2014/main" id="{78C37A90-C025-4750-B807-E875E5F16B22}"/>
                </a:ext>
              </a:extLst>
            </p:cNvPr>
            <p:cNvSpPr/>
            <p:nvPr/>
          </p:nvSpPr>
          <p:spPr>
            <a:xfrm>
              <a:off x="101600" y="6350"/>
              <a:ext cx="179070" cy="140970"/>
            </a:xfrm>
            <a:prstGeom prst="downArrow">
              <a:avLst/>
            </a:prstGeom>
            <a:solidFill>
              <a:srgbClr val="DC5356"/>
            </a:solidFill>
            <a:ln w="12700" cap="flat" cmpd="sng" algn="ctr">
              <a:solidFill>
                <a:srgbClr val="DC5356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</p:grpSp>
      <p:grpSp>
        <p:nvGrpSpPr>
          <p:cNvPr id="52" name="Group 489">
            <a:extLst>
              <a:ext uri="{FF2B5EF4-FFF2-40B4-BE49-F238E27FC236}">
                <a16:creationId xmlns:a16="http://schemas.microsoft.com/office/drawing/2014/main" id="{CA7BD5AA-82A6-4656-9AC4-1F481F74BDE5}"/>
              </a:ext>
            </a:extLst>
          </p:cNvPr>
          <p:cNvGrpSpPr/>
          <p:nvPr/>
        </p:nvGrpSpPr>
        <p:grpSpPr>
          <a:xfrm>
            <a:off x="10372235" y="4372423"/>
            <a:ext cx="280987" cy="147637"/>
            <a:chOff x="0" y="0"/>
            <a:chExt cx="280670" cy="147320"/>
          </a:xfrm>
        </p:grpSpPr>
        <p:sp>
          <p:nvSpPr>
            <p:cNvPr id="53" name="Arrow: Down 490">
              <a:extLst>
                <a:ext uri="{FF2B5EF4-FFF2-40B4-BE49-F238E27FC236}">
                  <a16:creationId xmlns:a16="http://schemas.microsoft.com/office/drawing/2014/main" id="{C91DEDC9-3723-4936-823F-C7A4D2085B5E}"/>
                </a:ext>
              </a:extLst>
            </p:cNvPr>
            <p:cNvSpPr/>
            <p:nvPr/>
          </p:nvSpPr>
          <p:spPr>
            <a:xfrm rot="10800000">
              <a:off x="0" y="0"/>
              <a:ext cx="179070" cy="140970"/>
            </a:xfrm>
            <a:prstGeom prst="downArrow">
              <a:avLst/>
            </a:prstGeom>
            <a:solidFill>
              <a:srgbClr val="3EAB71"/>
            </a:solidFill>
            <a:ln w="12700" cap="flat" cmpd="sng" algn="ctr">
              <a:solidFill>
                <a:srgbClr val="3EAB71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  <p:sp>
          <p:nvSpPr>
            <p:cNvPr id="54" name="Arrow: Down 494">
              <a:extLst>
                <a:ext uri="{FF2B5EF4-FFF2-40B4-BE49-F238E27FC236}">
                  <a16:creationId xmlns:a16="http://schemas.microsoft.com/office/drawing/2014/main" id="{06D4CA33-520F-4516-98ED-A5B8857BC62B}"/>
                </a:ext>
              </a:extLst>
            </p:cNvPr>
            <p:cNvSpPr/>
            <p:nvPr/>
          </p:nvSpPr>
          <p:spPr>
            <a:xfrm>
              <a:off x="101600" y="6350"/>
              <a:ext cx="179070" cy="140970"/>
            </a:xfrm>
            <a:prstGeom prst="downArrow">
              <a:avLst/>
            </a:prstGeom>
            <a:solidFill>
              <a:srgbClr val="DC5356"/>
            </a:solidFill>
            <a:ln w="12700" cap="flat" cmpd="sng" algn="ctr">
              <a:solidFill>
                <a:srgbClr val="DC5356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</p:grpSp>
      <p:grpSp>
        <p:nvGrpSpPr>
          <p:cNvPr id="55" name="Group 489">
            <a:extLst>
              <a:ext uri="{FF2B5EF4-FFF2-40B4-BE49-F238E27FC236}">
                <a16:creationId xmlns:a16="http://schemas.microsoft.com/office/drawing/2014/main" id="{287C1888-2D7B-4882-A072-B8E222403E69}"/>
              </a:ext>
            </a:extLst>
          </p:cNvPr>
          <p:cNvGrpSpPr/>
          <p:nvPr/>
        </p:nvGrpSpPr>
        <p:grpSpPr>
          <a:xfrm>
            <a:off x="10355377" y="4897606"/>
            <a:ext cx="280987" cy="147637"/>
            <a:chOff x="0" y="0"/>
            <a:chExt cx="280670" cy="147320"/>
          </a:xfrm>
        </p:grpSpPr>
        <p:sp>
          <p:nvSpPr>
            <p:cNvPr id="56" name="Arrow: Down 490">
              <a:extLst>
                <a:ext uri="{FF2B5EF4-FFF2-40B4-BE49-F238E27FC236}">
                  <a16:creationId xmlns:a16="http://schemas.microsoft.com/office/drawing/2014/main" id="{99278E8E-CFB0-4221-A44E-C694552B9910}"/>
                </a:ext>
              </a:extLst>
            </p:cNvPr>
            <p:cNvSpPr/>
            <p:nvPr/>
          </p:nvSpPr>
          <p:spPr>
            <a:xfrm rot="10800000">
              <a:off x="0" y="0"/>
              <a:ext cx="179070" cy="140970"/>
            </a:xfrm>
            <a:prstGeom prst="downArrow">
              <a:avLst/>
            </a:prstGeom>
            <a:solidFill>
              <a:srgbClr val="3EAB71"/>
            </a:solidFill>
            <a:ln w="12700" cap="flat" cmpd="sng" algn="ctr">
              <a:solidFill>
                <a:srgbClr val="3EAB71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  <p:sp>
          <p:nvSpPr>
            <p:cNvPr id="57" name="Arrow: Down 494">
              <a:extLst>
                <a:ext uri="{FF2B5EF4-FFF2-40B4-BE49-F238E27FC236}">
                  <a16:creationId xmlns:a16="http://schemas.microsoft.com/office/drawing/2014/main" id="{0B3B0567-92A7-47F6-9EBD-1CC31663C295}"/>
                </a:ext>
              </a:extLst>
            </p:cNvPr>
            <p:cNvSpPr/>
            <p:nvPr/>
          </p:nvSpPr>
          <p:spPr>
            <a:xfrm>
              <a:off x="101600" y="6350"/>
              <a:ext cx="179070" cy="140970"/>
            </a:xfrm>
            <a:prstGeom prst="downArrow">
              <a:avLst/>
            </a:prstGeom>
            <a:solidFill>
              <a:srgbClr val="DC5356"/>
            </a:solidFill>
            <a:ln w="12700" cap="flat" cmpd="sng" algn="ctr">
              <a:solidFill>
                <a:srgbClr val="DC5356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lt-LT"/>
            </a:p>
          </p:txBody>
        </p:sp>
      </p:grpSp>
    </p:spTree>
    <p:extLst>
      <p:ext uri="{BB962C8B-B14F-4D97-AF65-F5344CB8AC3E}">
        <p14:creationId xmlns:p14="http://schemas.microsoft.com/office/powerpoint/2010/main" val="1937508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9371B2A-AED7-4D8C-95A5-52B2A7F86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46" y="64929"/>
            <a:ext cx="11445553" cy="84942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52876B"/>
                </a:solidFill>
                <a:latin typeface="Corbel" panose="020B0503020204020204" pitchFamily="34" charset="0"/>
              </a:rPr>
              <a:t>BRS 2016–2020 M. SPP ĮGYVENDINIMO REZULTATAI (II):</a:t>
            </a:r>
            <a:endParaRPr lang="lt-LT" sz="3600" b="1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graphicFrame>
        <p:nvGraphicFramePr>
          <p:cNvPr id="3" name="Lentelė 2">
            <a:extLst>
              <a:ext uri="{FF2B5EF4-FFF2-40B4-BE49-F238E27FC236}">
                <a16:creationId xmlns:a16="http://schemas.microsoft.com/office/drawing/2014/main" id="{AFACDE21-3F6F-4AC0-8C84-1E27A078DE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195752"/>
              </p:ext>
            </p:extLst>
          </p:nvPr>
        </p:nvGraphicFramePr>
        <p:xfrm>
          <a:off x="972926" y="896515"/>
          <a:ext cx="10386374" cy="25342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59308">
                  <a:extLst>
                    <a:ext uri="{9D8B030D-6E8A-4147-A177-3AD203B41FA5}">
                      <a16:colId xmlns:a16="http://schemas.microsoft.com/office/drawing/2014/main" val="921284390"/>
                    </a:ext>
                  </a:extLst>
                </a:gridCol>
                <a:gridCol w="267758">
                  <a:extLst>
                    <a:ext uri="{9D8B030D-6E8A-4147-A177-3AD203B41FA5}">
                      <a16:colId xmlns:a16="http://schemas.microsoft.com/office/drawing/2014/main" val="2643639532"/>
                    </a:ext>
                  </a:extLst>
                </a:gridCol>
                <a:gridCol w="5059308">
                  <a:extLst>
                    <a:ext uri="{9D8B030D-6E8A-4147-A177-3AD203B41FA5}">
                      <a16:colId xmlns:a16="http://schemas.microsoft.com/office/drawing/2014/main" val="4153028884"/>
                    </a:ext>
                  </a:extLst>
                </a:gridCol>
              </a:tblGrid>
              <a:tr h="24690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u="sng" dirty="0">
                          <a:solidFill>
                            <a:srgbClr val="52876B"/>
                          </a:solidFill>
                          <a:effectLst/>
                          <a:latin typeface="Corbel" panose="020B0503020204020204" pitchFamily="34" charset="0"/>
                        </a:rPr>
                        <a:t>VIZIJOS PASIEKIMAS:</a:t>
                      </a:r>
                      <a:endParaRPr lang="lt-LT" sz="2400" u="sng" dirty="0">
                        <a:solidFill>
                          <a:srgbClr val="52876B"/>
                        </a:solidFill>
                        <a:effectLst/>
                        <a:latin typeface="Corbel" panose="020B0503020204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52876B"/>
                        </a:buClr>
                        <a:buFont typeface="Wingdings" panose="05000000000000000000" pitchFamily="2" charset="2"/>
                        <a:buChar char=""/>
                      </a:pPr>
                      <a:r>
                        <a:rPr lang="lt-LT" sz="1400" i="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100 proc. įgyvendinta vizija galėjo surinkti 16 balų (8 rodikliai po maksimaliai 2 balus);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52876B"/>
                        </a:buClr>
                        <a:buFont typeface="Wingdings" panose="05000000000000000000" pitchFamily="2" charset="2"/>
                        <a:buChar char=""/>
                      </a:pPr>
                      <a:r>
                        <a:rPr lang="lt-LT" sz="1400" i="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Surinko 9 balus iš 16 galimų;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52876B"/>
                        </a:buClr>
                        <a:buFont typeface="Wingdings" panose="05000000000000000000" pitchFamily="2" charset="2"/>
                        <a:buChar char=""/>
                      </a:pPr>
                      <a:r>
                        <a:rPr lang="lt-LT" sz="1400" i="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Biržų rajono savivaldybės plėtros vizija iki 2020 m. pasiekta (įgyvendinta)</a:t>
                      </a:r>
                      <a:r>
                        <a:rPr lang="lt-LT" sz="1000" i="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lt-LT" sz="2600" i="0" dirty="0">
                          <a:solidFill>
                            <a:srgbClr val="52876B"/>
                          </a:solidFill>
                          <a:effectLst/>
                          <a:latin typeface="Corbel" panose="020B0503020204020204" pitchFamily="34" charset="0"/>
                        </a:rPr>
                        <a:t>57 proc.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lt-LT" sz="1100" dirty="0">
                          <a:solidFill>
                            <a:srgbClr val="52876B"/>
                          </a:solidFill>
                          <a:effectLst/>
                        </a:rPr>
                        <a:t> </a:t>
                      </a:r>
                      <a:endParaRPr lang="lt-LT" sz="1100" dirty="0">
                        <a:solidFill>
                          <a:srgbClr val="52876B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lt-LT" sz="1100" dirty="0">
                          <a:effectLst/>
                        </a:rPr>
                        <a:t> </a:t>
                      </a:r>
                      <a:endParaRPr lang="lt-LT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lt-LT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8133835"/>
                  </a:ext>
                </a:extLst>
              </a:tr>
            </a:tbl>
          </a:graphicData>
        </a:graphic>
      </p:graphicFrame>
      <p:pic>
        <p:nvPicPr>
          <p:cNvPr id="3073" name="Paveikslėlis 30" descr="Paveikslėlis, kuriame yra žinutė, ženklas&#10;&#10;Automatiškai sugeneruotas aprašymas">
            <a:extLst>
              <a:ext uri="{FF2B5EF4-FFF2-40B4-BE49-F238E27FC236}">
                <a16:creationId xmlns:a16="http://schemas.microsoft.com/office/drawing/2014/main" id="{74243C8C-2566-4C84-B9C5-9A38D0DB1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007" y="973886"/>
            <a:ext cx="4002432" cy="2383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Lentelė 5">
            <a:extLst>
              <a:ext uri="{FF2B5EF4-FFF2-40B4-BE49-F238E27FC236}">
                <a16:creationId xmlns:a16="http://schemas.microsoft.com/office/drawing/2014/main" id="{09DB8D46-638A-436A-8209-EDD70AF31F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78464"/>
              </p:ext>
            </p:extLst>
          </p:nvPr>
        </p:nvGraphicFramePr>
        <p:xfrm>
          <a:off x="972926" y="3383854"/>
          <a:ext cx="10603904" cy="35277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01952">
                  <a:extLst>
                    <a:ext uri="{9D8B030D-6E8A-4147-A177-3AD203B41FA5}">
                      <a16:colId xmlns:a16="http://schemas.microsoft.com/office/drawing/2014/main" val="4041027272"/>
                    </a:ext>
                  </a:extLst>
                </a:gridCol>
                <a:gridCol w="5301952">
                  <a:extLst>
                    <a:ext uri="{9D8B030D-6E8A-4147-A177-3AD203B41FA5}">
                      <a16:colId xmlns:a16="http://schemas.microsoft.com/office/drawing/2014/main" val="3564706193"/>
                    </a:ext>
                  </a:extLst>
                </a:gridCol>
              </a:tblGrid>
              <a:tr h="30075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u="sng" dirty="0">
                          <a:solidFill>
                            <a:srgbClr val="52876B"/>
                          </a:solidFill>
                          <a:effectLst/>
                          <a:latin typeface="Corbel" panose="020B0503020204020204" pitchFamily="34" charset="0"/>
                        </a:rPr>
                        <a:t>PRIORITETŲ PASIEKIMAS:</a:t>
                      </a:r>
                      <a:endParaRPr lang="lt-LT" sz="2400" u="sng" dirty="0">
                        <a:solidFill>
                          <a:srgbClr val="52876B"/>
                        </a:solidFill>
                        <a:effectLst/>
                        <a:latin typeface="Corbel" panose="020B0503020204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52876B"/>
                        </a:buClr>
                        <a:buFont typeface="Wingdings" panose="05000000000000000000" pitchFamily="2" charset="2"/>
                        <a:buChar char=""/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100 proc. įgyvendinti prioritetai galėjo surinkti 62 balus (31 rodiklis po maksimaliai 2 balus);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52876B"/>
                        </a:buClr>
                        <a:buFont typeface="Wingdings" panose="05000000000000000000" pitchFamily="2" charset="2"/>
                        <a:buChar char=""/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Surinkti 46 balai iš 62 galimų (</a:t>
                      </a:r>
                      <a:r>
                        <a:rPr lang="lt-LT" sz="2600" dirty="0">
                          <a:solidFill>
                            <a:srgbClr val="52876B"/>
                          </a:solidFill>
                          <a:effectLst/>
                          <a:latin typeface="Corbel" panose="020B0503020204020204" pitchFamily="34" charset="0"/>
                        </a:rPr>
                        <a:t>74 proc.</a:t>
                      </a: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);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52876B"/>
                        </a:buClr>
                        <a:buFont typeface="Wingdings" panose="05000000000000000000" pitchFamily="2" charset="2"/>
                        <a:buChar char=""/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I prioritetas įgyvendintas </a:t>
                      </a:r>
                      <a:r>
                        <a:rPr lang="lt-LT" sz="2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orbel" panose="020B0503020204020204" pitchFamily="34" charset="0"/>
                        </a:rPr>
                        <a:t>80 proc.</a:t>
                      </a: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 (16 balų iš 20);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52876B"/>
                        </a:buClr>
                        <a:buFont typeface="Wingdings" panose="05000000000000000000" pitchFamily="2" charset="2"/>
                        <a:buChar char=""/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II prioritetas įgyvendintas </a:t>
                      </a:r>
                      <a:r>
                        <a:rPr lang="lt-LT" sz="2400" dirty="0">
                          <a:solidFill>
                            <a:srgbClr val="FFC000"/>
                          </a:solidFill>
                          <a:effectLst/>
                          <a:latin typeface="Corbel" panose="020B0503020204020204" pitchFamily="34" charset="0"/>
                        </a:rPr>
                        <a:t>67 proc. </a:t>
                      </a: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(20 balų iš 30);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52876B"/>
                        </a:buClr>
                        <a:buFont typeface="Wingdings" panose="05000000000000000000" pitchFamily="2" charset="2"/>
                        <a:buChar char=""/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III prioritetas įgyvendintas </a:t>
                      </a:r>
                      <a:r>
                        <a:rPr lang="lt-LT" sz="2400" dirty="0">
                          <a:solidFill>
                            <a:schemeClr val="accent6"/>
                          </a:solidFill>
                          <a:effectLst/>
                          <a:latin typeface="Corbel" panose="020B0503020204020204" pitchFamily="34" charset="0"/>
                        </a:rPr>
                        <a:t>83 proc. </a:t>
                      </a: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  <a:latin typeface="Corbel" panose="020B0503020204020204" pitchFamily="34" charset="0"/>
                        </a:rPr>
                        <a:t>(10 balų iš 12).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  <a:highlight>
                            <a:srgbClr val="FF0000"/>
                          </a:highlight>
                          <a:latin typeface="Corbel" panose="020B0503020204020204" pitchFamily="34" charset="0"/>
                        </a:rPr>
                        <a:t> </a:t>
                      </a:r>
                      <a:endParaRPr lang="lt-LT" sz="1400" dirty="0">
                        <a:solidFill>
                          <a:schemeClr val="tx1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lt-LT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503337"/>
                  </a:ext>
                </a:extLst>
              </a:tr>
            </a:tbl>
          </a:graphicData>
        </a:graphic>
      </p:graphicFrame>
      <p:pic>
        <p:nvPicPr>
          <p:cNvPr id="3075" name="Paveikslėlis 61">
            <a:extLst>
              <a:ext uri="{FF2B5EF4-FFF2-40B4-BE49-F238E27FC236}">
                <a16:creationId xmlns:a16="http://schemas.microsoft.com/office/drawing/2014/main" id="{A39BC6F4-DF59-459B-8C90-60474B9CE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328" y="3490329"/>
            <a:ext cx="2759009" cy="317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0413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: suapvalinti kampai 3">
            <a:extLst>
              <a:ext uri="{FF2B5EF4-FFF2-40B4-BE49-F238E27FC236}">
                <a16:creationId xmlns:a16="http://schemas.microsoft.com/office/drawing/2014/main" id="{EEE8F994-9D8C-4EAE-8D0D-70A7A6D49D9F}"/>
              </a:ext>
            </a:extLst>
          </p:cNvPr>
          <p:cNvSpPr/>
          <p:nvPr/>
        </p:nvSpPr>
        <p:spPr>
          <a:xfrm>
            <a:off x="754145" y="2997724"/>
            <a:ext cx="1951348" cy="6693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b="1" dirty="0">
                <a:latin typeface="Corbel" panose="020B0503020204020204" pitchFamily="34" charset="0"/>
              </a:rPr>
              <a:t>STIPRYBĖS</a:t>
            </a:r>
            <a:endParaRPr lang="lt-LT" sz="2600" b="1" dirty="0">
              <a:latin typeface="Corbel" panose="020B0503020204020204" pitchFamily="34" charset="0"/>
            </a:endParaRPr>
          </a:p>
        </p:txBody>
      </p:sp>
      <p:sp>
        <p:nvSpPr>
          <p:cNvPr id="8" name="Rectangle: Rounded Corners 3">
            <a:extLst>
              <a:ext uri="{FF2B5EF4-FFF2-40B4-BE49-F238E27FC236}">
                <a16:creationId xmlns:a16="http://schemas.microsoft.com/office/drawing/2014/main" id="{2910AA8B-CB44-41A6-BA9A-B9FE5E72DD97}"/>
              </a:ext>
            </a:extLst>
          </p:cNvPr>
          <p:cNvSpPr/>
          <p:nvPr/>
        </p:nvSpPr>
        <p:spPr>
          <a:xfrm>
            <a:off x="2917006" y="68488"/>
            <a:ext cx="7914389" cy="639652"/>
          </a:xfrm>
          <a:prstGeom prst="roundRect">
            <a:avLst/>
          </a:prstGeom>
          <a:solidFill>
            <a:srgbClr val="0033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REKREACINIŲ IŠTEKLIŲ GAUSA </a:t>
            </a:r>
          </a:p>
          <a:p>
            <a:pPr algn="r"/>
            <a:r>
              <a:rPr lang="lt-LT" sz="1400" i="1" dirty="0">
                <a:solidFill>
                  <a:schemeClr val="bg1"/>
                </a:solidFill>
                <a:latin typeface="Corbel" panose="020B0503020204020204" pitchFamily="34" charset="0"/>
              </a:rPr>
              <a:t>(rekreacinės teritorijos sudaro 30%, mineralinio vandens ištekliai, Likėnų reabilitacinė ligoninė)</a:t>
            </a:r>
          </a:p>
        </p:txBody>
      </p:sp>
      <p:sp>
        <p:nvSpPr>
          <p:cNvPr id="10" name="Rectangle: Rounded Corners 34">
            <a:extLst>
              <a:ext uri="{FF2B5EF4-FFF2-40B4-BE49-F238E27FC236}">
                <a16:creationId xmlns:a16="http://schemas.microsoft.com/office/drawing/2014/main" id="{65B001E1-86CE-40E4-9B9D-633E5200912C}"/>
              </a:ext>
            </a:extLst>
          </p:cNvPr>
          <p:cNvSpPr/>
          <p:nvPr/>
        </p:nvSpPr>
        <p:spPr>
          <a:xfrm>
            <a:off x="2917006" y="790308"/>
            <a:ext cx="7914389" cy="1208173"/>
          </a:xfrm>
          <a:prstGeom prst="round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b="1" dirty="0">
                <a:solidFill>
                  <a:schemeClr val="bg1"/>
                </a:solidFill>
                <a:latin typeface="Corbel" panose="020B0503020204020204" pitchFamily="34" charset="0"/>
              </a:rPr>
              <a:t>BIRŽŲ KRAŠTO MUZIEJUS “SĖLA” IR JO VEIKLA </a:t>
            </a:r>
          </a:p>
          <a:p>
            <a:pPr algn="r">
              <a:spcBef>
                <a:spcPts val="300"/>
              </a:spcBef>
            </a:pPr>
            <a:r>
              <a:rPr lang="lt-LT" sz="1200" i="1" dirty="0">
                <a:solidFill>
                  <a:schemeClr val="bg1"/>
                </a:solidFill>
                <a:latin typeface="Corbel" panose="020B0503020204020204" pitchFamily="34" charset="0"/>
              </a:rPr>
              <a:t>(didžiausias lankytojų skaičius, ekspozicijų gausa, ekskursijos, edukacijos, renginiai)</a:t>
            </a:r>
            <a:endParaRPr lang="en-GB" sz="1200" i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b="1" dirty="0">
                <a:solidFill>
                  <a:schemeClr val="bg1"/>
                </a:solidFill>
                <a:latin typeface="Corbel" panose="020B0503020204020204" pitchFamily="34" charset="0"/>
              </a:rPr>
              <a:t>BIRŽŲ MIESTO IR RAJONO VVG VEIKLA </a:t>
            </a:r>
            <a:r>
              <a:rPr lang="lt-LT" sz="1200" i="1" dirty="0">
                <a:solidFill>
                  <a:schemeClr val="bg1"/>
                </a:solidFill>
                <a:latin typeface="Corbel" panose="020B0503020204020204" pitchFamily="34" charset="0"/>
              </a:rPr>
              <a:t>(prisideda prie ekonomikos, turizmo skatinimo, socialinių, švietimo, kultūros, sveikatinimo paslaugų teikimo, NVO stiprinimo ir kt.)</a:t>
            </a:r>
          </a:p>
        </p:txBody>
      </p:sp>
      <p:sp>
        <p:nvSpPr>
          <p:cNvPr id="11" name="Rectangle: Rounded Corners 38">
            <a:extLst>
              <a:ext uri="{FF2B5EF4-FFF2-40B4-BE49-F238E27FC236}">
                <a16:creationId xmlns:a16="http://schemas.microsoft.com/office/drawing/2014/main" id="{511A7CBB-D114-422E-A172-AE938A94150E}"/>
              </a:ext>
            </a:extLst>
          </p:cNvPr>
          <p:cNvSpPr/>
          <p:nvPr/>
        </p:nvSpPr>
        <p:spPr>
          <a:xfrm>
            <a:off x="2917006" y="2048477"/>
            <a:ext cx="7914391" cy="1939328"/>
          </a:xfrm>
          <a:prstGeom prst="roundRect">
            <a:avLst/>
          </a:prstGeom>
          <a:solidFill>
            <a:srgbClr val="0080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PATRAUKLI GEOGRAFINĖ PADĖTIS </a:t>
            </a:r>
            <a:r>
              <a:rPr lang="lt-LT" sz="1400" i="1" dirty="0">
                <a:solidFill>
                  <a:schemeClr val="bg1"/>
                </a:solidFill>
                <a:latin typeface="Corbel" panose="020B0503020204020204" pitchFamily="34" charset="0"/>
              </a:rPr>
              <a:t>(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šalia Latvijos, netoli Panevėžio m</a:t>
            </a:r>
            <a:r>
              <a:rPr lang="en-GB" sz="1000" i="1" dirty="0">
                <a:solidFill>
                  <a:schemeClr val="bg1"/>
                </a:solidFill>
                <a:latin typeface="Corbel" panose="020B0503020204020204" pitchFamily="34" charset="0"/>
              </a:rPr>
              <a:t>.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)</a:t>
            </a:r>
            <a:endParaRPr lang="en-GB" sz="1000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UNIKALI GAMTINĖ APLINKA 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(karstinė teritorija, buvusi Likėnų kurortinė teritorija, didžiausias Lietuvoje dirbtinio vandens telkinys – Širvėnos ežeras)</a:t>
            </a:r>
            <a:endParaRPr lang="lt-LT" sz="1000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ISTORINIS PAVELDAS 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(Biržų pilis, senamiestis, Astravo dvaras)</a:t>
            </a:r>
            <a:endParaRPr lang="en-GB" sz="1000" b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DAUG KULTŪROS, GAMTOS PAVELDO OBJEKTŲ, NEMATERIALUS PAVELDAS 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(sutartinės)</a:t>
            </a:r>
          </a:p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BIRŽŲ RAJONE VYSTOMOS PRAMONĖS IR ŽEMĖS ŪKIO VEIKLOS 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(Lietuvoje garsios pramonės sektoriaus įmonės, didesnė nei šalyje ž.</a:t>
            </a:r>
            <a:r>
              <a:rPr lang="en-GB" sz="1000" i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ū. </a:t>
            </a:r>
            <a:r>
              <a:rPr lang="en-GB" sz="1000" i="1" dirty="0">
                <a:solidFill>
                  <a:schemeClr val="bg1"/>
                </a:solidFill>
                <a:latin typeface="Corbel" panose="020B0503020204020204" pitchFamily="34" charset="0"/>
              </a:rPr>
              <a:t>n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audmenų dalis, vidutiniškai našios žemės)</a:t>
            </a:r>
          </a:p>
        </p:txBody>
      </p:sp>
      <p:sp>
        <p:nvSpPr>
          <p:cNvPr id="12" name="Rectangle: Rounded Corners 3">
            <a:extLst>
              <a:ext uri="{FF2B5EF4-FFF2-40B4-BE49-F238E27FC236}">
                <a16:creationId xmlns:a16="http://schemas.microsoft.com/office/drawing/2014/main" id="{ABCFFE14-7FCE-4825-A08A-45D8E3C4CAEF}"/>
              </a:ext>
            </a:extLst>
          </p:cNvPr>
          <p:cNvSpPr/>
          <p:nvPr/>
        </p:nvSpPr>
        <p:spPr>
          <a:xfrm>
            <a:off x="11122661" y="74306"/>
            <a:ext cx="953551" cy="605072"/>
          </a:xfrm>
          <a:prstGeom prst="roundRect">
            <a:avLst/>
          </a:prstGeom>
          <a:solidFill>
            <a:srgbClr val="0033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5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3" name="Rectangle: Rounded Corners 34">
            <a:extLst>
              <a:ext uri="{FF2B5EF4-FFF2-40B4-BE49-F238E27FC236}">
                <a16:creationId xmlns:a16="http://schemas.microsoft.com/office/drawing/2014/main" id="{32E177E0-A874-41FA-9826-C3E528181BD0}"/>
              </a:ext>
            </a:extLst>
          </p:cNvPr>
          <p:cNvSpPr/>
          <p:nvPr/>
        </p:nvSpPr>
        <p:spPr>
          <a:xfrm>
            <a:off x="11122661" y="1091858"/>
            <a:ext cx="944870" cy="605071"/>
          </a:xfrm>
          <a:prstGeom prst="round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4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5" name="Left Brace 9">
            <a:extLst>
              <a:ext uri="{FF2B5EF4-FFF2-40B4-BE49-F238E27FC236}">
                <a16:creationId xmlns:a16="http://schemas.microsoft.com/office/drawing/2014/main" id="{100DBAAA-03DF-4AF3-A325-4205A5B8D5DE}"/>
              </a:ext>
            </a:extLst>
          </p:cNvPr>
          <p:cNvSpPr/>
          <p:nvPr/>
        </p:nvSpPr>
        <p:spPr>
          <a:xfrm>
            <a:off x="2771370" y="470483"/>
            <a:ext cx="145636" cy="5917033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16" name="Rectangle: Rounded Corners 40">
            <a:extLst>
              <a:ext uri="{FF2B5EF4-FFF2-40B4-BE49-F238E27FC236}">
                <a16:creationId xmlns:a16="http://schemas.microsoft.com/office/drawing/2014/main" id="{A43AD325-14B4-474F-9400-B776F78FBC9F}"/>
              </a:ext>
            </a:extLst>
          </p:cNvPr>
          <p:cNvSpPr/>
          <p:nvPr/>
        </p:nvSpPr>
        <p:spPr>
          <a:xfrm>
            <a:off x="2917005" y="5640091"/>
            <a:ext cx="7933247" cy="1100073"/>
          </a:xfrm>
          <a:prstGeom prst="roundRect">
            <a:avLst/>
          </a:prstGeom>
          <a:solidFill>
            <a:srgbClr val="33CC33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BIRŽŲ TIC VEIKLA 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(virtualių ir fizinių lankytojų skaičiaus augimas)</a:t>
            </a:r>
            <a:endParaRPr lang="en-GB" sz="900" i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VEIKIANTIS BKKSC, KURIAME SUDARYTOS SĄLYGOS SPORTUOTI PAGYVENUSIO AMŽIAUS, NEĮGALIEMS ASM.</a:t>
            </a:r>
            <a:endParaRPr lang="lt-LT" sz="1100" i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BIRŽŲ RAJONO GYVENTOJAI JAUČIASI SAUGIAI GYVENAMOJOJE VIETOVĖJE</a:t>
            </a: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BRSA – PAKANKAMAI AKTYVI SOCIALINIŲ TINKLŲ VARTOTOJA</a:t>
            </a: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PAKANKAMAI AUKŠTAS RINKĖJŲ AKTYVUMAS</a:t>
            </a:r>
          </a:p>
        </p:txBody>
      </p:sp>
      <p:sp>
        <p:nvSpPr>
          <p:cNvPr id="17" name="Rectangle: Rounded Corners 40">
            <a:extLst>
              <a:ext uri="{FF2B5EF4-FFF2-40B4-BE49-F238E27FC236}">
                <a16:creationId xmlns:a16="http://schemas.microsoft.com/office/drawing/2014/main" id="{856F9C4B-A553-435E-9E98-0BBB0697089C}"/>
              </a:ext>
            </a:extLst>
          </p:cNvPr>
          <p:cNvSpPr/>
          <p:nvPr/>
        </p:nvSpPr>
        <p:spPr>
          <a:xfrm>
            <a:off x="2917006" y="4037803"/>
            <a:ext cx="7914389" cy="1552292"/>
          </a:xfrm>
          <a:prstGeom prst="roundRect">
            <a:avLst/>
          </a:prstGeom>
          <a:solidFill>
            <a:srgbClr val="339933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BIRŽAI – EKOLOGINIS KRAŠTAS 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(daugiausiai Lietuvoje ekologinių ūkių turintis rajonas)</a:t>
            </a:r>
            <a:endParaRPr lang="en-GB" sz="900" i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AUKŠTESNI NEI PANEVĖŽIO APSKRITIES SAVIVALDYBIŲ VBE RODIKLIAI</a:t>
            </a:r>
          </a:p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VEIKIANTIS BIRŽŲ TVMC</a:t>
            </a:r>
          </a:p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SOCIALINIŲ PASLAUGŲ SPEKTRO PLĖTRA </a:t>
            </a:r>
            <a:r>
              <a:rPr lang="en-GB" sz="900" i="1" dirty="0">
                <a:solidFill>
                  <a:schemeClr val="bg1"/>
                </a:solidFill>
                <a:latin typeface="Corbel" panose="020B0503020204020204" pitchFamily="34" charset="0"/>
              </a:rPr>
              <a:t>(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laikino apnakvindinimo ir apgyvendinimo paslaugos, kompleksinės paslaugos šeimai</a:t>
            </a:r>
            <a:r>
              <a:rPr lang="en-GB" sz="900" i="1" dirty="0">
                <a:solidFill>
                  <a:schemeClr val="bg1"/>
                </a:solidFill>
                <a:latin typeface="Corbel" panose="020B0503020204020204" pitchFamily="34" charset="0"/>
              </a:rPr>
              <a:t>)</a:t>
            </a:r>
            <a:endParaRPr lang="en-GB" sz="1300" i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lt-LT" sz="1300" b="1" dirty="0">
                <a:solidFill>
                  <a:schemeClr val="bg1"/>
                </a:solidFill>
                <a:latin typeface="Corbel" panose="020B0503020204020204" pitchFamily="34" charset="0"/>
              </a:rPr>
              <a:t>DĖMESYS ENERGIJOS TAUPYMUI 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(sparčiai vykdoma daugiabučių namų renovacija (</a:t>
            </a:r>
            <a:r>
              <a:rPr lang="en-GB" sz="900" i="1" dirty="0">
                <a:solidFill>
                  <a:schemeClr val="bg1"/>
                </a:solidFill>
                <a:latin typeface="Corbel" panose="020B0503020204020204" pitchFamily="34" charset="0"/>
              </a:rPr>
              <a:t>BRS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– 10-ta šalyje), keičiami šviestuvai taupančiais energiją)</a:t>
            </a:r>
            <a:endParaRPr lang="en-GB" sz="900" i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AUGANTI RENGINIŲ (KULTŪROS, SPORTO) KOKYBĖ 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(mažėjant renginių skaičiui, auga lankytojų skaičius)</a:t>
            </a:r>
          </a:p>
        </p:txBody>
      </p:sp>
      <p:sp>
        <p:nvSpPr>
          <p:cNvPr id="18" name="Rectangle: Rounded Corners 38">
            <a:extLst>
              <a:ext uri="{FF2B5EF4-FFF2-40B4-BE49-F238E27FC236}">
                <a16:creationId xmlns:a16="http://schemas.microsoft.com/office/drawing/2014/main" id="{2C6BB18D-46AE-4EDD-8431-54B1056EC296}"/>
              </a:ext>
            </a:extLst>
          </p:cNvPr>
          <p:cNvSpPr/>
          <p:nvPr/>
        </p:nvSpPr>
        <p:spPr>
          <a:xfrm>
            <a:off x="11122660" y="2695188"/>
            <a:ext cx="944870" cy="605071"/>
          </a:xfrm>
          <a:prstGeom prst="roundRect">
            <a:avLst/>
          </a:prstGeom>
          <a:solidFill>
            <a:srgbClr val="0080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3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9" name="Left Brace 9">
            <a:extLst>
              <a:ext uri="{FF2B5EF4-FFF2-40B4-BE49-F238E27FC236}">
                <a16:creationId xmlns:a16="http://schemas.microsoft.com/office/drawing/2014/main" id="{5F05969B-416F-4CFD-9701-594DD1F8946F}"/>
              </a:ext>
            </a:extLst>
          </p:cNvPr>
          <p:cNvSpPr/>
          <p:nvPr/>
        </p:nvSpPr>
        <p:spPr>
          <a:xfrm rot="10800000">
            <a:off x="10825039" y="68488"/>
            <a:ext cx="144470" cy="639652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0" name="Left Brace 9">
            <a:extLst>
              <a:ext uri="{FF2B5EF4-FFF2-40B4-BE49-F238E27FC236}">
                <a16:creationId xmlns:a16="http://schemas.microsoft.com/office/drawing/2014/main" id="{F55680CF-1C33-47FD-8906-4006241B2726}"/>
              </a:ext>
            </a:extLst>
          </p:cNvPr>
          <p:cNvSpPr/>
          <p:nvPr/>
        </p:nvSpPr>
        <p:spPr>
          <a:xfrm rot="10800000">
            <a:off x="10850252" y="838089"/>
            <a:ext cx="144470" cy="1100073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1" name="Left Brace 9">
            <a:extLst>
              <a:ext uri="{FF2B5EF4-FFF2-40B4-BE49-F238E27FC236}">
                <a16:creationId xmlns:a16="http://schemas.microsoft.com/office/drawing/2014/main" id="{B72C9174-6EE3-4852-80AE-12EE7CEDDCF3}"/>
              </a:ext>
            </a:extLst>
          </p:cNvPr>
          <p:cNvSpPr/>
          <p:nvPr/>
        </p:nvSpPr>
        <p:spPr>
          <a:xfrm rot="10800000">
            <a:off x="10897274" y="2074041"/>
            <a:ext cx="144470" cy="1847509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5" name="Left Brace 9">
            <a:extLst>
              <a:ext uri="{FF2B5EF4-FFF2-40B4-BE49-F238E27FC236}">
                <a16:creationId xmlns:a16="http://schemas.microsoft.com/office/drawing/2014/main" id="{E2D2693B-9A31-4927-9FD1-B3F29E4B69F9}"/>
              </a:ext>
            </a:extLst>
          </p:cNvPr>
          <p:cNvSpPr/>
          <p:nvPr/>
        </p:nvSpPr>
        <p:spPr>
          <a:xfrm rot="10800000">
            <a:off x="10914281" y="3921550"/>
            <a:ext cx="144471" cy="1552293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7" name="Left Brace 9">
            <a:extLst>
              <a:ext uri="{FF2B5EF4-FFF2-40B4-BE49-F238E27FC236}">
                <a16:creationId xmlns:a16="http://schemas.microsoft.com/office/drawing/2014/main" id="{2FFEF7A3-6951-496A-9A02-053E49CB75A4}"/>
              </a:ext>
            </a:extLst>
          </p:cNvPr>
          <p:cNvSpPr/>
          <p:nvPr/>
        </p:nvSpPr>
        <p:spPr>
          <a:xfrm rot="10800000">
            <a:off x="10922487" y="5640090"/>
            <a:ext cx="144470" cy="1100073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30" name="Rectangle: Rounded Corners 40">
            <a:extLst>
              <a:ext uri="{FF2B5EF4-FFF2-40B4-BE49-F238E27FC236}">
                <a16:creationId xmlns:a16="http://schemas.microsoft.com/office/drawing/2014/main" id="{E70D151A-1D7D-4D5A-BBBB-2514A3D9F20B}"/>
              </a:ext>
            </a:extLst>
          </p:cNvPr>
          <p:cNvSpPr/>
          <p:nvPr/>
        </p:nvSpPr>
        <p:spPr>
          <a:xfrm>
            <a:off x="11159596" y="4440811"/>
            <a:ext cx="907934" cy="536542"/>
          </a:xfrm>
          <a:prstGeom prst="roundRect">
            <a:avLst/>
          </a:prstGeom>
          <a:solidFill>
            <a:srgbClr val="339933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2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31" name="Rectangle: Rounded Corners 40">
            <a:extLst>
              <a:ext uri="{FF2B5EF4-FFF2-40B4-BE49-F238E27FC236}">
                <a16:creationId xmlns:a16="http://schemas.microsoft.com/office/drawing/2014/main" id="{AE9287C1-B0A6-437A-A4A7-7FA1214FB305}"/>
              </a:ext>
            </a:extLst>
          </p:cNvPr>
          <p:cNvSpPr/>
          <p:nvPr/>
        </p:nvSpPr>
        <p:spPr>
          <a:xfrm>
            <a:off x="11178063" y="5937820"/>
            <a:ext cx="898149" cy="536542"/>
          </a:xfrm>
          <a:prstGeom prst="roundRect">
            <a:avLst/>
          </a:prstGeom>
          <a:solidFill>
            <a:srgbClr val="33CC33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1 k.!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258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3">
            <a:extLst>
              <a:ext uri="{FF2B5EF4-FFF2-40B4-BE49-F238E27FC236}">
                <a16:creationId xmlns:a16="http://schemas.microsoft.com/office/drawing/2014/main" id="{2910AA8B-CB44-41A6-BA9A-B9FE5E72DD97}"/>
              </a:ext>
            </a:extLst>
          </p:cNvPr>
          <p:cNvSpPr/>
          <p:nvPr/>
        </p:nvSpPr>
        <p:spPr>
          <a:xfrm>
            <a:off x="2806632" y="68488"/>
            <a:ext cx="8168773" cy="680290"/>
          </a:xfrm>
          <a:prstGeom prst="roundRect">
            <a:avLst/>
          </a:prstGeom>
          <a:solidFill>
            <a:srgbClr val="69030D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DIDELĖ ŽVYRO KELIŲ DALIS</a:t>
            </a:r>
          </a:p>
          <a:p>
            <a:pPr algn="r"/>
            <a:r>
              <a:rPr lang="lt-LT" sz="1200" i="1" dirty="0">
                <a:solidFill>
                  <a:schemeClr val="bg1"/>
                </a:solidFill>
                <a:latin typeface="Corbel" panose="020B0503020204020204" pitchFamily="34" charset="0"/>
              </a:rPr>
              <a:t>(nepatogu, mažina turistinių vietovių patrauklumą ir lankytojų srautus, didelis dulkėtumas, gadina transporto priemones)</a:t>
            </a:r>
          </a:p>
        </p:txBody>
      </p:sp>
      <p:sp>
        <p:nvSpPr>
          <p:cNvPr id="10" name="Rectangle: Rounded Corners 34">
            <a:extLst>
              <a:ext uri="{FF2B5EF4-FFF2-40B4-BE49-F238E27FC236}">
                <a16:creationId xmlns:a16="http://schemas.microsoft.com/office/drawing/2014/main" id="{65B001E1-86CE-40E4-9B9D-633E5200912C}"/>
              </a:ext>
            </a:extLst>
          </p:cNvPr>
          <p:cNvSpPr/>
          <p:nvPr/>
        </p:nvSpPr>
        <p:spPr>
          <a:xfrm>
            <a:off x="2792062" y="774991"/>
            <a:ext cx="8197911" cy="2342207"/>
          </a:xfrm>
          <a:prstGeom prst="roundRect">
            <a:avLst/>
          </a:prstGeom>
          <a:solidFill>
            <a:srgbClr val="9D130F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700" b="1" dirty="0">
                <a:solidFill>
                  <a:schemeClr val="bg1"/>
                </a:solidFill>
                <a:latin typeface="Corbel" panose="020B0503020204020204" pitchFamily="34" charset="0"/>
              </a:rPr>
              <a:t>SPECIFINIŲ RENGINIŲ, PRAMOGŲ, SKIRTŲ JAUNIMUI, STOKA</a:t>
            </a:r>
          </a:p>
          <a:p>
            <a:pPr algn="r">
              <a:spcBef>
                <a:spcPts val="300"/>
              </a:spcBef>
            </a:pPr>
            <a:r>
              <a:rPr lang="en-GB" sz="1700" b="1" dirty="0">
                <a:solidFill>
                  <a:schemeClr val="bg1"/>
                </a:solidFill>
                <a:latin typeface="Corbel" panose="020B0503020204020204" pitchFamily="34" charset="0"/>
              </a:rPr>
              <a:t>NEIŠVYSTYTA VANDENS TURIZMO  IR SPORTO INFRASTRUKTŪRA BEI PRAMOGOS</a:t>
            </a:r>
          </a:p>
          <a:p>
            <a:pPr algn="r">
              <a:spcBef>
                <a:spcPts val="300"/>
              </a:spcBef>
            </a:pPr>
            <a:r>
              <a:rPr lang="en-GB" sz="1700" b="1" dirty="0">
                <a:solidFill>
                  <a:schemeClr val="bg1"/>
                </a:solidFill>
                <a:latin typeface="Corbel" panose="020B0503020204020204" pitchFamily="34" charset="0"/>
              </a:rPr>
              <a:t>PRASTĖJANTI DVIRAČIŲ TAKŲ BŪKLĖ, JŲ TRŪKUMAS, JUNGLUMO SU KAIMYNINĖMIS TERITORIJOMIS STOKA</a:t>
            </a:r>
          </a:p>
          <a:p>
            <a:pPr algn="r">
              <a:spcBef>
                <a:spcPts val="300"/>
              </a:spcBef>
            </a:pPr>
            <a:r>
              <a:rPr lang="en-GB" sz="1700" b="1" dirty="0">
                <a:solidFill>
                  <a:schemeClr val="bg1"/>
                </a:solidFill>
                <a:latin typeface="Corbel" panose="020B0503020204020204" pitchFamily="34" charset="0"/>
              </a:rPr>
              <a:t>SPORTO INFRASTRUKTŪROS STOKA, PRASTA BŪKLĖ</a:t>
            </a:r>
          </a:p>
          <a:p>
            <a:pPr algn="r">
              <a:spcBef>
                <a:spcPts val="300"/>
              </a:spcBef>
            </a:pPr>
            <a:r>
              <a:rPr lang="en-GB" sz="1700" b="1" dirty="0">
                <a:solidFill>
                  <a:schemeClr val="bg1"/>
                </a:solidFill>
                <a:latin typeface="Corbel" panose="020B0503020204020204" pitchFamily="34" charset="0"/>
              </a:rPr>
              <a:t>SUSIJUSIOS INFRASTRUKTŪROS BEMOTORIO TRANSPORTO PRIEMONĖMS TRŪKUMAS</a:t>
            </a:r>
          </a:p>
        </p:txBody>
      </p:sp>
      <p:sp>
        <p:nvSpPr>
          <p:cNvPr id="11" name="Rectangle: Rounded Corners 38">
            <a:extLst>
              <a:ext uri="{FF2B5EF4-FFF2-40B4-BE49-F238E27FC236}">
                <a16:creationId xmlns:a16="http://schemas.microsoft.com/office/drawing/2014/main" id="{511A7CBB-D114-422E-A172-AE938A94150E}"/>
              </a:ext>
            </a:extLst>
          </p:cNvPr>
          <p:cNvSpPr/>
          <p:nvPr/>
        </p:nvSpPr>
        <p:spPr>
          <a:xfrm>
            <a:off x="2806633" y="3143411"/>
            <a:ext cx="8144798" cy="1382617"/>
          </a:xfrm>
          <a:prstGeom prst="roundRect">
            <a:avLst/>
          </a:prstGeom>
          <a:solidFill>
            <a:srgbClr val="EC0606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BRS </a:t>
            </a:r>
            <a:r>
              <a:rPr lang="en-GB" sz="1600" b="1">
                <a:solidFill>
                  <a:schemeClr val="bg1"/>
                </a:solidFill>
                <a:latin typeface="Corbel" panose="020B0503020204020204" pitchFamily="34" charset="0"/>
              </a:rPr>
              <a:t>TERITORIJA NEPASIŽYMI PATRAUKLUMU DIRBTI </a:t>
            </a: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IR GYVENTI </a:t>
            </a:r>
            <a:r>
              <a:rPr lang="lt-LT" sz="1400" i="1" dirty="0">
                <a:solidFill>
                  <a:schemeClr val="bg1"/>
                </a:solidFill>
                <a:latin typeface="Corbel" panose="020B0503020204020204" pitchFamily="34" charset="0"/>
              </a:rPr>
              <a:t>(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didelis nedarbo lygis, maži atlyginimai, neigiamas migracijos saldo rodiklis)</a:t>
            </a:r>
            <a:endParaRPr lang="en-GB" sz="1000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TARŠA DĖL NEIŠVYSTYTOS PAVIRŠINIŲ IR BUITINIŲ NUOTEKŲ TINKLŲ/ SISTEMŲ INFRASTRUKTŪROS</a:t>
            </a:r>
          </a:p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IT ĮRANKIŲ, TECHNOLOGIJŲ NUOTOLINIAM DARBUI, RENGINIAMS STOKA </a:t>
            </a:r>
            <a:r>
              <a:rPr lang="lt-LT" sz="1000" b="1" i="1" dirty="0">
                <a:solidFill>
                  <a:schemeClr val="bg1"/>
                </a:solidFill>
                <a:latin typeface="Corbel" panose="020B0503020204020204" pitchFamily="34" charset="0"/>
              </a:rPr>
              <a:t>(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viešajame sektoriuje)</a:t>
            </a:r>
          </a:p>
        </p:txBody>
      </p:sp>
      <p:sp>
        <p:nvSpPr>
          <p:cNvPr id="12" name="Rectangle: Rounded Corners 3">
            <a:extLst>
              <a:ext uri="{FF2B5EF4-FFF2-40B4-BE49-F238E27FC236}">
                <a16:creationId xmlns:a16="http://schemas.microsoft.com/office/drawing/2014/main" id="{ABCFFE14-7FCE-4825-A08A-45D8E3C4CAEF}"/>
              </a:ext>
            </a:extLst>
          </p:cNvPr>
          <p:cNvSpPr/>
          <p:nvPr/>
        </p:nvSpPr>
        <p:spPr>
          <a:xfrm>
            <a:off x="11178572" y="101320"/>
            <a:ext cx="953551" cy="605072"/>
          </a:xfrm>
          <a:prstGeom prst="roundRect">
            <a:avLst/>
          </a:prstGeom>
          <a:solidFill>
            <a:srgbClr val="69030D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5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3" name="Rectangle: Rounded Corners 34">
            <a:extLst>
              <a:ext uri="{FF2B5EF4-FFF2-40B4-BE49-F238E27FC236}">
                <a16:creationId xmlns:a16="http://schemas.microsoft.com/office/drawing/2014/main" id="{32E177E0-A874-41FA-9826-C3E528181BD0}"/>
              </a:ext>
            </a:extLst>
          </p:cNvPr>
          <p:cNvSpPr/>
          <p:nvPr/>
        </p:nvSpPr>
        <p:spPr>
          <a:xfrm>
            <a:off x="11194486" y="1643558"/>
            <a:ext cx="944870" cy="605071"/>
          </a:xfrm>
          <a:prstGeom prst="roundRect">
            <a:avLst/>
          </a:prstGeom>
          <a:solidFill>
            <a:srgbClr val="9D130F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4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5" name="Left Brace 9">
            <a:extLst>
              <a:ext uri="{FF2B5EF4-FFF2-40B4-BE49-F238E27FC236}">
                <a16:creationId xmlns:a16="http://schemas.microsoft.com/office/drawing/2014/main" id="{100DBAAA-03DF-4AF3-A325-4205A5B8D5DE}"/>
              </a:ext>
            </a:extLst>
          </p:cNvPr>
          <p:cNvSpPr/>
          <p:nvPr/>
        </p:nvSpPr>
        <p:spPr>
          <a:xfrm>
            <a:off x="2659836" y="470483"/>
            <a:ext cx="146796" cy="5917033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BC1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16" name="Rectangle: Rounded Corners 40">
            <a:extLst>
              <a:ext uri="{FF2B5EF4-FFF2-40B4-BE49-F238E27FC236}">
                <a16:creationId xmlns:a16="http://schemas.microsoft.com/office/drawing/2014/main" id="{A43AD325-14B4-474F-9400-B776F78FBC9F}"/>
              </a:ext>
            </a:extLst>
          </p:cNvPr>
          <p:cNvSpPr/>
          <p:nvPr/>
        </p:nvSpPr>
        <p:spPr>
          <a:xfrm>
            <a:off x="2830607" y="5497817"/>
            <a:ext cx="8144798" cy="1242349"/>
          </a:xfrm>
          <a:prstGeom prst="roundRect">
            <a:avLst/>
          </a:prstGeom>
          <a:solidFill>
            <a:srgbClr val="FF7B71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lt-LT" sz="1100" b="1" dirty="0">
                <a:solidFill>
                  <a:schemeClr val="bg1"/>
                </a:solidFill>
                <a:latin typeface="Corbel" panose="020B0503020204020204" pitchFamily="34" charset="0"/>
              </a:rPr>
              <a:t>AUKŠTESNI NT IR ŽEMĖS MOKESČIAI  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(palyginti su kitomis Panevėžio apskrities savivaldybėmis)</a:t>
            </a:r>
          </a:p>
          <a:p>
            <a:pPr algn="r">
              <a:spcBef>
                <a:spcPts val="300"/>
              </a:spcBef>
            </a:pPr>
            <a:r>
              <a:rPr lang="lt-LT" sz="1100" b="1" dirty="0">
                <a:solidFill>
                  <a:schemeClr val="bg1"/>
                </a:solidFill>
                <a:latin typeface="Corbel" panose="020B0503020204020204" pitchFamily="34" charset="0"/>
              </a:rPr>
              <a:t>DIDELIS JUNGTINIŲ KLASIŲ SKAIČIUS 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(palyginti su kitomis Panevėžio apskrities savivaldybėmis)</a:t>
            </a:r>
          </a:p>
          <a:p>
            <a:pPr algn="r">
              <a:spcBef>
                <a:spcPts val="300"/>
              </a:spcBef>
            </a:pPr>
            <a:r>
              <a:rPr lang="lt-LT" sz="1100" b="1" dirty="0">
                <a:solidFill>
                  <a:schemeClr val="bg1"/>
                </a:solidFill>
                <a:latin typeface="Corbel" panose="020B0503020204020204" pitchFamily="34" charset="0"/>
              </a:rPr>
              <a:t>DIDELĖS VANDENS TIEKIMO IR NUOTEKŲ TVARKYMO, ŠILUMOS KAINOS 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(palyginti su kitomis Panevėžio apskrities savivaldybėmis)</a:t>
            </a:r>
          </a:p>
          <a:p>
            <a:pPr algn="r">
              <a:spcBef>
                <a:spcPts val="300"/>
              </a:spcBef>
            </a:pPr>
            <a:r>
              <a:rPr lang="lt-LT" sz="1100" b="1" dirty="0">
                <a:solidFill>
                  <a:schemeClr val="bg1"/>
                </a:solidFill>
                <a:latin typeface="Corbel" panose="020B0503020204020204" pitchFamily="34" charset="0"/>
              </a:rPr>
              <a:t>MAŽAS VERSLO DĖMESYS AUKŠTOSIOMS TECHNOLOGIJOMS 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(sisteminė visos Lietuvos, ypač mažesnių rajoninių savivaldybių, problema)</a:t>
            </a:r>
          </a:p>
          <a:p>
            <a:pPr algn="r">
              <a:spcBef>
                <a:spcPts val="300"/>
              </a:spcBef>
            </a:pPr>
            <a:r>
              <a:rPr lang="lt-LT" sz="1100" b="1" dirty="0">
                <a:solidFill>
                  <a:schemeClr val="bg1"/>
                </a:solidFill>
                <a:latin typeface="Corbel" panose="020B0503020204020204" pitchFamily="34" charset="0"/>
              </a:rPr>
              <a:t>MAŽAS PERDIRBAMŲ ATLIEKŲ KIEKIS 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(palyginti su kitomis Panevėžio apskrities savivaldybėmis)</a:t>
            </a:r>
            <a:endParaRPr lang="lt-LT" sz="900" b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lt-LT" sz="1100" b="1" dirty="0">
                <a:solidFill>
                  <a:schemeClr val="bg1"/>
                </a:solidFill>
                <a:latin typeface="Corbel" panose="020B0503020204020204" pitchFamily="34" charset="0"/>
              </a:rPr>
              <a:t>DIDŽIAUSIAS SKURDO LYGIS IŠ PANEVĖŽIO APSKRITIES SAVIVALDYBIŲ</a:t>
            </a:r>
          </a:p>
        </p:txBody>
      </p:sp>
      <p:sp>
        <p:nvSpPr>
          <p:cNvPr id="17" name="Rectangle: Rounded Corners 40">
            <a:extLst>
              <a:ext uri="{FF2B5EF4-FFF2-40B4-BE49-F238E27FC236}">
                <a16:creationId xmlns:a16="http://schemas.microsoft.com/office/drawing/2014/main" id="{856F9C4B-A553-435E-9E98-0BBB0697089C}"/>
              </a:ext>
            </a:extLst>
          </p:cNvPr>
          <p:cNvSpPr/>
          <p:nvPr/>
        </p:nvSpPr>
        <p:spPr>
          <a:xfrm>
            <a:off x="2830607" y="4568138"/>
            <a:ext cx="8144798" cy="902702"/>
          </a:xfrm>
          <a:prstGeom prst="roundRect">
            <a:avLst/>
          </a:prstGeom>
          <a:solidFill>
            <a:srgbClr val="F94545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MAŽA UŽSIENIO TURISTŲ DALIS</a:t>
            </a:r>
          </a:p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BIRŽŲ RAJONAS NEPOPULIARUS ILGALAIKIAM TURIZMUI </a:t>
            </a:r>
            <a:r>
              <a:rPr lang="en-GB" sz="1300" i="1" dirty="0">
                <a:solidFill>
                  <a:schemeClr val="bg1"/>
                </a:solidFill>
                <a:latin typeface="Corbel" panose="020B0503020204020204" pitchFamily="34" charset="0"/>
              </a:rPr>
              <a:t>(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trūksta kokybiškų maitinimo ir apgyvendinimo vietų, paslaugų</a:t>
            </a:r>
            <a:r>
              <a:rPr lang="en-GB" sz="1300" i="1" dirty="0">
                <a:solidFill>
                  <a:schemeClr val="bg1"/>
                </a:solidFill>
                <a:latin typeface="Corbel" panose="020B0503020204020204" pitchFamily="34" charset="0"/>
              </a:rPr>
              <a:t>)</a:t>
            </a:r>
            <a:endParaRPr lang="en-GB" sz="1300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lt-LT" sz="1300" b="1" dirty="0">
                <a:solidFill>
                  <a:schemeClr val="bg1"/>
                </a:solidFill>
                <a:latin typeface="Corbel" panose="020B0503020204020204" pitchFamily="34" charset="0"/>
              </a:rPr>
              <a:t>PER MAŽA VAIKŲ ĮTRAUKTIS Į NEFORMALŲJĮ UGDYMĄ 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(ypač kaimo vietovėse</a:t>
            </a:r>
            <a:r>
              <a:rPr lang="en-GB" sz="900" i="1" dirty="0">
                <a:solidFill>
                  <a:schemeClr val="bg1"/>
                </a:solidFill>
                <a:latin typeface="Corbel" panose="020B0503020204020204" pitchFamily="34" charset="0"/>
              </a:rPr>
              <a:t>)</a:t>
            </a:r>
            <a:endParaRPr lang="en-GB" sz="1300" i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NE VISA VIEŠOJI INFRASTRUKTŪRA PRITAIKYTA NEĮGALIŲJŲ POREIKIAMS</a:t>
            </a:r>
            <a:endParaRPr lang="lt-LT" sz="900" i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8" name="Rectangle: Rounded Corners 38">
            <a:extLst>
              <a:ext uri="{FF2B5EF4-FFF2-40B4-BE49-F238E27FC236}">
                <a16:creationId xmlns:a16="http://schemas.microsoft.com/office/drawing/2014/main" id="{2C6BB18D-46AE-4EDD-8431-54B1056EC296}"/>
              </a:ext>
            </a:extLst>
          </p:cNvPr>
          <p:cNvSpPr/>
          <p:nvPr/>
        </p:nvSpPr>
        <p:spPr>
          <a:xfrm>
            <a:off x="11205072" y="3478985"/>
            <a:ext cx="944870" cy="605071"/>
          </a:xfrm>
          <a:prstGeom prst="roundRect">
            <a:avLst/>
          </a:prstGeom>
          <a:solidFill>
            <a:srgbClr val="EC0606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3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9" name="Left Brace 9">
            <a:extLst>
              <a:ext uri="{FF2B5EF4-FFF2-40B4-BE49-F238E27FC236}">
                <a16:creationId xmlns:a16="http://schemas.microsoft.com/office/drawing/2014/main" id="{5F05969B-416F-4CFD-9701-594DD1F8946F}"/>
              </a:ext>
            </a:extLst>
          </p:cNvPr>
          <p:cNvSpPr/>
          <p:nvPr/>
        </p:nvSpPr>
        <p:spPr>
          <a:xfrm rot="10800000">
            <a:off x="10951431" y="133461"/>
            <a:ext cx="141279" cy="576557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BC1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0" name="Left Brace 9">
            <a:extLst>
              <a:ext uri="{FF2B5EF4-FFF2-40B4-BE49-F238E27FC236}">
                <a16:creationId xmlns:a16="http://schemas.microsoft.com/office/drawing/2014/main" id="{F55680CF-1C33-47FD-8906-4006241B2726}"/>
              </a:ext>
            </a:extLst>
          </p:cNvPr>
          <p:cNvSpPr/>
          <p:nvPr/>
        </p:nvSpPr>
        <p:spPr>
          <a:xfrm rot="10800000">
            <a:off x="11022070" y="872585"/>
            <a:ext cx="141279" cy="2145555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BC1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1" name="Left Brace 9">
            <a:extLst>
              <a:ext uri="{FF2B5EF4-FFF2-40B4-BE49-F238E27FC236}">
                <a16:creationId xmlns:a16="http://schemas.microsoft.com/office/drawing/2014/main" id="{B72C9174-6EE3-4852-80AE-12EE7CEDDCF3}"/>
              </a:ext>
            </a:extLst>
          </p:cNvPr>
          <p:cNvSpPr/>
          <p:nvPr/>
        </p:nvSpPr>
        <p:spPr>
          <a:xfrm rot="10800000">
            <a:off x="11032599" y="3245069"/>
            <a:ext cx="120219" cy="1059232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BC1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5" name="Left Brace 9">
            <a:extLst>
              <a:ext uri="{FF2B5EF4-FFF2-40B4-BE49-F238E27FC236}">
                <a16:creationId xmlns:a16="http://schemas.microsoft.com/office/drawing/2014/main" id="{E2D2693B-9A31-4927-9FD1-B3F29E4B69F9}"/>
              </a:ext>
            </a:extLst>
          </p:cNvPr>
          <p:cNvSpPr/>
          <p:nvPr/>
        </p:nvSpPr>
        <p:spPr>
          <a:xfrm rot="10800000">
            <a:off x="11001376" y="4635647"/>
            <a:ext cx="94525" cy="767683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BC1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7" name="Left Brace 9">
            <a:extLst>
              <a:ext uri="{FF2B5EF4-FFF2-40B4-BE49-F238E27FC236}">
                <a16:creationId xmlns:a16="http://schemas.microsoft.com/office/drawing/2014/main" id="{2FFEF7A3-6951-496A-9A02-053E49CB75A4}"/>
              </a:ext>
            </a:extLst>
          </p:cNvPr>
          <p:cNvSpPr/>
          <p:nvPr/>
        </p:nvSpPr>
        <p:spPr>
          <a:xfrm rot="10800000">
            <a:off x="10998186" y="5590462"/>
            <a:ext cx="94524" cy="1059234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BC1C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30" name="Rectangle: Rounded Corners 40">
            <a:extLst>
              <a:ext uri="{FF2B5EF4-FFF2-40B4-BE49-F238E27FC236}">
                <a16:creationId xmlns:a16="http://schemas.microsoft.com/office/drawing/2014/main" id="{E70D151A-1D7D-4D5A-BBBB-2514A3D9F20B}"/>
              </a:ext>
            </a:extLst>
          </p:cNvPr>
          <p:cNvSpPr/>
          <p:nvPr/>
        </p:nvSpPr>
        <p:spPr>
          <a:xfrm>
            <a:off x="11217861" y="4698989"/>
            <a:ext cx="907934" cy="536542"/>
          </a:xfrm>
          <a:prstGeom prst="roundRect">
            <a:avLst/>
          </a:prstGeom>
          <a:solidFill>
            <a:srgbClr val="F94545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2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31" name="Rectangle: Rounded Corners 40">
            <a:extLst>
              <a:ext uri="{FF2B5EF4-FFF2-40B4-BE49-F238E27FC236}">
                <a16:creationId xmlns:a16="http://schemas.microsoft.com/office/drawing/2014/main" id="{AE9287C1-B0A6-437A-A4A7-7FA1214FB305}"/>
              </a:ext>
            </a:extLst>
          </p:cNvPr>
          <p:cNvSpPr/>
          <p:nvPr/>
        </p:nvSpPr>
        <p:spPr>
          <a:xfrm>
            <a:off x="11246114" y="5808017"/>
            <a:ext cx="898149" cy="536542"/>
          </a:xfrm>
          <a:prstGeom prst="roundRect">
            <a:avLst/>
          </a:prstGeom>
          <a:solidFill>
            <a:srgbClr val="FF7B71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1 k.!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22" name="Stačiakampis: suapvalinti kampai 21">
            <a:extLst>
              <a:ext uri="{FF2B5EF4-FFF2-40B4-BE49-F238E27FC236}">
                <a16:creationId xmlns:a16="http://schemas.microsoft.com/office/drawing/2014/main" id="{0E150BF3-114E-4DE2-9B63-FD0A6DEDDDF7}"/>
              </a:ext>
            </a:extLst>
          </p:cNvPr>
          <p:cNvSpPr/>
          <p:nvPr/>
        </p:nvSpPr>
        <p:spPr>
          <a:xfrm>
            <a:off x="734132" y="3018141"/>
            <a:ext cx="1976833" cy="669303"/>
          </a:xfrm>
          <a:prstGeom prst="roundRect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b="1" dirty="0">
                <a:latin typeface="Corbel" panose="020B0503020204020204" pitchFamily="34" charset="0"/>
              </a:rPr>
              <a:t>SILPNYBĖS</a:t>
            </a:r>
            <a:endParaRPr lang="lt-LT" sz="26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019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3">
            <a:extLst>
              <a:ext uri="{FF2B5EF4-FFF2-40B4-BE49-F238E27FC236}">
                <a16:creationId xmlns:a16="http://schemas.microsoft.com/office/drawing/2014/main" id="{2910AA8B-CB44-41A6-BA9A-B9FE5E72DD97}"/>
              </a:ext>
            </a:extLst>
          </p:cNvPr>
          <p:cNvSpPr/>
          <p:nvPr/>
        </p:nvSpPr>
        <p:spPr>
          <a:xfrm>
            <a:off x="3049735" y="68487"/>
            <a:ext cx="7781660" cy="1903309"/>
          </a:xfrm>
          <a:prstGeom prst="roundRect">
            <a:avLst/>
          </a:prstGeom>
          <a:solidFill>
            <a:srgbClr val="000A54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BENDRADARBIAVIMO SU KAIMYNINĖMIS SAVIVALDYBĖMIS, UŽSIENIO ŠALIMIS SKATINIMAS </a:t>
            </a:r>
            <a:r>
              <a:rPr lang="en-GB" sz="1200" i="1" dirty="0">
                <a:solidFill>
                  <a:schemeClr val="bg1"/>
                </a:solidFill>
                <a:latin typeface="Corbel" panose="020B0503020204020204" pitchFamily="34" charset="0"/>
              </a:rPr>
              <a:t>(</a:t>
            </a:r>
            <a:r>
              <a:rPr lang="lt-LT" sz="1200" i="1" dirty="0">
                <a:solidFill>
                  <a:schemeClr val="bg1"/>
                </a:solidFill>
                <a:latin typeface="Corbel" panose="020B0503020204020204" pitchFamily="34" charset="0"/>
              </a:rPr>
              <a:t>urbanistinio centro Panevėžys-Biržai- Rokiškis plėtojimas</a:t>
            </a:r>
            <a:r>
              <a:rPr lang="en-GB" sz="1200" i="1" dirty="0">
                <a:solidFill>
                  <a:schemeClr val="bg1"/>
                </a:solidFill>
                <a:latin typeface="Corbel" panose="020B0503020204020204" pitchFamily="34" charset="0"/>
              </a:rPr>
              <a:t>)</a:t>
            </a:r>
            <a:endParaRPr lang="en-GB" sz="2400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/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VANDENS TURIZMO IR SPORTO PASLAUGŲ IR PRAMOGŲ VYSTYMAS, INFRASTRUKTŪROS PLĖTRA</a:t>
            </a:r>
          </a:p>
        </p:txBody>
      </p:sp>
      <p:sp>
        <p:nvSpPr>
          <p:cNvPr id="10" name="Rectangle: Rounded Corners 34">
            <a:extLst>
              <a:ext uri="{FF2B5EF4-FFF2-40B4-BE49-F238E27FC236}">
                <a16:creationId xmlns:a16="http://schemas.microsoft.com/office/drawing/2014/main" id="{65B001E1-86CE-40E4-9B9D-633E5200912C}"/>
              </a:ext>
            </a:extLst>
          </p:cNvPr>
          <p:cNvSpPr/>
          <p:nvPr/>
        </p:nvSpPr>
        <p:spPr>
          <a:xfrm>
            <a:off x="3106108" y="2005563"/>
            <a:ext cx="7725287" cy="620587"/>
          </a:xfrm>
          <a:prstGeom prst="roundRect">
            <a:avLst/>
          </a:prstGeom>
          <a:solidFill>
            <a:srgbClr val="002B82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b="1" dirty="0">
                <a:solidFill>
                  <a:schemeClr val="bg1"/>
                </a:solidFill>
                <a:latin typeface="Corbel" panose="020B0503020204020204" pitchFamily="34" charset="0"/>
              </a:rPr>
              <a:t>PASINAUDOJIMAS IŠORINIAIS FINANSAVIMO ŠALTINIAIS</a:t>
            </a:r>
          </a:p>
          <a:p>
            <a:pPr algn="r">
              <a:spcBef>
                <a:spcPts val="300"/>
              </a:spcBef>
            </a:pPr>
            <a:r>
              <a:rPr lang="en-GB" b="1" dirty="0">
                <a:solidFill>
                  <a:schemeClr val="bg1"/>
                </a:solidFill>
                <a:latin typeface="Corbel" panose="020B0503020204020204" pitchFamily="34" charset="0"/>
              </a:rPr>
              <a:t>JAUNŲ, NAUJŲ, KVALIFIKUOTŲ SPECIALISTŲ PRITRAUKIMAS</a:t>
            </a:r>
          </a:p>
        </p:txBody>
      </p:sp>
      <p:sp>
        <p:nvSpPr>
          <p:cNvPr id="11" name="Rectangle: Rounded Corners 38">
            <a:extLst>
              <a:ext uri="{FF2B5EF4-FFF2-40B4-BE49-F238E27FC236}">
                <a16:creationId xmlns:a16="http://schemas.microsoft.com/office/drawing/2014/main" id="{511A7CBB-D114-422E-A172-AE938A94150E}"/>
              </a:ext>
            </a:extLst>
          </p:cNvPr>
          <p:cNvSpPr/>
          <p:nvPr/>
        </p:nvSpPr>
        <p:spPr>
          <a:xfrm>
            <a:off x="3084028" y="2663259"/>
            <a:ext cx="7747368" cy="1903309"/>
          </a:xfrm>
          <a:prstGeom prst="roundRect">
            <a:avLst/>
          </a:prstGeom>
          <a:solidFill>
            <a:srgbClr val="21519F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AKTYVESNIS INFORMACIJOS SKLAIDOS, RINKODAROS PRIEMONIŲ TAIKYMAS BIRŽŲ RAJONO IR MIESTO VVG TEIKIAMOS GALIMYBĖS</a:t>
            </a:r>
          </a:p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SKATINIMAS ATVYKTI/ GRĮŽTI DIRBTI IR GYVENTI Į BIRŽŲ RAJONĄ</a:t>
            </a:r>
          </a:p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AUGANTIS DĖMESYS ATSINAUJINANČIAI IR ALTERNATYVIAI ENERGETIKAI</a:t>
            </a:r>
          </a:p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BEMOTORIO TRANSPORTO NAUDOJIMO SKATINIMAS</a:t>
            </a:r>
          </a:p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NUOTOLINIO DARBO POPULIARINIMAS, DIDESNĖ ORIENTACIJA Į VIRTUALIŲ PASLAUGŲ TEIKIMĄ</a:t>
            </a:r>
            <a:endParaRPr lang="lt-LT" sz="1000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2" name="Rectangle: Rounded Corners 3">
            <a:extLst>
              <a:ext uri="{FF2B5EF4-FFF2-40B4-BE49-F238E27FC236}">
                <a16:creationId xmlns:a16="http://schemas.microsoft.com/office/drawing/2014/main" id="{ABCFFE14-7FCE-4825-A08A-45D8E3C4CAEF}"/>
              </a:ext>
            </a:extLst>
          </p:cNvPr>
          <p:cNvSpPr/>
          <p:nvPr/>
        </p:nvSpPr>
        <p:spPr>
          <a:xfrm>
            <a:off x="11163383" y="795513"/>
            <a:ext cx="953551" cy="605072"/>
          </a:xfrm>
          <a:prstGeom prst="roundRect">
            <a:avLst/>
          </a:prstGeom>
          <a:solidFill>
            <a:srgbClr val="000A54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6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3" name="Rectangle: Rounded Corners 34">
            <a:extLst>
              <a:ext uri="{FF2B5EF4-FFF2-40B4-BE49-F238E27FC236}">
                <a16:creationId xmlns:a16="http://schemas.microsoft.com/office/drawing/2014/main" id="{32E177E0-A874-41FA-9826-C3E528181BD0}"/>
              </a:ext>
            </a:extLst>
          </p:cNvPr>
          <p:cNvSpPr/>
          <p:nvPr/>
        </p:nvSpPr>
        <p:spPr>
          <a:xfrm>
            <a:off x="11126449" y="2005563"/>
            <a:ext cx="944870" cy="605071"/>
          </a:xfrm>
          <a:prstGeom prst="roundRect">
            <a:avLst/>
          </a:prstGeom>
          <a:solidFill>
            <a:srgbClr val="002B82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5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5" name="Left Brace 9">
            <a:extLst>
              <a:ext uri="{FF2B5EF4-FFF2-40B4-BE49-F238E27FC236}">
                <a16:creationId xmlns:a16="http://schemas.microsoft.com/office/drawing/2014/main" id="{100DBAAA-03DF-4AF3-A325-4205A5B8D5DE}"/>
              </a:ext>
            </a:extLst>
          </p:cNvPr>
          <p:cNvSpPr/>
          <p:nvPr/>
        </p:nvSpPr>
        <p:spPr>
          <a:xfrm>
            <a:off x="2816731" y="632182"/>
            <a:ext cx="146796" cy="5917033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16" name="Rectangle: Rounded Corners 40">
            <a:extLst>
              <a:ext uri="{FF2B5EF4-FFF2-40B4-BE49-F238E27FC236}">
                <a16:creationId xmlns:a16="http://schemas.microsoft.com/office/drawing/2014/main" id="{A43AD325-14B4-474F-9400-B776F78FBC9F}"/>
              </a:ext>
            </a:extLst>
          </p:cNvPr>
          <p:cNvSpPr/>
          <p:nvPr/>
        </p:nvSpPr>
        <p:spPr>
          <a:xfrm>
            <a:off x="3038836" y="5790271"/>
            <a:ext cx="7837751" cy="999242"/>
          </a:xfrm>
          <a:prstGeom prst="roundRect">
            <a:avLst/>
          </a:prstGeom>
          <a:solidFill>
            <a:srgbClr val="468FD2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NEFORMALAUS UGDYMO PRIEINAMUMO DIDINIMAS </a:t>
            </a:r>
            <a:r>
              <a:rPr lang="lt-LT" sz="900" i="1" dirty="0">
                <a:solidFill>
                  <a:schemeClr val="bg1"/>
                </a:solidFill>
                <a:latin typeface="Corbel" panose="020B0503020204020204" pitchFamily="34" charset="0"/>
              </a:rPr>
              <a:t>(ypač kaimo vietovėse)</a:t>
            </a:r>
            <a:endParaRPr lang="en-GB" sz="900" i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SAVANORYSTĖS STIPRINIMAS</a:t>
            </a: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GYVENTOJŲ SĄMONINGUMO, MOTYVACIJOS STIPRINIMAS</a:t>
            </a: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VIENOS IŠ PANEVĖŽIO REGIONO SPECIALIZACIJŲ PLĖTOJIMAS </a:t>
            </a:r>
            <a:r>
              <a:rPr lang="lt-LT" sz="1100" i="1" dirty="0">
                <a:solidFill>
                  <a:schemeClr val="bg1"/>
                </a:solidFill>
                <a:latin typeface="Corbel" panose="020B0503020204020204" pitchFamily="34" charset="0"/>
              </a:rPr>
              <a:t>(maistas ir gėrimai, maisto perdirbimas)</a:t>
            </a: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PREVENCIJOS STIPRINIMAS</a:t>
            </a:r>
          </a:p>
        </p:txBody>
      </p:sp>
      <p:sp>
        <p:nvSpPr>
          <p:cNvPr id="17" name="Rectangle: Rounded Corners 40">
            <a:extLst>
              <a:ext uri="{FF2B5EF4-FFF2-40B4-BE49-F238E27FC236}">
                <a16:creationId xmlns:a16="http://schemas.microsoft.com/office/drawing/2014/main" id="{856F9C4B-A553-435E-9E98-0BBB0697089C}"/>
              </a:ext>
            </a:extLst>
          </p:cNvPr>
          <p:cNvSpPr/>
          <p:nvPr/>
        </p:nvSpPr>
        <p:spPr>
          <a:xfrm>
            <a:off x="3084028" y="4603677"/>
            <a:ext cx="7793957" cy="1125431"/>
          </a:xfrm>
          <a:prstGeom prst="roundRect">
            <a:avLst/>
          </a:prstGeom>
          <a:solidFill>
            <a:srgbClr val="2971C1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AKTYVESNIS PAVELDO ĮVEIKLINIMAS</a:t>
            </a:r>
          </a:p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AKTYVESNIS VIEŠOSIOS INFRASTRUKTŪROS PRITAIKYMAS NEĮGALIESIEMS</a:t>
            </a:r>
            <a:endParaRPr lang="en-GB" sz="1300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ŽIEDINĖS EKONOMIKOS PRINCIPŲ TAIKYMAS</a:t>
            </a:r>
          </a:p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DIDESNĖ VIETOS BENDRUOMENĖS, JAUNIMO, NVO ĮTRAUKTIS 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(</a:t>
            </a:r>
            <a:r>
              <a:rPr lang="en-GB" sz="1000" i="1" dirty="0">
                <a:solidFill>
                  <a:schemeClr val="bg1"/>
                </a:solidFill>
                <a:latin typeface="Corbel" panose="020B0503020204020204" pitchFamily="34" charset="0"/>
              </a:rPr>
              <a:t>į </a:t>
            </a:r>
            <a:r>
              <a:rPr lang="lt-LT" sz="1000" i="1" dirty="0">
                <a:solidFill>
                  <a:schemeClr val="bg1"/>
                </a:solidFill>
                <a:latin typeface="Corbel" panose="020B0503020204020204" pitchFamily="34" charset="0"/>
              </a:rPr>
              <a:t>viešųjų paslaugų teikimą, viešąjį valdymą, sprendimų priėmimą)</a:t>
            </a:r>
            <a:r>
              <a:rPr lang="lt-LT" sz="10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</a:p>
        </p:txBody>
      </p:sp>
      <p:sp>
        <p:nvSpPr>
          <p:cNvPr id="18" name="Rectangle: Rounded Corners 38">
            <a:extLst>
              <a:ext uri="{FF2B5EF4-FFF2-40B4-BE49-F238E27FC236}">
                <a16:creationId xmlns:a16="http://schemas.microsoft.com/office/drawing/2014/main" id="{2C6BB18D-46AE-4EDD-8431-54B1056EC296}"/>
              </a:ext>
            </a:extLst>
          </p:cNvPr>
          <p:cNvSpPr/>
          <p:nvPr/>
        </p:nvSpPr>
        <p:spPr>
          <a:xfrm>
            <a:off x="11126449" y="3414514"/>
            <a:ext cx="944870" cy="605071"/>
          </a:xfrm>
          <a:prstGeom prst="roundRect">
            <a:avLst/>
          </a:prstGeom>
          <a:solidFill>
            <a:srgbClr val="21519F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4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9" name="Left Brace 9">
            <a:extLst>
              <a:ext uri="{FF2B5EF4-FFF2-40B4-BE49-F238E27FC236}">
                <a16:creationId xmlns:a16="http://schemas.microsoft.com/office/drawing/2014/main" id="{5F05969B-416F-4CFD-9701-594DD1F8946F}"/>
              </a:ext>
            </a:extLst>
          </p:cNvPr>
          <p:cNvSpPr/>
          <p:nvPr/>
        </p:nvSpPr>
        <p:spPr>
          <a:xfrm rot="10800000">
            <a:off x="10862035" y="230325"/>
            <a:ext cx="136383" cy="1630288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0" name="Left Brace 9">
            <a:extLst>
              <a:ext uri="{FF2B5EF4-FFF2-40B4-BE49-F238E27FC236}">
                <a16:creationId xmlns:a16="http://schemas.microsoft.com/office/drawing/2014/main" id="{F55680CF-1C33-47FD-8906-4006241B2726}"/>
              </a:ext>
            </a:extLst>
          </p:cNvPr>
          <p:cNvSpPr/>
          <p:nvPr/>
        </p:nvSpPr>
        <p:spPr>
          <a:xfrm rot="10800000">
            <a:off x="10874255" y="2023912"/>
            <a:ext cx="111941" cy="588363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1" name="Left Brace 9">
            <a:extLst>
              <a:ext uri="{FF2B5EF4-FFF2-40B4-BE49-F238E27FC236}">
                <a16:creationId xmlns:a16="http://schemas.microsoft.com/office/drawing/2014/main" id="{B72C9174-6EE3-4852-80AE-12EE7CEDDCF3}"/>
              </a:ext>
            </a:extLst>
          </p:cNvPr>
          <p:cNvSpPr/>
          <p:nvPr/>
        </p:nvSpPr>
        <p:spPr>
          <a:xfrm rot="10800000">
            <a:off x="10876587" y="2704473"/>
            <a:ext cx="136382" cy="1772450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5" name="Left Brace 9">
            <a:extLst>
              <a:ext uri="{FF2B5EF4-FFF2-40B4-BE49-F238E27FC236}">
                <a16:creationId xmlns:a16="http://schemas.microsoft.com/office/drawing/2014/main" id="{E2D2693B-9A31-4927-9FD1-B3F29E4B69F9}"/>
              </a:ext>
            </a:extLst>
          </p:cNvPr>
          <p:cNvSpPr/>
          <p:nvPr/>
        </p:nvSpPr>
        <p:spPr>
          <a:xfrm rot="10800000">
            <a:off x="10909752" y="4603677"/>
            <a:ext cx="144635" cy="1110018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7" name="Left Brace 9">
            <a:extLst>
              <a:ext uri="{FF2B5EF4-FFF2-40B4-BE49-F238E27FC236}">
                <a16:creationId xmlns:a16="http://schemas.microsoft.com/office/drawing/2014/main" id="{2FFEF7A3-6951-496A-9A02-053E49CB75A4}"/>
              </a:ext>
            </a:extLst>
          </p:cNvPr>
          <p:cNvSpPr/>
          <p:nvPr/>
        </p:nvSpPr>
        <p:spPr>
          <a:xfrm rot="10800000">
            <a:off x="10918005" y="5829264"/>
            <a:ext cx="136383" cy="993242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30" name="Rectangle: Rounded Corners 40">
            <a:extLst>
              <a:ext uri="{FF2B5EF4-FFF2-40B4-BE49-F238E27FC236}">
                <a16:creationId xmlns:a16="http://schemas.microsoft.com/office/drawing/2014/main" id="{E70D151A-1D7D-4D5A-BBBB-2514A3D9F20B}"/>
              </a:ext>
            </a:extLst>
          </p:cNvPr>
          <p:cNvSpPr/>
          <p:nvPr/>
        </p:nvSpPr>
        <p:spPr>
          <a:xfrm>
            <a:off x="11144917" y="4961216"/>
            <a:ext cx="907934" cy="536542"/>
          </a:xfrm>
          <a:prstGeom prst="roundRect">
            <a:avLst/>
          </a:prstGeom>
          <a:solidFill>
            <a:srgbClr val="2971C1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3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31" name="Rectangle: Rounded Corners 40">
            <a:extLst>
              <a:ext uri="{FF2B5EF4-FFF2-40B4-BE49-F238E27FC236}">
                <a16:creationId xmlns:a16="http://schemas.microsoft.com/office/drawing/2014/main" id="{AE9287C1-B0A6-437A-A4A7-7FA1214FB305}"/>
              </a:ext>
            </a:extLst>
          </p:cNvPr>
          <p:cNvSpPr/>
          <p:nvPr/>
        </p:nvSpPr>
        <p:spPr>
          <a:xfrm>
            <a:off x="11163383" y="6036420"/>
            <a:ext cx="898149" cy="536542"/>
          </a:xfrm>
          <a:prstGeom prst="roundRect">
            <a:avLst/>
          </a:prstGeom>
          <a:solidFill>
            <a:srgbClr val="468FD2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2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23" name="Stačiakampis: suapvalinti kampai 22">
            <a:extLst>
              <a:ext uri="{FF2B5EF4-FFF2-40B4-BE49-F238E27FC236}">
                <a16:creationId xmlns:a16="http://schemas.microsoft.com/office/drawing/2014/main" id="{BBD1F3C2-3A21-4691-8DDE-EC456F0CCBA6}"/>
              </a:ext>
            </a:extLst>
          </p:cNvPr>
          <p:cNvSpPr/>
          <p:nvPr/>
        </p:nvSpPr>
        <p:spPr>
          <a:xfrm>
            <a:off x="688157" y="3174775"/>
            <a:ext cx="2040004" cy="669303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b="1" dirty="0">
                <a:latin typeface="Corbel" panose="020B0503020204020204" pitchFamily="34" charset="0"/>
              </a:rPr>
              <a:t>GALIMYBĖS</a:t>
            </a:r>
            <a:endParaRPr lang="lt-LT" sz="26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507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3">
            <a:extLst>
              <a:ext uri="{FF2B5EF4-FFF2-40B4-BE49-F238E27FC236}">
                <a16:creationId xmlns:a16="http://schemas.microsoft.com/office/drawing/2014/main" id="{2910AA8B-CB44-41A6-BA9A-B9FE5E72DD97}"/>
              </a:ext>
            </a:extLst>
          </p:cNvPr>
          <p:cNvSpPr/>
          <p:nvPr/>
        </p:nvSpPr>
        <p:spPr>
          <a:xfrm>
            <a:off x="3051236" y="1029047"/>
            <a:ext cx="7781660" cy="574636"/>
          </a:xfrm>
          <a:prstGeom prst="roundRect">
            <a:avLst/>
          </a:prstGeom>
          <a:solidFill>
            <a:srgbClr val="CC33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GYVENTOJŲ SKAIČIAUS MAŽĖJIMAS</a:t>
            </a:r>
          </a:p>
        </p:txBody>
      </p:sp>
      <p:sp>
        <p:nvSpPr>
          <p:cNvPr id="10" name="Rectangle: Rounded Corners 34">
            <a:extLst>
              <a:ext uri="{FF2B5EF4-FFF2-40B4-BE49-F238E27FC236}">
                <a16:creationId xmlns:a16="http://schemas.microsoft.com/office/drawing/2014/main" id="{65B001E1-86CE-40E4-9B9D-633E5200912C}"/>
              </a:ext>
            </a:extLst>
          </p:cNvPr>
          <p:cNvSpPr/>
          <p:nvPr/>
        </p:nvSpPr>
        <p:spPr>
          <a:xfrm>
            <a:off x="3090549" y="1663396"/>
            <a:ext cx="7747368" cy="1862017"/>
          </a:xfrm>
          <a:prstGeom prst="roundRect">
            <a:avLst/>
          </a:prstGeom>
          <a:solidFill>
            <a:srgbClr val="CC66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b="1" dirty="0">
                <a:solidFill>
                  <a:schemeClr val="bg1"/>
                </a:solidFill>
                <a:latin typeface="Corbel" panose="020B0503020204020204" pitchFamily="34" charset="0"/>
              </a:rPr>
              <a:t>DAŽNU ATVEJU NEAIŠKI, NUOLAT BESIKEIČIANTI NACIONALINĖ POLITIKA </a:t>
            </a:r>
            <a:r>
              <a:rPr lang="en-GB" sz="1400" i="1" dirty="0">
                <a:solidFill>
                  <a:schemeClr val="bg1"/>
                </a:solidFill>
                <a:latin typeface="Corbel" panose="020B0503020204020204" pitchFamily="34" charset="0"/>
              </a:rPr>
              <a:t>(</a:t>
            </a:r>
            <a:r>
              <a:rPr lang="lt-LT" sz="1400" i="1" dirty="0">
                <a:solidFill>
                  <a:schemeClr val="bg1"/>
                </a:solidFill>
                <a:latin typeface="Corbel" panose="020B0503020204020204" pitchFamily="34" charset="0"/>
              </a:rPr>
              <a:t>žemės ūkio, švietimo, kultūros, sveikatos, viešosios tvarkos ir kt.)</a:t>
            </a:r>
          </a:p>
          <a:p>
            <a:pPr algn="r">
              <a:spcBef>
                <a:spcPts val="300"/>
              </a:spcBef>
            </a:pPr>
            <a:r>
              <a:rPr lang="lt-LT" b="1" dirty="0">
                <a:solidFill>
                  <a:schemeClr val="bg1"/>
                </a:solidFill>
                <a:latin typeface="Corbel" panose="020B0503020204020204" pitchFamily="34" charset="0"/>
              </a:rPr>
              <a:t>JAUNOS, KVALIFIKUOTOS DARBO JĖGOS TRŪKUMAS</a:t>
            </a:r>
            <a:r>
              <a:rPr lang="en-GB" b="1" dirty="0">
                <a:solidFill>
                  <a:schemeClr val="bg1"/>
                </a:solidFill>
                <a:latin typeface="Corbel" panose="020B0503020204020204" pitchFamily="34" charset="0"/>
              </a:rPr>
              <a:t> VIEŠAJAME SEKTORIUJE</a:t>
            </a:r>
            <a:r>
              <a:rPr lang="lt-LT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lt-LT" sz="1400" i="1" dirty="0">
                <a:solidFill>
                  <a:schemeClr val="bg1"/>
                </a:solidFill>
                <a:latin typeface="Corbel" panose="020B0503020204020204" pitchFamily="34" charset="0"/>
              </a:rPr>
              <a:t>(aktualu rajoninėms sav.)</a:t>
            </a:r>
            <a:endParaRPr lang="en-GB" sz="1400" i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GB" b="1" dirty="0">
                <a:solidFill>
                  <a:schemeClr val="bg1"/>
                </a:solidFill>
                <a:latin typeface="Corbel" panose="020B0503020204020204" pitchFamily="34" charset="0"/>
              </a:rPr>
              <a:t>GYVENTOJŲ MOTYVACIJOS, AKTYVUMO, ATSAKOMYBĖS STOKA</a:t>
            </a:r>
            <a:endParaRPr lang="lt-LT" sz="1400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1" name="Rectangle: Rounded Corners 38">
            <a:extLst>
              <a:ext uri="{FF2B5EF4-FFF2-40B4-BE49-F238E27FC236}">
                <a16:creationId xmlns:a16="http://schemas.microsoft.com/office/drawing/2014/main" id="{511A7CBB-D114-422E-A172-AE938A94150E}"/>
              </a:ext>
            </a:extLst>
          </p:cNvPr>
          <p:cNvSpPr/>
          <p:nvPr/>
        </p:nvSpPr>
        <p:spPr>
          <a:xfrm>
            <a:off x="3090549" y="3614445"/>
            <a:ext cx="7747368" cy="977519"/>
          </a:xfrm>
          <a:prstGeom prst="roundRect">
            <a:avLst/>
          </a:prstGeom>
          <a:solidFill>
            <a:srgbClr val="FF99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HIDROMETEREOLOGINĖS SĄLYGOS, KLIMATO KAITOS PROBLEMA IR SU TUO SUSIJUSIOS PASĖKMĖS</a:t>
            </a:r>
          </a:p>
          <a:p>
            <a:pPr algn="r">
              <a:spcBef>
                <a:spcPts val="300"/>
              </a:spcBef>
            </a:pPr>
            <a:r>
              <a:rPr lang="en-GB" sz="1600" b="1" dirty="0">
                <a:solidFill>
                  <a:schemeClr val="bg1"/>
                </a:solidFill>
                <a:latin typeface="Corbel" panose="020B0503020204020204" pitchFamily="34" charset="0"/>
              </a:rPr>
              <a:t>MAŽI ATLYGINIMAI</a:t>
            </a:r>
            <a:endParaRPr lang="lt-LT" sz="1000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2" name="Rectangle: Rounded Corners 3">
            <a:extLst>
              <a:ext uri="{FF2B5EF4-FFF2-40B4-BE49-F238E27FC236}">
                <a16:creationId xmlns:a16="http://schemas.microsoft.com/office/drawing/2014/main" id="{ABCFFE14-7FCE-4825-A08A-45D8E3C4CAEF}"/>
              </a:ext>
            </a:extLst>
          </p:cNvPr>
          <p:cNvSpPr/>
          <p:nvPr/>
        </p:nvSpPr>
        <p:spPr>
          <a:xfrm>
            <a:off x="11097189" y="1000137"/>
            <a:ext cx="953551" cy="605072"/>
          </a:xfrm>
          <a:prstGeom prst="roundRect">
            <a:avLst/>
          </a:prstGeom>
          <a:solidFill>
            <a:srgbClr val="CC33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6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3" name="Rectangle: Rounded Corners 34">
            <a:extLst>
              <a:ext uri="{FF2B5EF4-FFF2-40B4-BE49-F238E27FC236}">
                <a16:creationId xmlns:a16="http://schemas.microsoft.com/office/drawing/2014/main" id="{32E177E0-A874-41FA-9826-C3E528181BD0}"/>
              </a:ext>
            </a:extLst>
          </p:cNvPr>
          <p:cNvSpPr/>
          <p:nvPr/>
        </p:nvSpPr>
        <p:spPr>
          <a:xfrm>
            <a:off x="11097189" y="2356579"/>
            <a:ext cx="944870" cy="605071"/>
          </a:xfrm>
          <a:prstGeom prst="roundRect">
            <a:avLst/>
          </a:prstGeom>
          <a:solidFill>
            <a:srgbClr val="CC66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5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6" name="Rectangle: Rounded Corners 40">
            <a:extLst>
              <a:ext uri="{FF2B5EF4-FFF2-40B4-BE49-F238E27FC236}">
                <a16:creationId xmlns:a16="http://schemas.microsoft.com/office/drawing/2014/main" id="{A43AD325-14B4-474F-9400-B776F78FBC9F}"/>
              </a:ext>
            </a:extLst>
          </p:cNvPr>
          <p:cNvSpPr/>
          <p:nvPr/>
        </p:nvSpPr>
        <p:spPr>
          <a:xfrm>
            <a:off x="3034049" y="5417341"/>
            <a:ext cx="7837751" cy="999242"/>
          </a:xfrm>
          <a:prstGeom prst="roundRect">
            <a:avLst/>
          </a:prstGeom>
          <a:solidFill>
            <a:srgbClr val="FFCC66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EKONOMINIAI RODIKLIAI, ATSILIEKANTYS NUO ŠALIES IR APSKRITIES RODIKLIŲ</a:t>
            </a: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SEZONIŠKUMO PROBLEMA TURIZMO SEKTORIUJE</a:t>
            </a: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DIDĖJANČIOS IŠLAIDOS ENERGETIKAI</a:t>
            </a: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KINTANTYS JAUNIMO POREIKIAI</a:t>
            </a:r>
          </a:p>
          <a:p>
            <a:pPr algn="r">
              <a:spcBef>
                <a:spcPts val="300"/>
              </a:spcBef>
            </a:pPr>
            <a:r>
              <a:rPr lang="en-GB" sz="1100" b="1" dirty="0">
                <a:solidFill>
                  <a:schemeClr val="bg1"/>
                </a:solidFill>
                <a:latin typeface="Corbel" panose="020B0503020204020204" pitchFamily="34" charset="0"/>
              </a:rPr>
              <a:t>LYČIŲ DISBALANSAS VIEŠAJAME SEKTORIUJE</a:t>
            </a:r>
          </a:p>
        </p:txBody>
      </p:sp>
      <p:sp>
        <p:nvSpPr>
          <p:cNvPr id="17" name="Rectangle: Rounded Corners 40">
            <a:extLst>
              <a:ext uri="{FF2B5EF4-FFF2-40B4-BE49-F238E27FC236}">
                <a16:creationId xmlns:a16="http://schemas.microsoft.com/office/drawing/2014/main" id="{856F9C4B-A553-435E-9E98-0BBB0697089C}"/>
              </a:ext>
            </a:extLst>
          </p:cNvPr>
          <p:cNvSpPr/>
          <p:nvPr/>
        </p:nvSpPr>
        <p:spPr>
          <a:xfrm>
            <a:off x="3051236" y="4692946"/>
            <a:ext cx="7793957" cy="583268"/>
          </a:xfrm>
          <a:prstGeom prst="roundRect">
            <a:avLst/>
          </a:prstGeom>
          <a:solidFill>
            <a:srgbClr val="FFCC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AUGANTI APLINKINIŲ SAVIVALDYBIŲ, UŽSIENIO ŠALIŲ KONKURENCIJA</a:t>
            </a:r>
          </a:p>
          <a:p>
            <a:pPr algn="r">
              <a:spcBef>
                <a:spcPts val="300"/>
              </a:spcBef>
            </a:pPr>
            <a:r>
              <a:rPr lang="en-GB" sz="1300" b="1" dirty="0">
                <a:solidFill>
                  <a:schemeClr val="bg1"/>
                </a:solidFill>
                <a:latin typeface="Corbel" panose="020B0503020204020204" pitchFamily="34" charset="0"/>
              </a:rPr>
              <a:t>LĖŠŲ TRŪKUMAS</a:t>
            </a:r>
            <a:endParaRPr lang="lt-LT" sz="10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8" name="Rectangle: Rounded Corners 38">
            <a:extLst>
              <a:ext uri="{FF2B5EF4-FFF2-40B4-BE49-F238E27FC236}">
                <a16:creationId xmlns:a16="http://schemas.microsoft.com/office/drawing/2014/main" id="{2C6BB18D-46AE-4EDD-8431-54B1056EC296}"/>
              </a:ext>
            </a:extLst>
          </p:cNvPr>
          <p:cNvSpPr/>
          <p:nvPr/>
        </p:nvSpPr>
        <p:spPr>
          <a:xfrm>
            <a:off x="11089513" y="3800667"/>
            <a:ext cx="944870" cy="605071"/>
          </a:xfrm>
          <a:prstGeom prst="roundRect">
            <a:avLst/>
          </a:prstGeom>
          <a:solidFill>
            <a:srgbClr val="FF99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4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9" name="Left Brace 9">
            <a:extLst>
              <a:ext uri="{FF2B5EF4-FFF2-40B4-BE49-F238E27FC236}">
                <a16:creationId xmlns:a16="http://schemas.microsoft.com/office/drawing/2014/main" id="{5F05969B-416F-4CFD-9701-594DD1F8946F}"/>
              </a:ext>
            </a:extLst>
          </p:cNvPr>
          <p:cNvSpPr/>
          <p:nvPr/>
        </p:nvSpPr>
        <p:spPr>
          <a:xfrm rot="10800000">
            <a:off x="10871800" y="370536"/>
            <a:ext cx="55970" cy="480238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0" name="Left Brace 9">
            <a:extLst>
              <a:ext uri="{FF2B5EF4-FFF2-40B4-BE49-F238E27FC236}">
                <a16:creationId xmlns:a16="http://schemas.microsoft.com/office/drawing/2014/main" id="{F55680CF-1C33-47FD-8906-4006241B2726}"/>
              </a:ext>
            </a:extLst>
          </p:cNvPr>
          <p:cNvSpPr/>
          <p:nvPr/>
        </p:nvSpPr>
        <p:spPr>
          <a:xfrm rot="10800000">
            <a:off x="10865140" y="1752835"/>
            <a:ext cx="77506" cy="1706672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1" name="Left Brace 9">
            <a:extLst>
              <a:ext uri="{FF2B5EF4-FFF2-40B4-BE49-F238E27FC236}">
                <a16:creationId xmlns:a16="http://schemas.microsoft.com/office/drawing/2014/main" id="{B72C9174-6EE3-4852-80AE-12EE7CEDDCF3}"/>
              </a:ext>
            </a:extLst>
          </p:cNvPr>
          <p:cNvSpPr/>
          <p:nvPr/>
        </p:nvSpPr>
        <p:spPr>
          <a:xfrm rot="10800000">
            <a:off x="10878464" y="3687597"/>
            <a:ext cx="77506" cy="831213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5" name="Left Brace 9">
            <a:extLst>
              <a:ext uri="{FF2B5EF4-FFF2-40B4-BE49-F238E27FC236}">
                <a16:creationId xmlns:a16="http://schemas.microsoft.com/office/drawing/2014/main" id="{E2D2693B-9A31-4927-9FD1-B3F29E4B69F9}"/>
              </a:ext>
            </a:extLst>
          </p:cNvPr>
          <p:cNvSpPr/>
          <p:nvPr/>
        </p:nvSpPr>
        <p:spPr>
          <a:xfrm rot="10800000">
            <a:off x="10890020" y="4746899"/>
            <a:ext cx="77505" cy="536542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7" name="Left Brace 9">
            <a:extLst>
              <a:ext uri="{FF2B5EF4-FFF2-40B4-BE49-F238E27FC236}">
                <a16:creationId xmlns:a16="http://schemas.microsoft.com/office/drawing/2014/main" id="{2FFEF7A3-6951-496A-9A02-053E49CB75A4}"/>
              </a:ext>
            </a:extLst>
          </p:cNvPr>
          <p:cNvSpPr/>
          <p:nvPr/>
        </p:nvSpPr>
        <p:spPr>
          <a:xfrm rot="10800000">
            <a:off x="10899333" y="5423341"/>
            <a:ext cx="136383" cy="993242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30" name="Rectangle: Rounded Corners 40">
            <a:extLst>
              <a:ext uri="{FF2B5EF4-FFF2-40B4-BE49-F238E27FC236}">
                <a16:creationId xmlns:a16="http://schemas.microsoft.com/office/drawing/2014/main" id="{E70D151A-1D7D-4D5A-BBBB-2514A3D9F20B}"/>
              </a:ext>
            </a:extLst>
          </p:cNvPr>
          <p:cNvSpPr/>
          <p:nvPr/>
        </p:nvSpPr>
        <p:spPr>
          <a:xfrm>
            <a:off x="11107981" y="4692946"/>
            <a:ext cx="907934" cy="536542"/>
          </a:xfrm>
          <a:prstGeom prst="roundRect">
            <a:avLst/>
          </a:prstGeom>
          <a:solidFill>
            <a:srgbClr val="FFCC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3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31" name="Rectangle: Rounded Corners 40">
            <a:extLst>
              <a:ext uri="{FF2B5EF4-FFF2-40B4-BE49-F238E27FC236}">
                <a16:creationId xmlns:a16="http://schemas.microsoft.com/office/drawing/2014/main" id="{AE9287C1-B0A6-437A-A4A7-7FA1214FB305}"/>
              </a:ext>
            </a:extLst>
          </p:cNvPr>
          <p:cNvSpPr/>
          <p:nvPr/>
        </p:nvSpPr>
        <p:spPr>
          <a:xfrm>
            <a:off x="11152591" y="5648691"/>
            <a:ext cx="898149" cy="536542"/>
          </a:xfrm>
          <a:prstGeom prst="roundRect">
            <a:avLst/>
          </a:prstGeom>
          <a:solidFill>
            <a:srgbClr val="FFCC66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300"/>
              </a:spcBef>
            </a:pPr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2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22" name="Stačiakampis: suapvalinti kampai 21">
            <a:extLst>
              <a:ext uri="{FF2B5EF4-FFF2-40B4-BE49-F238E27FC236}">
                <a16:creationId xmlns:a16="http://schemas.microsoft.com/office/drawing/2014/main" id="{6FD0BF42-44B9-44B7-94EE-89827A3AD27D}"/>
              </a:ext>
            </a:extLst>
          </p:cNvPr>
          <p:cNvSpPr/>
          <p:nvPr/>
        </p:nvSpPr>
        <p:spPr>
          <a:xfrm>
            <a:off x="722574" y="2812773"/>
            <a:ext cx="2001148" cy="669303"/>
          </a:xfrm>
          <a:prstGeom prst="round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600" b="1" dirty="0">
                <a:latin typeface="Corbel" panose="020B0503020204020204" pitchFamily="34" charset="0"/>
              </a:rPr>
              <a:t>GRĖSMĖS</a:t>
            </a:r>
            <a:endParaRPr lang="lt-LT" sz="2600" b="1" dirty="0">
              <a:latin typeface="Corbel" panose="020B0503020204020204" pitchFamily="34" charset="0"/>
            </a:endParaRPr>
          </a:p>
        </p:txBody>
      </p:sp>
      <p:sp>
        <p:nvSpPr>
          <p:cNvPr id="24" name="Left Brace 52">
            <a:extLst>
              <a:ext uri="{FF2B5EF4-FFF2-40B4-BE49-F238E27FC236}">
                <a16:creationId xmlns:a16="http://schemas.microsoft.com/office/drawing/2014/main" id="{1D73A98D-0E08-486F-A792-33B15918C07B}"/>
              </a:ext>
            </a:extLst>
          </p:cNvPr>
          <p:cNvSpPr/>
          <p:nvPr/>
        </p:nvSpPr>
        <p:spPr>
          <a:xfrm>
            <a:off x="2795029" y="328727"/>
            <a:ext cx="248121" cy="5917033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6" name="Rectangle: Rounded Corners 3">
            <a:extLst>
              <a:ext uri="{FF2B5EF4-FFF2-40B4-BE49-F238E27FC236}">
                <a16:creationId xmlns:a16="http://schemas.microsoft.com/office/drawing/2014/main" id="{FA82459B-12AF-47C6-BF54-1847E82167AC}"/>
              </a:ext>
            </a:extLst>
          </p:cNvPr>
          <p:cNvSpPr/>
          <p:nvPr/>
        </p:nvSpPr>
        <p:spPr>
          <a:xfrm>
            <a:off x="3051236" y="184558"/>
            <a:ext cx="7781660" cy="784777"/>
          </a:xfrm>
          <a:prstGeom prst="roundRect">
            <a:avLst/>
          </a:prstGeom>
          <a:solidFill>
            <a:srgbClr val="9933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800" b="1" dirty="0">
                <a:solidFill>
                  <a:schemeClr val="bg1"/>
                </a:solidFill>
                <a:latin typeface="Corbel" panose="020B0503020204020204" pitchFamily="34" charset="0"/>
              </a:rPr>
              <a:t>COVID-19 PANDEMIJA IR SU JA SUSIJUSIOS PASĖKMĖS</a:t>
            </a:r>
          </a:p>
        </p:txBody>
      </p:sp>
      <p:sp>
        <p:nvSpPr>
          <p:cNvPr id="28" name="Rectangle: Rounded Corners 3">
            <a:extLst>
              <a:ext uri="{FF2B5EF4-FFF2-40B4-BE49-F238E27FC236}">
                <a16:creationId xmlns:a16="http://schemas.microsoft.com/office/drawing/2014/main" id="{5F140C8E-FAD7-4942-A33F-E4791AD5E7BB}"/>
              </a:ext>
            </a:extLst>
          </p:cNvPr>
          <p:cNvSpPr/>
          <p:nvPr/>
        </p:nvSpPr>
        <p:spPr>
          <a:xfrm>
            <a:off x="11080832" y="328727"/>
            <a:ext cx="953551" cy="591451"/>
          </a:xfrm>
          <a:prstGeom prst="roundRect">
            <a:avLst/>
          </a:prstGeom>
          <a:solidFill>
            <a:srgbClr val="993300">
              <a:alpha val="8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orbel" panose="020B0503020204020204" pitchFamily="34" charset="0"/>
              </a:rPr>
              <a:t>9 k.</a:t>
            </a:r>
            <a:endParaRPr lang="lt-LT" sz="24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29" name="Left Brace 9">
            <a:extLst>
              <a:ext uri="{FF2B5EF4-FFF2-40B4-BE49-F238E27FC236}">
                <a16:creationId xmlns:a16="http://schemas.microsoft.com/office/drawing/2014/main" id="{451DF42B-A0A7-4A69-B64A-67495CA1716C}"/>
              </a:ext>
            </a:extLst>
          </p:cNvPr>
          <p:cNvSpPr/>
          <p:nvPr/>
        </p:nvSpPr>
        <p:spPr>
          <a:xfrm rot="10800000">
            <a:off x="10871800" y="1078863"/>
            <a:ext cx="111941" cy="480238"/>
          </a:xfrm>
          <a:prstGeom prst="leftBrace">
            <a:avLst>
              <a:gd name="adj1" fmla="val 86103"/>
              <a:gd name="adj2" fmla="val 48725"/>
            </a:avLst>
          </a:prstGeom>
          <a:ln w="381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489248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6">
            <a:extLst>
              <a:ext uri="{FF2B5EF4-FFF2-40B4-BE49-F238E27FC236}">
                <a16:creationId xmlns:a16="http://schemas.microsoft.com/office/drawing/2014/main" id="{FA76FAF3-7DD9-4434-BEE7-540A807AC8D9}"/>
              </a:ext>
            </a:extLst>
          </p:cNvPr>
          <p:cNvSpPr/>
          <p:nvPr/>
        </p:nvSpPr>
        <p:spPr>
          <a:xfrm>
            <a:off x="848460" y="320635"/>
            <a:ext cx="952252" cy="845732"/>
          </a:xfrm>
          <a:prstGeom prst="ellipse">
            <a:avLst/>
          </a:prstGeom>
          <a:solidFill>
            <a:schemeClr val="bg2"/>
          </a:solidFill>
          <a:ln w="28575"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spcBef>
                <a:spcPts val="600"/>
              </a:spcBef>
            </a:pPr>
            <a:r>
              <a:rPr lang="en-GB" sz="5000" b="1" dirty="0">
                <a:solidFill>
                  <a:srgbClr val="52876B"/>
                </a:solidFill>
                <a:latin typeface="Corbel" panose="020B0503020204020204" pitchFamily="34" charset="0"/>
              </a:rPr>
              <a:t>1</a:t>
            </a:r>
            <a:endParaRPr lang="lt-LT" sz="5000" b="1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8484E6-BD99-4A3E-8A40-75092F747E2B}"/>
              </a:ext>
            </a:extLst>
          </p:cNvPr>
          <p:cNvSpPr txBox="1"/>
          <p:nvPr/>
        </p:nvSpPr>
        <p:spPr>
          <a:xfrm>
            <a:off x="1885361" y="235670"/>
            <a:ext cx="9933495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38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ĮŽVALGOS</a:t>
            </a:r>
            <a:r>
              <a:rPr lang="lt-LT" sz="26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 </a:t>
            </a:r>
            <a:r>
              <a:rPr lang="en-GB" sz="2600" b="1" u="sng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BRS</a:t>
            </a:r>
            <a:r>
              <a:rPr lang="lt-LT" sz="26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 STRATEGINĖMS KRYPTIMS 2021–2030 M.:</a:t>
            </a:r>
            <a:endParaRPr lang="lt-LT" sz="2600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7" name="Rectangle: Rounded Corners 22">
            <a:extLst>
              <a:ext uri="{FF2B5EF4-FFF2-40B4-BE49-F238E27FC236}">
                <a16:creationId xmlns:a16="http://schemas.microsoft.com/office/drawing/2014/main" id="{F2480421-0D3A-4942-BF8E-75F32B147CA9}"/>
              </a:ext>
            </a:extLst>
          </p:cNvPr>
          <p:cNvSpPr/>
          <p:nvPr/>
        </p:nvSpPr>
        <p:spPr>
          <a:xfrm>
            <a:off x="829307" y="1994248"/>
            <a:ext cx="2428555" cy="3887597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</a:rPr>
              <a:t>Biržų rajono savivaldybės SPP 2016-2020 m. strateginės krypties </a:t>
            </a:r>
            <a:r>
              <a:rPr lang="lt-LT" sz="2000" b="1" dirty="0">
                <a:solidFill>
                  <a:srgbClr val="52876B"/>
                </a:solidFill>
                <a:latin typeface="Corbel" panose="020B0503020204020204" pitchFamily="34" charset="0"/>
              </a:rPr>
              <a:t>„Šiaurės Lietuvos verslo, turizmo ir kultūros centras, </a:t>
            </a:r>
            <a:r>
              <a:rPr lang="lt-LT" sz="2000" b="1" dirty="0">
                <a:solidFill>
                  <a:srgbClr val="52876B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svetingas, istoriškai unikalus Radvilų kraštas</a:t>
            </a:r>
            <a:r>
              <a:rPr lang="lt-LT" sz="2000" dirty="0">
                <a:solidFill>
                  <a:srgbClr val="52876B"/>
                </a:solidFill>
                <a:latin typeface="Corbel" panose="020B0503020204020204" pitchFamily="34" charset="0"/>
              </a:rPr>
              <a:t>“ </a:t>
            </a:r>
            <a:r>
              <a:rPr lang="lt-LT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</a:rPr>
              <a:t>plėtojimas</a:t>
            </a:r>
            <a:endParaRPr lang="lt-LT" sz="2000" b="1" dirty="0">
              <a:solidFill>
                <a:schemeClr val="tx1">
                  <a:lumMod val="85000"/>
                  <a:lumOff val="15000"/>
                </a:schemeClr>
              </a:solidFill>
              <a:latin typeface="Corbel" panose="020B0503020204020204" pitchFamily="34" charset="0"/>
            </a:endParaRPr>
          </a:p>
        </p:txBody>
      </p:sp>
      <p:sp>
        <p:nvSpPr>
          <p:cNvPr id="10" name="Left Brace 23">
            <a:extLst>
              <a:ext uri="{FF2B5EF4-FFF2-40B4-BE49-F238E27FC236}">
                <a16:creationId xmlns:a16="http://schemas.microsoft.com/office/drawing/2014/main" id="{9FA787F5-B797-48D5-A097-320D29E88B5C}"/>
              </a:ext>
            </a:extLst>
          </p:cNvPr>
          <p:cNvSpPr/>
          <p:nvPr/>
        </p:nvSpPr>
        <p:spPr>
          <a:xfrm rot="5400000">
            <a:off x="7814361" y="-1502733"/>
            <a:ext cx="228768" cy="7682839"/>
          </a:xfrm>
          <a:prstGeom prst="leftBrace">
            <a:avLst>
              <a:gd name="adj1" fmla="val 139869"/>
              <a:gd name="adj2" fmla="val 50000"/>
            </a:avLst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3" name="Rodyklė: dešinėn 12">
            <a:extLst>
              <a:ext uri="{FF2B5EF4-FFF2-40B4-BE49-F238E27FC236}">
                <a16:creationId xmlns:a16="http://schemas.microsoft.com/office/drawing/2014/main" id="{E8E301A6-9BCE-4A09-96F4-6C6D484E86D6}"/>
              </a:ext>
            </a:extLst>
          </p:cNvPr>
          <p:cNvSpPr/>
          <p:nvPr/>
        </p:nvSpPr>
        <p:spPr>
          <a:xfrm>
            <a:off x="3268799" y="3123152"/>
            <a:ext cx="595232" cy="1018095"/>
          </a:xfrm>
          <a:prstGeom prst="rightArrow">
            <a:avLst/>
          </a:prstGeom>
          <a:solidFill>
            <a:srgbClr val="52876B"/>
          </a:solidFill>
          <a:ln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5" name="Rectangle: Rounded Corners 21">
            <a:extLst>
              <a:ext uri="{FF2B5EF4-FFF2-40B4-BE49-F238E27FC236}">
                <a16:creationId xmlns:a16="http://schemas.microsoft.com/office/drawing/2014/main" id="{103D177A-3D54-405E-AA6E-A5C1BC9C5798}"/>
              </a:ext>
            </a:extLst>
          </p:cNvPr>
          <p:cNvSpPr/>
          <p:nvPr/>
        </p:nvSpPr>
        <p:spPr>
          <a:xfrm>
            <a:off x="3121891" y="1065158"/>
            <a:ext cx="8995427" cy="106267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latin typeface="Corbel" panose="020B0503020204020204" pitchFamily="34" charset="0"/>
              </a:rPr>
              <a:t>NAUJOS AMBICIJOS?</a:t>
            </a:r>
          </a:p>
          <a:p>
            <a:pPr>
              <a:spcBef>
                <a:spcPts val="600"/>
              </a:spcBef>
            </a:pPr>
            <a:r>
              <a:rPr lang="en-GB" sz="1600" b="1" i="1" dirty="0">
                <a:latin typeface="Corbel" panose="020B0503020204020204" pitchFamily="34" charset="0"/>
              </a:rPr>
              <a:t> </a:t>
            </a:r>
            <a:r>
              <a:rPr lang="lt-LT" dirty="0">
                <a:latin typeface="Corbel" panose="020B0503020204020204" pitchFamily="34" charset="0"/>
              </a:rPr>
              <a:t>Raktiniai žodžiai</a:t>
            </a:r>
            <a:r>
              <a:rPr lang="lt-LT" b="1" dirty="0">
                <a:latin typeface="Corbel" panose="020B0503020204020204" pitchFamily="34" charset="0"/>
              </a:rPr>
              <a:t>            REKREACIJA, RELAKSACIJA, REABILITACIJA                    </a:t>
            </a:r>
          </a:p>
          <a:p>
            <a:pPr>
              <a:spcBef>
                <a:spcPts val="600"/>
              </a:spcBef>
            </a:pPr>
            <a:r>
              <a:rPr lang="lt-LT" sz="1200" dirty="0">
                <a:latin typeface="Corbel" panose="020B0503020204020204" pitchFamily="34" charset="0"/>
              </a:rPr>
              <a:t>Strateginė kryptis       </a:t>
            </a:r>
            <a:r>
              <a:rPr lang="en-GB" sz="1200" dirty="0">
                <a:latin typeface="Corbel" panose="020B0503020204020204" pitchFamily="34" charset="0"/>
              </a:rPr>
              <a:t>   </a:t>
            </a:r>
            <a:r>
              <a:rPr lang="lt-LT" sz="1200" dirty="0">
                <a:latin typeface="Corbel" panose="020B0503020204020204" pitchFamily="34" charset="0"/>
              </a:rPr>
              <a:t> </a:t>
            </a:r>
            <a:r>
              <a:rPr lang="lt-LT" sz="1200" b="1" dirty="0">
                <a:latin typeface="Corbel" panose="020B0503020204020204" pitchFamily="34" charset="0"/>
              </a:rPr>
              <a:t>ŠIAURĖS LIETUVOS TURIZMO, REKREACIJOS IR KULTŪROS CENTRAS SU LIKĖNŲ KURORTINE TERITORIJA </a:t>
            </a:r>
          </a:p>
        </p:txBody>
      </p:sp>
      <p:sp>
        <p:nvSpPr>
          <p:cNvPr id="16" name="Rodyklė: dešinėn 15">
            <a:extLst>
              <a:ext uri="{FF2B5EF4-FFF2-40B4-BE49-F238E27FC236}">
                <a16:creationId xmlns:a16="http://schemas.microsoft.com/office/drawing/2014/main" id="{7DD27796-629D-4B7E-9A94-672007B5EDBB}"/>
              </a:ext>
            </a:extLst>
          </p:cNvPr>
          <p:cNvSpPr/>
          <p:nvPr/>
        </p:nvSpPr>
        <p:spPr>
          <a:xfrm>
            <a:off x="5023945" y="1473231"/>
            <a:ext cx="216097" cy="286347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>
              <a:solidFill>
                <a:schemeClr val="bg1"/>
              </a:solidFill>
            </a:endParaRPr>
          </a:p>
        </p:txBody>
      </p:sp>
      <p:graphicFrame>
        <p:nvGraphicFramePr>
          <p:cNvPr id="21" name="Lentelė 21">
            <a:extLst>
              <a:ext uri="{FF2B5EF4-FFF2-40B4-BE49-F238E27FC236}">
                <a16:creationId xmlns:a16="http://schemas.microsoft.com/office/drawing/2014/main" id="{31CDD715-F428-41AD-92B1-D17454E8EF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214142"/>
              </p:ext>
            </p:extLst>
          </p:nvPr>
        </p:nvGraphicFramePr>
        <p:xfrm>
          <a:off x="3858666" y="2492085"/>
          <a:ext cx="8258652" cy="39595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8288">
                  <a:extLst>
                    <a:ext uri="{9D8B030D-6E8A-4147-A177-3AD203B41FA5}">
                      <a16:colId xmlns:a16="http://schemas.microsoft.com/office/drawing/2014/main" val="1709927092"/>
                    </a:ext>
                  </a:extLst>
                </a:gridCol>
                <a:gridCol w="693546">
                  <a:extLst>
                    <a:ext uri="{9D8B030D-6E8A-4147-A177-3AD203B41FA5}">
                      <a16:colId xmlns:a16="http://schemas.microsoft.com/office/drawing/2014/main" val="3630540233"/>
                    </a:ext>
                  </a:extLst>
                </a:gridCol>
                <a:gridCol w="2114309">
                  <a:extLst>
                    <a:ext uri="{9D8B030D-6E8A-4147-A177-3AD203B41FA5}">
                      <a16:colId xmlns:a16="http://schemas.microsoft.com/office/drawing/2014/main" val="1687678421"/>
                    </a:ext>
                  </a:extLst>
                </a:gridCol>
                <a:gridCol w="2872509">
                  <a:extLst>
                    <a:ext uri="{9D8B030D-6E8A-4147-A177-3AD203B41FA5}">
                      <a16:colId xmlns:a16="http://schemas.microsoft.com/office/drawing/2014/main" val="28516781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REKREACIJA:</a:t>
                      </a:r>
                    </a:p>
                  </a:txBody>
                  <a:tcPr>
                    <a:solidFill>
                      <a:srgbClr val="52876B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RELAKSACIJA: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52876B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RELAKSACIJA:</a:t>
                      </a:r>
                    </a:p>
                  </a:txBody>
                  <a:tcPr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REABILITACIJA:</a:t>
                      </a:r>
                    </a:p>
                  </a:txBody>
                  <a:tcPr>
                    <a:solidFill>
                      <a:srgbClr val="5287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5244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aktyvesnis vandens turizmo ir pramogų vystymas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kultūros infrastruktūros atnaujinimas ir plėtra</a:t>
                      </a: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kultūros infrastruktūros atnaujinimas</a:t>
                      </a:r>
                      <a:r>
                        <a:rPr lang="en-GB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en-GB" sz="1200" i="1" noProof="0" dirty="0" err="1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ir</a:t>
                      </a: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 plėtra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Likėnų kurortinės teritorijos vystymas</a:t>
                      </a:r>
                    </a:p>
                    <a:p>
                      <a:endParaRPr lang="lt-LT" sz="1200" i="1" noProof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61050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didesnė orientacija į užsienio turistus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etnokultūros puoselėjimas, istorinės praeities pažinimo stiprinimas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etnokultūros puoselėjimas, istorinės praeities pažinimo stiprinimas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sveikatos priežiūros paslaugų stiprinimas (ypač jo atsparumo krizėms)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19776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tvaraus turzimo plėtra, turizmo inovacijos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profesionalių kūrėjų telkimas, profesionaliojo meno populiarinimas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profesionalių kūrėjų telkimas, profesionaliojo meno populiarinimas</a:t>
                      </a: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sveikatinimo paslaugų plėtra, “sidabrinė” ekonomika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12276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sąlygų bemotori</a:t>
                      </a:r>
                      <a:r>
                        <a:rPr lang="en-GB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</a:t>
                      </a: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transportui sudarymas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vietos bendruomenės kūrybiškumo, aktyvumo skatinimas ir palaikymas</a:t>
                      </a: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vietos bendruomenės kūrybiškumo, aktyvumo skatinimas, palaikymas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5848243"/>
                  </a:ext>
                </a:extLst>
              </a:tr>
              <a:tr h="25388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kultūrinio turizmo plėtojimas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200" i="1" noProof="0">
                        <a:solidFill>
                          <a:schemeClr val="tx1"/>
                        </a:solidFill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1228851"/>
                  </a:ext>
                </a:extLst>
              </a:tr>
              <a:tr h="184706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aktyvesnis paveldo įveiklinimas ir aktualizavimas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200" i="1" noProof="0">
                        <a:solidFill>
                          <a:schemeClr val="tx1"/>
                        </a:solidFill>
                        <a:latin typeface="Corbel" panose="020B050302020402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696917"/>
                  </a:ext>
                </a:extLst>
              </a:tr>
              <a:tr h="21429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200" i="1" noProof="0">
                        <a:solidFill>
                          <a:schemeClr val="tx1"/>
                        </a:solidFill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200" i="1" noProof="0">
                        <a:solidFill>
                          <a:schemeClr val="tx1"/>
                        </a:solidFill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lt-LT" sz="1200" b="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sveikata per meno terapiją</a:t>
                      </a:r>
                      <a:endParaRPr lang="lt-LT" noProof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0615064"/>
                  </a:ext>
                </a:extLst>
              </a:tr>
              <a:tr h="187557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sporto ir fizinio aktyvumo populiarinimas, atnaujinant, pritaikant ir plečiant infrastruktūrą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417457"/>
                  </a:ext>
                </a:extLst>
              </a:tr>
              <a:tr h="291828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didesnė orientacija į jaunimo poreikius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9747174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aukštos kvalifikacijos, jaunų, naujų specialistų pritraukimas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4999964"/>
                  </a:ext>
                </a:extLst>
              </a:tr>
            </a:tbl>
          </a:graphicData>
        </a:graphic>
      </p:graphicFrame>
      <p:sp>
        <p:nvSpPr>
          <p:cNvPr id="11" name="Rodyklė: dešinėn 10">
            <a:extLst>
              <a:ext uri="{FF2B5EF4-FFF2-40B4-BE49-F238E27FC236}">
                <a16:creationId xmlns:a16="http://schemas.microsoft.com/office/drawing/2014/main" id="{B1164B94-9E3D-490F-A5EC-B4D92BB9BFF8}"/>
              </a:ext>
            </a:extLst>
          </p:cNvPr>
          <p:cNvSpPr/>
          <p:nvPr/>
        </p:nvSpPr>
        <p:spPr>
          <a:xfrm>
            <a:off x="4470201" y="1794193"/>
            <a:ext cx="216097" cy="286347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935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6">
            <a:extLst>
              <a:ext uri="{FF2B5EF4-FFF2-40B4-BE49-F238E27FC236}">
                <a16:creationId xmlns:a16="http://schemas.microsoft.com/office/drawing/2014/main" id="{FA76FAF3-7DD9-4434-BEE7-540A807AC8D9}"/>
              </a:ext>
            </a:extLst>
          </p:cNvPr>
          <p:cNvSpPr/>
          <p:nvPr/>
        </p:nvSpPr>
        <p:spPr>
          <a:xfrm>
            <a:off x="848460" y="320635"/>
            <a:ext cx="952252" cy="845732"/>
          </a:xfrm>
          <a:prstGeom prst="ellipse">
            <a:avLst/>
          </a:prstGeom>
          <a:solidFill>
            <a:schemeClr val="bg2"/>
          </a:solidFill>
          <a:ln w="28575"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spcBef>
                <a:spcPts val="600"/>
              </a:spcBef>
            </a:pPr>
            <a:r>
              <a:rPr lang="en-GB" sz="5000" b="1" dirty="0">
                <a:solidFill>
                  <a:srgbClr val="52876B"/>
                </a:solidFill>
                <a:latin typeface="Corbel" panose="020B0503020204020204" pitchFamily="34" charset="0"/>
              </a:rPr>
              <a:t>2</a:t>
            </a:r>
            <a:endParaRPr lang="lt-LT" sz="5000" b="1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8484E6-BD99-4A3E-8A40-75092F747E2B}"/>
              </a:ext>
            </a:extLst>
          </p:cNvPr>
          <p:cNvSpPr txBox="1"/>
          <p:nvPr/>
        </p:nvSpPr>
        <p:spPr>
          <a:xfrm>
            <a:off x="1885361" y="235670"/>
            <a:ext cx="9933495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38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ĮŽVALGOS</a:t>
            </a:r>
            <a:r>
              <a:rPr lang="lt-LT" sz="26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 </a:t>
            </a:r>
            <a:r>
              <a:rPr lang="en-GB" sz="2600" b="1" u="sng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BRS</a:t>
            </a:r>
            <a:r>
              <a:rPr lang="lt-LT" sz="26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 STRATEGINĖMS KRYPTIMS 2021–2030 M.:</a:t>
            </a:r>
            <a:endParaRPr lang="lt-LT" sz="2600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7" name="Rectangle: Rounded Corners 22">
            <a:extLst>
              <a:ext uri="{FF2B5EF4-FFF2-40B4-BE49-F238E27FC236}">
                <a16:creationId xmlns:a16="http://schemas.microsoft.com/office/drawing/2014/main" id="{F2480421-0D3A-4942-BF8E-75F32B147CA9}"/>
              </a:ext>
            </a:extLst>
          </p:cNvPr>
          <p:cNvSpPr/>
          <p:nvPr/>
        </p:nvSpPr>
        <p:spPr>
          <a:xfrm>
            <a:off x="829307" y="1994248"/>
            <a:ext cx="2428555" cy="3887597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</a:rPr>
              <a:t>Biržų rajono savivaldybės SPP 2016-2020 m. strateginės krypties </a:t>
            </a:r>
            <a:r>
              <a:rPr lang="lt-LT" sz="2000" b="1" dirty="0">
                <a:solidFill>
                  <a:srgbClr val="52876B"/>
                </a:solidFill>
                <a:latin typeface="Corbel" panose="020B0503020204020204" pitchFamily="34" charset="0"/>
              </a:rPr>
              <a:t>„</a:t>
            </a:r>
            <a:r>
              <a:rPr lang="en-GB" sz="2000" b="1" dirty="0">
                <a:solidFill>
                  <a:srgbClr val="52876B"/>
                </a:solidFill>
                <a:latin typeface="Corbel" panose="020B0503020204020204" pitchFamily="34" charset="0"/>
                <a:cs typeface="Times New Roman" panose="02020603050405020304" pitchFamily="18" charset="0"/>
              </a:rPr>
              <a:t>...</a:t>
            </a:r>
            <a:r>
              <a:rPr lang="lt-LT" sz="2000" b="1" dirty="0">
                <a:solidFill>
                  <a:srgbClr val="52876B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gar</a:t>
            </a:r>
            <a:r>
              <a:rPr lang="en-GB" sz="2000" b="1" dirty="0">
                <a:solidFill>
                  <a:srgbClr val="52876B"/>
                </a:solidFill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lt-LT" sz="2000" b="1" dirty="0" err="1">
                <a:solidFill>
                  <a:srgbClr val="52876B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ėjantis</a:t>
            </a:r>
            <a:r>
              <a:rPr lang="lt-LT" sz="2000" b="1" dirty="0">
                <a:solidFill>
                  <a:srgbClr val="52876B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aludarystės tradicijomis, vystantis ekologinį žemės ūkį</a:t>
            </a:r>
            <a:r>
              <a:rPr lang="en-GB" sz="2000" b="1" dirty="0">
                <a:solidFill>
                  <a:srgbClr val="52876B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lt-LT" sz="2000" b="1" dirty="0">
                <a:solidFill>
                  <a:srgbClr val="52876B"/>
                </a:solidFill>
                <a:latin typeface="Corbel" panose="020B0503020204020204" pitchFamily="34" charset="0"/>
              </a:rPr>
              <a:t>“ </a:t>
            </a:r>
            <a:r>
              <a:rPr lang="lt-LT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</a:rPr>
              <a:t>plėtojimas</a:t>
            </a:r>
            <a:endParaRPr lang="lt-LT" sz="2000" b="1" dirty="0">
              <a:solidFill>
                <a:schemeClr val="tx1">
                  <a:lumMod val="85000"/>
                  <a:lumOff val="15000"/>
                </a:schemeClr>
              </a:solidFill>
              <a:latin typeface="Corbel" panose="020B0503020204020204" pitchFamily="34" charset="0"/>
            </a:endParaRPr>
          </a:p>
        </p:txBody>
      </p:sp>
      <p:sp>
        <p:nvSpPr>
          <p:cNvPr id="10" name="Left Brace 23">
            <a:extLst>
              <a:ext uri="{FF2B5EF4-FFF2-40B4-BE49-F238E27FC236}">
                <a16:creationId xmlns:a16="http://schemas.microsoft.com/office/drawing/2014/main" id="{9FA787F5-B797-48D5-A097-320D29E88B5C}"/>
              </a:ext>
            </a:extLst>
          </p:cNvPr>
          <p:cNvSpPr/>
          <p:nvPr/>
        </p:nvSpPr>
        <p:spPr>
          <a:xfrm rot="5400000">
            <a:off x="7810020" y="-1472927"/>
            <a:ext cx="228768" cy="7682839"/>
          </a:xfrm>
          <a:prstGeom prst="leftBrace">
            <a:avLst>
              <a:gd name="adj1" fmla="val 139869"/>
              <a:gd name="adj2" fmla="val 50000"/>
            </a:avLst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3" name="Rodyklė: dešinėn 12">
            <a:extLst>
              <a:ext uri="{FF2B5EF4-FFF2-40B4-BE49-F238E27FC236}">
                <a16:creationId xmlns:a16="http://schemas.microsoft.com/office/drawing/2014/main" id="{E8E301A6-9BCE-4A09-96F4-6C6D484E86D6}"/>
              </a:ext>
            </a:extLst>
          </p:cNvPr>
          <p:cNvSpPr/>
          <p:nvPr/>
        </p:nvSpPr>
        <p:spPr>
          <a:xfrm>
            <a:off x="3268799" y="3123152"/>
            <a:ext cx="595232" cy="1018095"/>
          </a:xfrm>
          <a:prstGeom prst="rightArrow">
            <a:avLst/>
          </a:prstGeom>
          <a:solidFill>
            <a:srgbClr val="52876B"/>
          </a:solidFill>
          <a:ln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5" name="Rectangle: Rounded Corners 21">
            <a:extLst>
              <a:ext uri="{FF2B5EF4-FFF2-40B4-BE49-F238E27FC236}">
                <a16:creationId xmlns:a16="http://schemas.microsoft.com/office/drawing/2014/main" id="{103D177A-3D54-405E-AA6E-A5C1BC9C5798}"/>
              </a:ext>
            </a:extLst>
          </p:cNvPr>
          <p:cNvSpPr/>
          <p:nvPr/>
        </p:nvSpPr>
        <p:spPr>
          <a:xfrm>
            <a:off x="3731491" y="1061686"/>
            <a:ext cx="8385827" cy="106267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latin typeface="Corbel" panose="020B0503020204020204" pitchFamily="34" charset="0"/>
              </a:rPr>
              <a:t>NAUJOS AMBICIJOS?</a:t>
            </a:r>
          </a:p>
          <a:p>
            <a:pPr>
              <a:spcBef>
                <a:spcPts val="600"/>
              </a:spcBef>
            </a:pPr>
            <a:r>
              <a:rPr lang="en-GB" sz="1600" b="1" i="1" dirty="0">
                <a:latin typeface="Corbel" panose="020B0503020204020204" pitchFamily="34" charset="0"/>
              </a:rPr>
              <a:t> </a:t>
            </a:r>
            <a:r>
              <a:rPr lang="lt-LT" dirty="0">
                <a:latin typeface="Corbel" panose="020B0503020204020204" pitchFamily="34" charset="0"/>
              </a:rPr>
              <a:t>Raktiniai žodžiai</a:t>
            </a:r>
            <a:r>
              <a:rPr lang="lt-LT" b="1" dirty="0">
                <a:latin typeface="Corbel" panose="020B0503020204020204" pitchFamily="34" charset="0"/>
              </a:rPr>
              <a:t>            </a:t>
            </a:r>
            <a:r>
              <a:rPr lang="en-GB" b="1" dirty="0">
                <a:latin typeface="Corbel" panose="020B0503020204020204" pitchFamily="34" charset="0"/>
              </a:rPr>
              <a:t>TVARI IR INOVATYVI EKONOMIKA</a:t>
            </a:r>
            <a:endParaRPr lang="lt-LT" b="1" dirty="0">
              <a:latin typeface="Corbel" panose="020B0503020204020204" pitchFamily="34" charset="0"/>
            </a:endParaRPr>
          </a:p>
          <a:p>
            <a:pPr>
              <a:spcBef>
                <a:spcPts val="600"/>
              </a:spcBef>
            </a:pPr>
            <a:r>
              <a:rPr lang="lt-LT" sz="1200" dirty="0">
                <a:latin typeface="Corbel" panose="020B0503020204020204" pitchFamily="34" charset="0"/>
              </a:rPr>
              <a:t>Strateginė kryptis       </a:t>
            </a:r>
            <a:r>
              <a:rPr lang="en-GB" sz="1200" dirty="0">
                <a:latin typeface="Corbel" panose="020B0503020204020204" pitchFamily="34" charset="0"/>
              </a:rPr>
              <a:t>   </a:t>
            </a:r>
            <a:r>
              <a:rPr lang="lt-LT" sz="1200" dirty="0">
                <a:latin typeface="Corbel" panose="020B0503020204020204" pitchFamily="34" charset="0"/>
              </a:rPr>
              <a:t> </a:t>
            </a:r>
            <a:r>
              <a:rPr lang="en-GB" sz="1200" b="1" dirty="0">
                <a:latin typeface="Corbel" panose="020B0503020204020204" pitchFamily="34" charset="0"/>
              </a:rPr>
              <a:t>INOVATYVUS TVARAUS ŽEMĖS ŪKIO KRAŠTAS, VYSTANTIS BIOEKONOMIKOS SEKTORIUS</a:t>
            </a:r>
            <a:endParaRPr lang="lt-LT" sz="1200" b="1" dirty="0">
              <a:latin typeface="Corbel" panose="020B0503020204020204" pitchFamily="34" charset="0"/>
            </a:endParaRPr>
          </a:p>
        </p:txBody>
      </p:sp>
      <p:sp>
        <p:nvSpPr>
          <p:cNvPr id="16" name="Rodyklė: dešinėn 15">
            <a:extLst>
              <a:ext uri="{FF2B5EF4-FFF2-40B4-BE49-F238E27FC236}">
                <a16:creationId xmlns:a16="http://schemas.microsoft.com/office/drawing/2014/main" id="{7DD27796-629D-4B7E-9A94-672007B5EDBB}"/>
              </a:ext>
            </a:extLst>
          </p:cNvPr>
          <p:cNvSpPr/>
          <p:nvPr/>
        </p:nvSpPr>
        <p:spPr>
          <a:xfrm>
            <a:off x="5550418" y="1507846"/>
            <a:ext cx="216097" cy="286347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>
              <a:solidFill>
                <a:schemeClr val="bg1"/>
              </a:solidFill>
            </a:endParaRPr>
          </a:p>
        </p:txBody>
      </p:sp>
      <p:sp>
        <p:nvSpPr>
          <p:cNvPr id="11" name="Rodyklė: dešinėn 10">
            <a:extLst>
              <a:ext uri="{FF2B5EF4-FFF2-40B4-BE49-F238E27FC236}">
                <a16:creationId xmlns:a16="http://schemas.microsoft.com/office/drawing/2014/main" id="{B1164B94-9E3D-490F-A5EC-B4D92BB9BFF8}"/>
              </a:ext>
            </a:extLst>
          </p:cNvPr>
          <p:cNvSpPr/>
          <p:nvPr/>
        </p:nvSpPr>
        <p:spPr>
          <a:xfrm>
            <a:off x="5080592" y="1794193"/>
            <a:ext cx="216097" cy="286347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>
              <a:solidFill>
                <a:schemeClr val="bg1"/>
              </a:solidFill>
            </a:endParaRPr>
          </a:p>
        </p:txBody>
      </p:sp>
      <p:graphicFrame>
        <p:nvGraphicFramePr>
          <p:cNvPr id="12" name="Lentelė 21">
            <a:extLst>
              <a:ext uri="{FF2B5EF4-FFF2-40B4-BE49-F238E27FC236}">
                <a16:creationId xmlns:a16="http://schemas.microsoft.com/office/drawing/2014/main" id="{F643173A-E633-4A1E-8C49-519F5A0D9F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003922"/>
              </p:ext>
            </p:extLst>
          </p:nvPr>
        </p:nvGraphicFramePr>
        <p:xfrm>
          <a:off x="3835685" y="2526700"/>
          <a:ext cx="8127999" cy="3403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3063">
                  <a:extLst>
                    <a:ext uri="{9D8B030D-6E8A-4147-A177-3AD203B41FA5}">
                      <a16:colId xmlns:a16="http://schemas.microsoft.com/office/drawing/2014/main" val="1709927092"/>
                    </a:ext>
                  </a:extLst>
                </a:gridCol>
                <a:gridCol w="2677212">
                  <a:extLst>
                    <a:ext uri="{9D8B030D-6E8A-4147-A177-3AD203B41FA5}">
                      <a16:colId xmlns:a16="http://schemas.microsoft.com/office/drawing/2014/main" val="562486398"/>
                    </a:ext>
                  </a:extLst>
                </a:gridCol>
                <a:gridCol w="2937724">
                  <a:extLst>
                    <a:ext uri="{9D8B030D-6E8A-4147-A177-3AD203B41FA5}">
                      <a16:colId xmlns:a16="http://schemas.microsoft.com/office/drawing/2014/main" val="285167810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TVARI EKONOMIKA:</a:t>
                      </a:r>
                    </a:p>
                  </a:txBody>
                  <a:tcPr>
                    <a:solidFill>
                      <a:srgbClr val="52876B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BIOEKONOMIKA:</a:t>
                      </a:r>
                    </a:p>
                  </a:txBody>
                  <a:tcPr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INOVATYVUMAS:</a:t>
                      </a:r>
                    </a:p>
                  </a:txBody>
                  <a:tcPr>
                    <a:solidFill>
                      <a:srgbClr val="5287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524401"/>
                  </a:ext>
                </a:extLst>
              </a:tr>
              <a:tr h="6147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tvaraus žemės ūkio ir miškininkystės vystymas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 err="1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Bioekonomikos</a:t>
                      </a: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 sektorių plėtotė 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lt-LT" sz="9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biomasės gamybos sektoriai (žemės ūkis, miškininkystė, žuvininkystė)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lt-LT" sz="9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pilnai </a:t>
                      </a:r>
                      <a:r>
                        <a:rPr lang="lt-LT" sz="900" i="1" noProof="0" dirty="0" err="1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biogrįsti</a:t>
                      </a:r>
                      <a:r>
                        <a:rPr lang="lt-LT" sz="9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 apdirbamosios gamybos sektoriai (maisto, gėrimų, medienos, popieriaus ir jų gaminių gamyba)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lt-LT" sz="9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dalinai </a:t>
                      </a:r>
                      <a:r>
                        <a:rPr lang="lt-LT" sz="900" i="1" noProof="0" dirty="0" err="1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biogrįsti</a:t>
                      </a:r>
                      <a:r>
                        <a:rPr lang="lt-LT" sz="9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 apdirbamosios pramonės sektoriai (tekstilės, chemijos, baldų ir kt. gamyba</a:t>
                      </a: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inovatyviausių ugdymo metodų plėtojimas, diegimas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1977619"/>
                  </a:ext>
                </a:extLst>
              </a:tr>
              <a:tr h="8280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sąlygų žemės ūkio plėtotei gerinimas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2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netolygumų šalinimas švietimo sistemoje siekiant aukščiausios ugdymo kokybės</a:t>
                      </a: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1601430"/>
                  </a:ext>
                </a:extLst>
              </a:tr>
              <a:tr h="25388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žemės ūkio produktų perdirbimas ir realizacija</a:t>
                      </a: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, vietos maisto sistemų kūrimas</a:t>
                      </a:r>
                      <a:endParaRPr lang="lt-LT" sz="1200" i="1" noProof="0">
                        <a:solidFill>
                          <a:schemeClr val="tx1"/>
                        </a:solidFill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profesinio orientavimo stiprinimas, švietimo sistemos atitikties darbo rinkai gerinimas</a:t>
                      </a: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9143517"/>
                  </a:ext>
                </a:extLst>
              </a:tr>
              <a:tr h="25388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sąlygų investuotojams pritraukti sudarymas, infrastruktūros atnaujinimas, pritaikymas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profesinio orientavimo stiprinimas</a:t>
                      </a:r>
                      <a:r>
                        <a:rPr lang="en-GB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, </a:t>
                      </a:r>
                      <a:r>
                        <a:rPr lang="en-GB" sz="1200" i="1" noProof="0" dirty="0" err="1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suaugusiųjų</a:t>
                      </a:r>
                      <a:r>
                        <a:rPr lang="en-GB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en-GB" sz="1200" i="1" noProof="0" dirty="0" err="1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mokymosi</a:t>
                      </a:r>
                      <a:r>
                        <a:rPr lang="en-GB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 visa </a:t>
                      </a:r>
                      <a:r>
                        <a:rPr lang="en-GB" sz="1200" i="1" noProof="0" dirty="0" err="1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gyvenimą</a:t>
                      </a:r>
                      <a:r>
                        <a:rPr lang="en-GB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en-GB" sz="1200" i="1" noProof="0" dirty="0" err="1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lygio</a:t>
                      </a:r>
                      <a:r>
                        <a:rPr lang="en-GB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 </a:t>
                      </a:r>
                      <a:r>
                        <a:rPr lang="en-GB" sz="1200" i="1" noProof="0" dirty="0" err="1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didinimas</a:t>
                      </a: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1228851"/>
                  </a:ext>
                </a:extLst>
              </a:tr>
              <a:tr h="18755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perėjimas prie žiedinės ekonomikos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417457"/>
                  </a:ext>
                </a:extLst>
              </a:tr>
              <a:tr h="29182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ekologinės krypties plėtojimas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390443"/>
                  </a:ext>
                </a:extLst>
              </a:tr>
              <a:tr h="29182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didesnis dėmesys aukštosioms technologijoms, inovacijoms, ekonomikos ir visuomenės skaitmeninimui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974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7157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6">
            <a:extLst>
              <a:ext uri="{FF2B5EF4-FFF2-40B4-BE49-F238E27FC236}">
                <a16:creationId xmlns:a16="http://schemas.microsoft.com/office/drawing/2014/main" id="{FA76FAF3-7DD9-4434-BEE7-540A807AC8D9}"/>
              </a:ext>
            </a:extLst>
          </p:cNvPr>
          <p:cNvSpPr/>
          <p:nvPr/>
        </p:nvSpPr>
        <p:spPr>
          <a:xfrm>
            <a:off x="848460" y="320635"/>
            <a:ext cx="952252" cy="845732"/>
          </a:xfrm>
          <a:prstGeom prst="ellipse">
            <a:avLst/>
          </a:prstGeom>
          <a:solidFill>
            <a:schemeClr val="bg2"/>
          </a:solidFill>
          <a:ln w="28575"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spcBef>
                <a:spcPts val="600"/>
              </a:spcBef>
            </a:pPr>
            <a:r>
              <a:rPr lang="en-GB" sz="5000" b="1" dirty="0">
                <a:solidFill>
                  <a:srgbClr val="52876B"/>
                </a:solidFill>
                <a:latin typeface="Corbel" panose="020B0503020204020204" pitchFamily="34" charset="0"/>
              </a:rPr>
              <a:t>3</a:t>
            </a:r>
            <a:endParaRPr lang="lt-LT" sz="5000" b="1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8484E6-BD99-4A3E-8A40-75092F747E2B}"/>
              </a:ext>
            </a:extLst>
          </p:cNvPr>
          <p:cNvSpPr txBox="1"/>
          <p:nvPr/>
        </p:nvSpPr>
        <p:spPr>
          <a:xfrm>
            <a:off x="1885361" y="235670"/>
            <a:ext cx="9933495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38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ĮŽVALGOS</a:t>
            </a:r>
            <a:r>
              <a:rPr lang="lt-LT" sz="26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 </a:t>
            </a:r>
            <a:r>
              <a:rPr lang="en-GB" sz="2600" b="1" u="sng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BRS</a:t>
            </a:r>
            <a:r>
              <a:rPr lang="lt-LT" sz="26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 STRATEGINĖMS KRYPTIMS 2021–2030 M.:</a:t>
            </a:r>
            <a:endParaRPr lang="lt-LT" sz="2600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7" name="Rectangle: Rounded Corners 22">
            <a:extLst>
              <a:ext uri="{FF2B5EF4-FFF2-40B4-BE49-F238E27FC236}">
                <a16:creationId xmlns:a16="http://schemas.microsoft.com/office/drawing/2014/main" id="{F2480421-0D3A-4942-BF8E-75F32B147CA9}"/>
              </a:ext>
            </a:extLst>
          </p:cNvPr>
          <p:cNvSpPr/>
          <p:nvPr/>
        </p:nvSpPr>
        <p:spPr>
          <a:xfrm>
            <a:off x="829307" y="1994248"/>
            <a:ext cx="2428555" cy="3887597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</a:rPr>
              <a:t>Biržų rajono savivaldybės SPP 2016-2020 m. strateginės krypties </a:t>
            </a:r>
            <a:r>
              <a:rPr lang="lt-LT" sz="2000" b="1" dirty="0">
                <a:solidFill>
                  <a:srgbClr val="52876B"/>
                </a:solidFill>
                <a:latin typeface="Corbel" panose="020B0503020204020204" pitchFamily="34" charset="0"/>
              </a:rPr>
              <a:t>„</a:t>
            </a:r>
            <a:r>
              <a:rPr lang="en-GB" sz="2000" b="1" dirty="0">
                <a:solidFill>
                  <a:srgbClr val="52876B"/>
                </a:solidFill>
                <a:latin typeface="Corbel" panose="020B0503020204020204" pitchFamily="34" charset="0"/>
                <a:cs typeface="Times New Roman" panose="02020603050405020304" pitchFamily="18" charset="0"/>
              </a:rPr>
              <a:t>...</a:t>
            </a:r>
            <a:r>
              <a:rPr lang="lt-LT" sz="2000" b="1" dirty="0">
                <a:solidFill>
                  <a:srgbClr val="52876B"/>
                </a:solidFill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patrauklus kurti šeimą ir auginti vaikus </a:t>
            </a:r>
            <a:r>
              <a:rPr lang="lt-LT" sz="2000" dirty="0">
                <a:solidFill>
                  <a:schemeClr val="bg1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1" dirty="0">
                <a:solidFill>
                  <a:srgbClr val="52876B"/>
                </a:solidFill>
                <a:effectLst/>
                <a:latin typeface="Corbel" panose="020B05030202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r>
              <a:rPr lang="lt-LT" sz="2000" b="1" dirty="0">
                <a:solidFill>
                  <a:srgbClr val="52876B"/>
                </a:solidFill>
                <a:latin typeface="Corbel" panose="020B0503020204020204" pitchFamily="34" charset="0"/>
              </a:rPr>
              <a:t>“ </a:t>
            </a:r>
            <a:r>
              <a:rPr lang="lt-LT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</a:rPr>
              <a:t>plėtojimas</a:t>
            </a:r>
            <a:endParaRPr lang="lt-LT" sz="2000" b="1" dirty="0">
              <a:solidFill>
                <a:schemeClr val="tx1">
                  <a:lumMod val="85000"/>
                  <a:lumOff val="15000"/>
                </a:schemeClr>
              </a:solidFill>
              <a:latin typeface="Corbel" panose="020B0503020204020204" pitchFamily="34" charset="0"/>
            </a:endParaRPr>
          </a:p>
        </p:txBody>
      </p:sp>
      <p:sp>
        <p:nvSpPr>
          <p:cNvPr id="10" name="Left Brace 23">
            <a:extLst>
              <a:ext uri="{FF2B5EF4-FFF2-40B4-BE49-F238E27FC236}">
                <a16:creationId xmlns:a16="http://schemas.microsoft.com/office/drawing/2014/main" id="{9FA787F5-B797-48D5-A097-320D29E88B5C}"/>
              </a:ext>
            </a:extLst>
          </p:cNvPr>
          <p:cNvSpPr/>
          <p:nvPr/>
        </p:nvSpPr>
        <p:spPr>
          <a:xfrm rot="5400000">
            <a:off x="7810019" y="-1249805"/>
            <a:ext cx="228768" cy="7682839"/>
          </a:xfrm>
          <a:prstGeom prst="leftBrace">
            <a:avLst>
              <a:gd name="adj1" fmla="val 139869"/>
              <a:gd name="adj2" fmla="val 50000"/>
            </a:avLst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3" name="Rodyklė: dešinėn 12">
            <a:extLst>
              <a:ext uri="{FF2B5EF4-FFF2-40B4-BE49-F238E27FC236}">
                <a16:creationId xmlns:a16="http://schemas.microsoft.com/office/drawing/2014/main" id="{E8E301A6-9BCE-4A09-96F4-6C6D484E86D6}"/>
              </a:ext>
            </a:extLst>
          </p:cNvPr>
          <p:cNvSpPr/>
          <p:nvPr/>
        </p:nvSpPr>
        <p:spPr>
          <a:xfrm>
            <a:off x="3268799" y="3123152"/>
            <a:ext cx="595232" cy="1018095"/>
          </a:xfrm>
          <a:prstGeom prst="rightArrow">
            <a:avLst/>
          </a:prstGeom>
          <a:solidFill>
            <a:srgbClr val="52876B"/>
          </a:solidFill>
          <a:ln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5" name="Rectangle: Rounded Corners 21">
            <a:extLst>
              <a:ext uri="{FF2B5EF4-FFF2-40B4-BE49-F238E27FC236}">
                <a16:creationId xmlns:a16="http://schemas.microsoft.com/office/drawing/2014/main" id="{103D177A-3D54-405E-AA6E-A5C1BC9C5798}"/>
              </a:ext>
            </a:extLst>
          </p:cNvPr>
          <p:cNvSpPr/>
          <p:nvPr/>
        </p:nvSpPr>
        <p:spPr>
          <a:xfrm>
            <a:off x="3284202" y="1031249"/>
            <a:ext cx="8848520" cy="1293587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latin typeface="Corbel" panose="020B0503020204020204" pitchFamily="34" charset="0"/>
              </a:rPr>
              <a:t>NAUJOS AMBICIJOS?</a:t>
            </a:r>
          </a:p>
          <a:p>
            <a:pPr>
              <a:spcBef>
                <a:spcPts val="600"/>
              </a:spcBef>
            </a:pPr>
            <a:r>
              <a:rPr lang="en-GB" sz="1600" b="1" i="1" dirty="0">
                <a:latin typeface="Corbel" panose="020B0503020204020204" pitchFamily="34" charset="0"/>
              </a:rPr>
              <a:t> </a:t>
            </a:r>
            <a:r>
              <a:rPr lang="lt-LT" dirty="0">
                <a:latin typeface="Corbel" panose="020B0503020204020204" pitchFamily="34" charset="0"/>
              </a:rPr>
              <a:t>Raktiniai žodžiai</a:t>
            </a:r>
            <a:r>
              <a:rPr lang="lt-LT" b="1" dirty="0">
                <a:latin typeface="Corbel" panose="020B0503020204020204" pitchFamily="34" charset="0"/>
              </a:rPr>
              <a:t>            </a:t>
            </a:r>
            <a:r>
              <a:rPr lang="en-GB" b="1" dirty="0">
                <a:latin typeface="Corbel" panose="020B0503020204020204" pitchFamily="34" charset="0"/>
              </a:rPr>
              <a:t>SAUGUS, ATVIRAS, ĮTRAUKUS</a:t>
            </a:r>
            <a:endParaRPr lang="lt-LT" b="1" dirty="0">
              <a:latin typeface="Corbel" panose="020B0503020204020204" pitchFamily="34" charset="0"/>
            </a:endParaRPr>
          </a:p>
          <a:p>
            <a:pPr>
              <a:spcBef>
                <a:spcPts val="600"/>
              </a:spcBef>
            </a:pPr>
            <a:r>
              <a:rPr lang="lt-LT" sz="1200" dirty="0">
                <a:latin typeface="Corbel" panose="020B0503020204020204" pitchFamily="34" charset="0"/>
              </a:rPr>
              <a:t>Strateginė kryptis </a:t>
            </a:r>
            <a:r>
              <a:rPr lang="en-GB" sz="1200" dirty="0">
                <a:latin typeface="Corbel" panose="020B0503020204020204" pitchFamily="34" charset="0"/>
              </a:rPr>
              <a:t>           </a:t>
            </a:r>
            <a:r>
              <a:rPr lang="en-GB" sz="1200" b="1" dirty="0">
                <a:latin typeface="Corbel" panose="020B0503020204020204" pitchFamily="34" charset="0"/>
              </a:rPr>
              <a:t>LYGIŲ GALIMYBIŲ VISIEMS SUDARYMAS, PLĖTOJANT SAUGIĄ IR ATVIRĄ SAVIVALDĄ BEI SKATINANT ĮTRAUKIĄ VIETOS BENDRUOMENĘ</a:t>
            </a:r>
            <a:endParaRPr lang="lt-LT" sz="1200" b="1" dirty="0">
              <a:latin typeface="Corbel" panose="020B0503020204020204" pitchFamily="34" charset="0"/>
            </a:endParaRPr>
          </a:p>
        </p:txBody>
      </p:sp>
      <p:sp>
        <p:nvSpPr>
          <p:cNvPr id="16" name="Rodyklė: dešinėn 15">
            <a:extLst>
              <a:ext uri="{FF2B5EF4-FFF2-40B4-BE49-F238E27FC236}">
                <a16:creationId xmlns:a16="http://schemas.microsoft.com/office/drawing/2014/main" id="{7DD27796-629D-4B7E-9A94-672007B5EDBB}"/>
              </a:ext>
            </a:extLst>
          </p:cNvPr>
          <p:cNvSpPr/>
          <p:nvPr/>
        </p:nvSpPr>
        <p:spPr>
          <a:xfrm>
            <a:off x="5162492" y="1504932"/>
            <a:ext cx="216097" cy="286347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>
              <a:solidFill>
                <a:schemeClr val="bg1"/>
              </a:solidFill>
            </a:endParaRPr>
          </a:p>
        </p:txBody>
      </p:sp>
      <p:sp>
        <p:nvSpPr>
          <p:cNvPr id="11" name="Rodyklė: dešinėn 10">
            <a:extLst>
              <a:ext uri="{FF2B5EF4-FFF2-40B4-BE49-F238E27FC236}">
                <a16:creationId xmlns:a16="http://schemas.microsoft.com/office/drawing/2014/main" id="{B1164B94-9E3D-490F-A5EC-B4D92BB9BFF8}"/>
              </a:ext>
            </a:extLst>
          </p:cNvPr>
          <p:cNvSpPr/>
          <p:nvPr/>
        </p:nvSpPr>
        <p:spPr>
          <a:xfrm>
            <a:off x="4633303" y="1762187"/>
            <a:ext cx="216097" cy="286347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>
              <a:solidFill>
                <a:schemeClr val="bg1"/>
              </a:solidFill>
            </a:endParaRPr>
          </a:p>
        </p:txBody>
      </p:sp>
      <p:graphicFrame>
        <p:nvGraphicFramePr>
          <p:cNvPr id="17" name="Lentelė 21">
            <a:extLst>
              <a:ext uri="{FF2B5EF4-FFF2-40B4-BE49-F238E27FC236}">
                <a16:creationId xmlns:a16="http://schemas.microsoft.com/office/drawing/2014/main" id="{3DAF3BAA-7F19-41DC-9425-5DB2EB8038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282565"/>
              </p:ext>
            </p:extLst>
          </p:nvPr>
        </p:nvGraphicFramePr>
        <p:xfrm>
          <a:off x="3860404" y="2798519"/>
          <a:ext cx="8127999" cy="2807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0687">
                  <a:extLst>
                    <a:ext uri="{9D8B030D-6E8A-4147-A177-3AD203B41FA5}">
                      <a16:colId xmlns:a16="http://schemas.microsoft.com/office/drawing/2014/main" val="1709927092"/>
                    </a:ext>
                  </a:extLst>
                </a:gridCol>
                <a:gridCol w="2169588">
                  <a:extLst>
                    <a:ext uri="{9D8B030D-6E8A-4147-A177-3AD203B41FA5}">
                      <a16:colId xmlns:a16="http://schemas.microsoft.com/office/drawing/2014/main" val="562486398"/>
                    </a:ext>
                  </a:extLst>
                </a:gridCol>
                <a:gridCol w="2937724">
                  <a:extLst>
                    <a:ext uri="{9D8B030D-6E8A-4147-A177-3AD203B41FA5}">
                      <a16:colId xmlns:a16="http://schemas.microsoft.com/office/drawing/2014/main" val="2851678107"/>
                    </a:ext>
                  </a:extLst>
                </a:gridCol>
              </a:tblGrid>
              <a:tr h="3425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SAUGUS</a:t>
                      </a:r>
                      <a:r>
                        <a:rPr lang="lt-LT" sz="1800" noProof="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</a:txBody>
                  <a:tcPr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ATVIRAS:</a:t>
                      </a:r>
                      <a:endParaRPr lang="lt-LT" sz="1800" noProof="0" dirty="0">
                        <a:solidFill>
                          <a:schemeClr val="bg1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noProof="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ĮTRAUK</a:t>
                      </a:r>
                      <a:r>
                        <a:rPr lang="en-GB" sz="1800" noProof="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US:</a:t>
                      </a:r>
                      <a:endParaRPr lang="lt-LT" sz="1800" noProof="0" dirty="0">
                        <a:solidFill>
                          <a:schemeClr val="bg1"/>
                        </a:solidFill>
                        <a:effectLst/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5287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524401"/>
                  </a:ext>
                </a:extLst>
              </a:tr>
              <a:tr h="4286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viešojo saugumo ir viešosios tvarkos užtikrinimas, prevencijos stiprinimas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viešojo valdymo stiprinimas, viešojo valdymo skaitmeninimas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savanorystės plėtojimas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lt-LT" sz="1200" i="1" noProof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1977619"/>
                  </a:ext>
                </a:extLst>
              </a:tr>
              <a:tr h="5218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skurdo ir pajamų nelygybės mažinimas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vidinės ir išorinės komunikacijos stiprinimas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latin typeface="Corbel" panose="020B0503020204020204" pitchFamily="34" charset="0"/>
                        </a:rPr>
                        <a:t>socialinių-ekonominių partnerių, jaunimo, nevyriausybinių, bendruomeninių organizacijų ir visų gyventojų įtraukties didinimas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12276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socialiai pažeidžiamų grupių ir asmenų integracija, socialinių paslaugų spektro plėtra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savivaldybės įvaizdžio gerinimas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200" i="1" noProof="0" dirty="0"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5848243"/>
                  </a:ext>
                </a:extLst>
              </a:tr>
              <a:tr h="25388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 err="1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reemigracijos</a:t>
                      </a: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 imigracijos procesų skatinimas, sąlygų sudarymas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vietos veiklos grupių veiklos plėtojimas ir palaikymas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1228851"/>
                  </a:ext>
                </a:extLst>
              </a:tr>
              <a:tr h="18755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gyventojų pilietiškumo, sąmoningumo, atsakomybės ugdymas ir plėtojimas, padidintas dėmesys investicijoms į žmogų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6639856"/>
                  </a:ext>
                </a:extLst>
              </a:tr>
              <a:tr h="18755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tarptautiškumo, bendradarbiavimo (su kaimyninėmis savivaldybėmis, užsienio šalimis)  plėtojimas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4174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00191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6">
            <a:extLst>
              <a:ext uri="{FF2B5EF4-FFF2-40B4-BE49-F238E27FC236}">
                <a16:creationId xmlns:a16="http://schemas.microsoft.com/office/drawing/2014/main" id="{FA76FAF3-7DD9-4434-BEE7-540A807AC8D9}"/>
              </a:ext>
            </a:extLst>
          </p:cNvPr>
          <p:cNvSpPr/>
          <p:nvPr/>
        </p:nvSpPr>
        <p:spPr>
          <a:xfrm>
            <a:off x="848460" y="320635"/>
            <a:ext cx="952252" cy="845732"/>
          </a:xfrm>
          <a:prstGeom prst="ellipse">
            <a:avLst/>
          </a:prstGeom>
          <a:solidFill>
            <a:schemeClr val="bg2"/>
          </a:solidFill>
          <a:ln w="28575"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spcBef>
                <a:spcPts val="600"/>
              </a:spcBef>
            </a:pPr>
            <a:r>
              <a:rPr lang="en-GB" sz="5000" b="1" dirty="0">
                <a:solidFill>
                  <a:srgbClr val="52876B"/>
                </a:solidFill>
                <a:latin typeface="Corbel" panose="020B0503020204020204" pitchFamily="34" charset="0"/>
              </a:rPr>
              <a:t>4</a:t>
            </a:r>
            <a:endParaRPr lang="lt-LT" sz="5000" b="1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8484E6-BD99-4A3E-8A40-75092F747E2B}"/>
              </a:ext>
            </a:extLst>
          </p:cNvPr>
          <p:cNvSpPr txBox="1"/>
          <p:nvPr/>
        </p:nvSpPr>
        <p:spPr>
          <a:xfrm>
            <a:off x="1885361" y="235670"/>
            <a:ext cx="9933495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38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ĮŽVALGOS</a:t>
            </a:r>
            <a:r>
              <a:rPr lang="lt-LT" sz="26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 </a:t>
            </a:r>
            <a:r>
              <a:rPr lang="en-GB" sz="2600" b="1" u="sng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BRS</a:t>
            </a:r>
            <a:r>
              <a:rPr lang="lt-LT" sz="2600" b="1" u="sng" kern="1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528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+mj-ea"/>
                <a:cs typeface="+mj-cs"/>
              </a:rPr>
              <a:t> STRATEGINĖMS KRYPTIMS 2021–2030 M.:</a:t>
            </a:r>
            <a:endParaRPr lang="lt-LT" sz="2600" dirty="0">
              <a:solidFill>
                <a:srgbClr val="52876B"/>
              </a:solidFill>
              <a:latin typeface="Corbel" panose="020B0503020204020204" pitchFamily="34" charset="0"/>
            </a:endParaRPr>
          </a:p>
        </p:txBody>
      </p:sp>
      <p:sp>
        <p:nvSpPr>
          <p:cNvPr id="7" name="Rectangle: Rounded Corners 22">
            <a:extLst>
              <a:ext uri="{FF2B5EF4-FFF2-40B4-BE49-F238E27FC236}">
                <a16:creationId xmlns:a16="http://schemas.microsoft.com/office/drawing/2014/main" id="{F2480421-0D3A-4942-BF8E-75F32B147CA9}"/>
              </a:ext>
            </a:extLst>
          </p:cNvPr>
          <p:cNvSpPr/>
          <p:nvPr/>
        </p:nvSpPr>
        <p:spPr>
          <a:xfrm>
            <a:off x="829307" y="1994248"/>
            <a:ext cx="2428555" cy="3887597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</a:rPr>
              <a:t>Naujos strateginės krypties plėtojimas</a:t>
            </a:r>
            <a:endParaRPr lang="lt-LT" sz="2000" b="1" dirty="0">
              <a:solidFill>
                <a:schemeClr val="tx1">
                  <a:lumMod val="85000"/>
                  <a:lumOff val="15000"/>
                </a:schemeClr>
              </a:solidFill>
              <a:latin typeface="Corbel" panose="020B0503020204020204" pitchFamily="34" charset="0"/>
            </a:endParaRPr>
          </a:p>
        </p:txBody>
      </p:sp>
      <p:sp>
        <p:nvSpPr>
          <p:cNvPr id="10" name="Left Brace 23">
            <a:extLst>
              <a:ext uri="{FF2B5EF4-FFF2-40B4-BE49-F238E27FC236}">
                <a16:creationId xmlns:a16="http://schemas.microsoft.com/office/drawing/2014/main" id="{9FA787F5-B797-48D5-A097-320D29E88B5C}"/>
              </a:ext>
            </a:extLst>
          </p:cNvPr>
          <p:cNvSpPr/>
          <p:nvPr/>
        </p:nvSpPr>
        <p:spPr>
          <a:xfrm rot="5400000">
            <a:off x="7846556" y="-1267173"/>
            <a:ext cx="228768" cy="7682839"/>
          </a:xfrm>
          <a:prstGeom prst="leftBrace">
            <a:avLst>
              <a:gd name="adj1" fmla="val 139869"/>
              <a:gd name="adj2" fmla="val 50000"/>
            </a:avLst>
          </a:prstGeom>
          <a:ln w="254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3" name="Rodyklė: dešinėn 12">
            <a:extLst>
              <a:ext uri="{FF2B5EF4-FFF2-40B4-BE49-F238E27FC236}">
                <a16:creationId xmlns:a16="http://schemas.microsoft.com/office/drawing/2014/main" id="{E8E301A6-9BCE-4A09-96F4-6C6D484E86D6}"/>
              </a:ext>
            </a:extLst>
          </p:cNvPr>
          <p:cNvSpPr/>
          <p:nvPr/>
        </p:nvSpPr>
        <p:spPr>
          <a:xfrm>
            <a:off x="3268799" y="3363297"/>
            <a:ext cx="595232" cy="1018095"/>
          </a:xfrm>
          <a:prstGeom prst="rightArrow">
            <a:avLst/>
          </a:prstGeom>
          <a:solidFill>
            <a:srgbClr val="52876B"/>
          </a:solidFill>
          <a:ln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5" name="Rectangle: Rounded Corners 21">
            <a:extLst>
              <a:ext uri="{FF2B5EF4-FFF2-40B4-BE49-F238E27FC236}">
                <a16:creationId xmlns:a16="http://schemas.microsoft.com/office/drawing/2014/main" id="{103D177A-3D54-405E-AA6E-A5C1BC9C5798}"/>
              </a:ext>
            </a:extLst>
          </p:cNvPr>
          <p:cNvSpPr/>
          <p:nvPr/>
        </p:nvSpPr>
        <p:spPr>
          <a:xfrm>
            <a:off x="3268799" y="1061685"/>
            <a:ext cx="8848520" cy="1192423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solidFill>
              <a:srgbClr val="5287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latin typeface="Corbel" panose="020B0503020204020204" pitchFamily="34" charset="0"/>
              </a:rPr>
              <a:t>NAUJOS AMBICIJOS?</a:t>
            </a:r>
          </a:p>
          <a:p>
            <a:pPr>
              <a:spcBef>
                <a:spcPts val="600"/>
              </a:spcBef>
            </a:pPr>
            <a:r>
              <a:rPr lang="en-GB" sz="1600" b="1" i="1" dirty="0">
                <a:latin typeface="Corbel" panose="020B0503020204020204" pitchFamily="34" charset="0"/>
              </a:rPr>
              <a:t> </a:t>
            </a:r>
            <a:r>
              <a:rPr lang="lt-LT" dirty="0">
                <a:latin typeface="Corbel" panose="020B0503020204020204" pitchFamily="34" charset="0"/>
              </a:rPr>
              <a:t>Raktiniai žodžiai</a:t>
            </a:r>
            <a:r>
              <a:rPr lang="lt-LT" b="1" dirty="0">
                <a:latin typeface="Corbel" panose="020B0503020204020204" pitchFamily="34" charset="0"/>
              </a:rPr>
              <a:t>           </a:t>
            </a:r>
            <a:r>
              <a:rPr lang="en-GB" b="1" dirty="0">
                <a:latin typeface="Corbel" panose="020B0503020204020204" pitchFamily="34" charset="0"/>
              </a:rPr>
              <a:t>ŽALIAS IR JUNGLUS</a:t>
            </a:r>
            <a:r>
              <a:rPr lang="lt-LT" b="1" dirty="0">
                <a:latin typeface="Corbel" panose="020B0503020204020204" pitchFamily="34" charset="0"/>
              </a:rPr>
              <a:t> </a:t>
            </a:r>
          </a:p>
          <a:p>
            <a:pPr>
              <a:spcBef>
                <a:spcPts val="600"/>
              </a:spcBef>
            </a:pPr>
            <a:r>
              <a:rPr lang="lt-LT" sz="1200" dirty="0">
                <a:latin typeface="Corbel" panose="020B0503020204020204" pitchFamily="34" charset="0"/>
              </a:rPr>
              <a:t>Strateginė kryptis</a:t>
            </a:r>
            <a:r>
              <a:rPr lang="en-GB" sz="1200" dirty="0">
                <a:latin typeface="Corbel" panose="020B0503020204020204" pitchFamily="34" charset="0"/>
              </a:rPr>
              <a:t>           </a:t>
            </a:r>
            <a:r>
              <a:rPr lang="en-GB" sz="1200" b="1" dirty="0">
                <a:latin typeface="Corbel" panose="020B0503020204020204" pitchFamily="34" charset="0"/>
              </a:rPr>
              <a:t>DARNUS PATRAUKLIOS IR JUNGLIOS GYVENAMOSIOS APLINKOS BEI ŽALIOS, KLIMATUI DRAUGIŠKOS INFRASTRUKTŪROS VYSTYMAS</a:t>
            </a:r>
            <a:endParaRPr lang="lt-LT" sz="1200" b="1" dirty="0">
              <a:latin typeface="Corbel" panose="020B0503020204020204" pitchFamily="34" charset="0"/>
            </a:endParaRPr>
          </a:p>
        </p:txBody>
      </p:sp>
      <p:sp>
        <p:nvSpPr>
          <p:cNvPr id="16" name="Rodyklė: dešinėn 15">
            <a:extLst>
              <a:ext uri="{FF2B5EF4-FFF2-40B4-BE49-F238E27FC236}">
                <a16:creationId xmlns:a16="http://schemas.microsoft.com/office/drawing/2014/main" id="{7DD27796-629D-4B7E-9A94-672007B5EDBB}"/>
              </a:ext>
            </a:extLst>
          </p:cNvPr>
          <p:cNvSpPr/>
          <p:nvPr/>
        </p:nvSpPr>
        <p:spPr>
          <a:xfrm>
            <a:off x="5153255" y="1514723"/>
            <a:ext cx="216097" cy="286347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>
              <a:solidFill>
                <a:schemeClr val="bg1"/>
              </a:solidFill>
            </a:endParaRPr>
          </a:p>
        </p:txBody>
      </p:sp>
      <p:sp>
        <p:nvSpPr>
          <p:cNvPr id="11" name="Rodyklė: dešinėn 10">
            <a:extLst>
              <a:ext uri="{FF2B5EF4-FFF2-40B4-BE49-F238E27FC236}">
                <a16:creationId xmlns:a16="http://schemas.microsoft.com/office/drawing/2014/main" id="{B1164B94-9E3D-490F-A5EC-B4D92BB9BFF8}"/>
              </a:ext>
            </a:extLst>
          </p:cNvPr>
          <p:cNvSpPr/>
          <p:nvPr/>
        </p:nvSpPr>
        <p:spPr>
          <a:xfrm>
            <a:off x="4617900" y="1750134"/>
            <a:ext cx="216097" cy="286347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>
              <a:solidFill>
                <a:schemeClr val="bg1"/>
              </a:solidFill>
            </a:endParaRPr>
          </a:p>
        </p:txBody>
      </p:sp>
      <p:graphicFrame>
        <p:nvGraphicFramePr>
          <p:cNvPr id="12" name="Lentelė 21">
            <a:extLst>
              <a:ext uri="{FF2B5EF4-FFF2-40B4-BE49-F238E27FC236}">
                <a16:creationId xmlns:a16="http://schemas.microsoft.com/office/drawing/2014/main" id="{CA708D1B-324D-4AC7-9446-9339ADDD59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546383"/>
              </p:ext>
            </p:extLst>
          </p:nvPr>
        </p:nvGraphicFramePr>
        <p:xfrm>
          <a:off x="3859457" y="2792960"/>
          <a:ext cx="7942902" cy="2466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45849">
                  <a:extLst>
                    <a:ext uri="{9D8B030D-6E8A-4147-A177-3AD203B41FA5}">
                      <a16:colId xmlns:a16="http://schemas.microsoft.com/office/drawing/2014/main" val="1709927092"/>
                    </a:ext>
                  </a:extLst>
                </a:gridCol>
                <a:gridCol w="4097053">
                  <a:extLst>
                    <a:ext uri="{9D8B030D-6E8A-4147-A177-3AD203B41FA5}">
                      <a16:colId xmlns:a16="http://schemas.microsoft.com/office/drawing/2014/main" val="5624863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ŽALIAS :</a:t>
                      </a:r>
                    </a:p>
                  </a:txBody>
                  <a:tcPr>
                    <a:solidFill>
                      <a:srgbClr val="5287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/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JUNGLUS :</a:t>
                      </a:r>
                    </a:p>
                  </a:txBody>
                  <a:tcPr>
                    <a:solidFill>
                      <a:srgbClr val="5287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524401"/>
                  </a:ext>
                </a:extLst>
              </a:tr>
              <a:tr h="4995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kraštovaizdžio, žaliųjų plotų priežiūra, puoselėjimas, plėtra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rajono tarp</a:t>
                      </a:r>
                      <a:r>
                        <a:rPr lang="en-GB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cs typeface="Times New Roman" panose="02020603050405020304" pitchFamily="18" charset="0"/>
                        </a:rPr>
                        <a:t>autinio,  tarpmiestinio ir vietinio pasiekiamumo didinimas, </a:t>
                      </a: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atokumo mažinimas</a:t>
                      </a: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1977619"/>
                  </a:ext>
                </a:extLst>
              </a:tr>
              <a:tr h="4707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</a:rPr>
                        <a:t>alternatyvios ir atsinaujinančios energetikos plėtojimas ir skatinimas</a:t>
                      </a:r>
                      <a:endParaRPr lang="lt-LT" sz="1200" i="1" noProof="0" dirty="0">
                        <a:solidFill>
                          <a:schemeClr val="tx1"/>
                        </a:solidFill>
                        <a:latin typeface="Corbel" panose="020B0503020204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intelektinių transporto sistemų diegimas, eismo saugumo didinimas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12276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 err="1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bioekonomikos</a:t>
                      </a: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principų plėtojimas ir palaikymas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pažangių, itin aukšto pralaidumo ryšio tinklų plėtra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5848243"/>
                  </a:ext>
                </a:extLst>
              </a:tr>
              <a:tr h="4851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efektyvesnis atliekų perdirbimas, rūšiavimas, aplinkos taršos mažinimas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skaitmeninės visuomenės, ekonomikos ir viešojo valdymo kūrimas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9179431"/>
                  </a:ext>
                </a:extLst>
              </a:tr>
              <a:tr h="25388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200" i="1" noProof="0" dirty="0">
                          <a:solidFill>
                            <a:schemeClr val="tx1"/>
                          </a:solidFill>
                          <a:latin typeface="Corbel" panose="020B0503020204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sąlygų bemotorio transportui sudarymas, infrastruktūros kūrimas, atnaujinimas ir priežiūra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12288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71503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vadinimas 1">
            <a:extLst>
              <a:ext uri="{FF2B5EF4-FFF2-40B4-BE49-F238E27FC236}">
                <a16:creationId xmlns:a16="http://schemas.microsoft.com/office/drawing/2014/main" id="{EE71C7A6-78F7-47E2-A3F8-53E7058B99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32565"/>
            <a:ext cx="10515600" cy="8138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err="1">
                <a:solidFill>
                  <a:srgbClr val="52876B"/>
                </a:solidFill>
              </a:rPr>
              <a:t>Ačiū</a:t>
            </a:r>
            <a:r>
              <a:rPr lang="en-GB" sz="4400" dirty="0">
                <a:solidFill>
                  <a:srgbClr val="52876B"/>
                </a:solidFill>
              </a:rPr>
              <a:t> </a:t>
            </a:r>
            <a:r>
              <a:rPr lang="en-GB" sz="4400" dirty="0" err="1">
                <a:solidFill>
                  <a:srgbClr val="52876B"/>
                </a:solidFill>
              </a:rPr>
              <a:t>už</a:t>
            </a:r>
            <a:r>
              <a:rPr lang="en-GB" sz="4400" dirty="0">
                <a:solidFill>
                  <a:srgbClr val="52876B"/>
                </a:solidFill>
              </a:rPr>
              <a:t> </a:t>
            </a:r>
            <a:r>
              <a:rPr lang="en-GB" sz="4400" dirty="0" err="1">
                <a:solidFill>
                  <a:srgbClr val="52876B"/>
                </a:solidFill>
              </a:rPr>
              <a:t>dėmesį</a:t>
            </a:r>
            <a:r>
              <a:rPr lang="en-GB" sz="4400" dirty="0">
                <a:solidFill>
                  <a:srgbClr val="52876B"/>
                </a:solidFill>
              </a:rPr>
              <a:t>!</a:t>
            </a:r>
            <a:endParaRPr lang="lt-LT" dirty="0">
              <a:solidFill>
                <a:srgbClr val="52876B"/>
              </a:solidFill>
            </a:endParaRPr>
          </a:p>
        </p:txBody>
      </p:sp>
      <p:sp>
        <p:nvSpPr>
          <p:cNvPr id="5" name="Pavadinimas 1">
            <a:extLst>
              <a:ext uri="{FF2B5EF4-FFF2-40B4-BE49-F238E27FC236}">
                <a16:creationId xmlns:a16="http://schemas.microsoft.com/office/drawing/2014/main" id="{D41340BD-32FD-45FC-A131-CEC0D9E9C677}"/>
              </a:ext>
            </a:extLst>
          </p:cNvPr>
          <p:cNvSpPr txBox="1">
            <a:spLocks/>
          </p:cNvSpPr>
          <p:nvPr/>
        </p:nvSpPr>
        <p:spPr>
          <a:xfrm>
            <a:off x="1509074" y="4218495"/>
            <a:ext cx="10515600" cy="1465867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en-GB" sz="4400" u="sng" dirty="0" err="1"/>
              <a:t>Kontaktai</a:t>
            </a:r>
            <a:r>
              <a:rPr lang="en-GB" sz="4400" u="sng" dirty="0"/>
              <a:t>: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4400" dirty="0"/>
              <a:t>Odeta Bačianskienė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4400" dirty="0"/>
              <a:t>Tel. 863000228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4400" dirty="0"/>
              <a:t>El. </a:t>
            </a:r>
            <a:r>
              <a:rPr lang="en-GB" sz="4400" dirty="0" err="1"/>
              <a:t>Paštas</a:t>
            </a:r>
            <a:r>
              <a:rPr lang="en-GB" sz="4400" dirty="0"/>
              <a:t>: </a:t>
            </a:r>
            <a:r>
              <a:rPr lang="en-GB" sz="4400" dirty="0" err="1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info@generalis.lt</a:t>
            </a:r>
            <a:endParaRPr lang="en-GB" sz="4400" dirty="0"/>
          </a:p>
          <a:p>
            <a:pPr marL="0" indent="0" algn="r">
              <a:buFont typeface="Arial" panose="020B0604020202020204" pitchFamily="34" charset="0"/>
              <a:buNone/>
            </a:pPr>
            <a:endParaRPr lang="lt-LT" i="1" dirty="0">
              <a:solidFill>
                <a:srgbClr val="5287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793098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VTI">
  <a:themeElements>
    <a:clrScheme name="Lašelis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Univers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ppt/theme/theme2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49A5B6DF530945921C86BC01B18D71" ma:contentTypeVersion="13" ma:contentTypeDescription="Create a new document." ma:contentTypeScope="" ma:versionID="8eb042dc1f7b9b14856a8f83ef97f0dc">
  <xsd:schema xmlns:xsd="http://www.w3.org/2001/XMLSchema" xmlns:xs="http://www.w3.org/2001/XMLSchema" xmlns:p="http://schemas.microsoft.com/office/2006/metadata/properties" xmlns:ns3="2145dd0b-2858-4016-a6df-8fd31ded64a1" xmlns:ns4="2c09582d-149a-4940-890b-06d8667ebebd" targetNamespace="http://schemas.microsoft.com/office/2006/metadata/properties" ma:root="true" ma:fieldsID="b6c390188e34f91cadefb0244f55eb72" ns3:_="" ns4:_="">
    <xsd:import namespace="2145dd0b-2858-4016-a6df-8fd31ded64a1"/>
    <xsd:import namespace="2c09582d-149a-4940-890b-06d8667ebeb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45dd0b-2858-4016-a6df-8fd31ded64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09582d-149a-4940-890b-06d8667ebeb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BFA17D7-1071-48B5-989E-602B8FD4DCAF}">
  <ds:schemaRefs>
    <ds:schemaRef ds:uri="2c09582d-149a-4940-890b-06d8667ebebd"/>
    <ds:schemaRef ds:uri="http://schemas.microsoft.com/office/2006/documentManagement/types"/>
    <ds:schemaRef ds:uri="http://purl.org/dc/terms/"/>
    <ds:schemaRef ds:uri="http://purl.org/dc/elements/1.1/"/>
    <ds:schemaRef ds:uri="http://www.w3.org/XML/1998/namespace"/>
    <ds:schemaRef ds:uri="http://schemas.microsoft.com/office/infopath/2007/PartnerControls"/>
    <ds:schemaRef ds:uri="2145dd0b-2858-4016-a6df-8fd31ded64a1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2CF535D-2B39-48D7-943E-88B9FD3776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45dd0b-2858-4016-a6df-8fd31ded64a1"/>
    <ds:schemaRef ds:uri="2c09582d-149a-4940-890b-06d8667ebe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0C5AA26-8BDC-48A4-BE86-C75D0091E5D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TM04033925[[fn=Lašelis]]</Template>
  <TotalTime>6815</TotalTime>
  <Words>2222</Words>
  <Application>Microsoft Office PowerPoint</Application>
  <PresentationFormat>Plačiaekranė</PresentationFormat>
  <Paragraphs>358</Paragraphs>
  <Slides>15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6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15</vt:i4>
      </vt:variant>
    </vt:vector>
  </HeadingPairs>
  <TitlesOfParts>
    <vt:vector size="22" baseType="lpstr">
      <vt:lpstr>Arial</vt:lpstr>
      <vt:lpstr>Calibri</vt:lpstr>
      <vt:lpstr>Cambria</vt:lpstr>
      <vt:lpstr>Corbel</vt:lpstr>
      <vt:lpstr>Univers</vt:lpstr>
      <vt:lpstr>Wingdings</vt:lpstr>
      <vt:lpstr>GradientVTI</vt:lpstr>
      <vt:lpstr>STRATEGINIO PLĖTROS PLANO KRYPTYS: KUR ESAME? AR EINAME TINKAME LINKME?</vt:lpstr>
      <vt:lpstr>BIRŽŲ RAJONO SAVIVALDYBĖS VIDAUS IR IŠORĖS APLINKOS ANALIZĘ RENGĖ:</vt:lpstr>
      <vt:lpstr>VIDAUS IR IŠORĖS APLINKOS ANALIZĖS RENGIMO METU:</vt:lpstr>
      <vt:lpstr>KAS BUVO PLANUOTA 2016–2020 METAIS?</vt:lpstr>
      <vt:lpstr>BRS 2016–2020 M. SPP ĮGYVENDINIMO REZULTATAI (I):</vt:lpstr>
      <vt:lpstr>BRS 2016–2020 M. SPP ĮGYVENDINIMO REZULTATAI (II):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BIRŽŲ RAJONO SAVIVALDYBĖS GYVENTOJŲ NUOMONĖS TYRIMO ATASKAITA, 2021 M.</dc:title>
  <dc:creator>Odeta Bačianskienė</dc:creator>
  <cp:lastModifiedBy>Odeta Bačianskienė</cp:lastModifiedBy>
  <cp:revision>116</cp:revision>
  <cp:lastPrinted>2021-06-02T09:25:46Z</cp:lastPrinted>
  <dcterms:created xsi:type="dcterms:W3CDTF">2021-04-15T07:49:34Z</dcterms:created>
  <dcterms:modified xsi:type="dcterms:W3CDTF">2021-06-03T08:09:10Z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0x0101009A49A5B6DF530945921C86BC01B18D71</vt:lpwstr>
  </property>
</Properties>
</file>