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86" r:id="rId1"/>
  </p:sldMasterIdLst>
  <p:notesMasterIdLst>
    <p:notesMasterId r:id="rId20"/>
  </p:notesMasterIdLst>
  <p:sldIdLst>
    <p:sldId id="256" r:id="rId2"/>
    <p:sldId id="257" r:id="rId3"/>
    <p:sldId id="272" r:id="rId4"/>
    <p:sldId id="258" r:id="rId5"/>
    <p:sldId id="277" r:id="rId6"/>
    <p:sldId id="283" r:id="rId7"/>
    <p:sldId id="284" r:id="rId8"/>
    <p:sldId id="285" r:id="rId9"/>
    <p:sldId id="286" r:id="rId10"/>
    <p:sldId id="287" r:id="rId11"/>
    <p:sldId id="288" r:id="rId12"/>
    <p:sldId id="273" r:id="rId13"/>
    <p:sldId id="290" r:id="rId14"/>
    <p:sldId id="291" r:id="rId15"/>
    <p:sldId id="278" r:id="rId16"/>
    <p:sldId id="279" r:id="rId17"/>
    <p:sldId id="289" r:id="rId18"/>
    <p:sldId id="276" r:id="rId19"/>
  </p:sldIdLst>
  <p:sldSz cx="12192000" cy="6858000"/>
  <p:notesSz cx="6858000" cy="9144000"/>
  <p:defaultTextStyle>
    <a:defPPr>
      <a:defRPr lang="lt-L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14" autoAdjust="0"/>
    <p:restoredTop sz="94672" autoAdjust="0"/>
  </p:normalViewPr>
  <p:slideViewPr>
    <p:cSldViewPr snapToGrid="0">
      <p:cViewPr varScale="1">
        <p:scale>
          <a:sx n="77" d="100"/>
          <a:sy n="77" d="100"/>
        </p:scale>
        <p:origin x="528"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t-LT"/>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1E89C3-CC09-443E-9C55-47767078D397}" type="datetimeFigureOut">
              <a:rPr lang="lt-LT" smtClean="0"/>
              <a:t>2022-12-20</a:t>
            </a:fld>
            <a:endParaRPr lang="lt-LT"/>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t-LT"/>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t-L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t-LT"/>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48D25E-6895-4B87-953D-037B5BC3E5E3}" type="slidenum">
              <a:rPr lang="lt-LT" smtClean="0"/>
              <a:t>‹#›</a:t>
            </a:fld>
            <a:endParaRPr lang="lt-LT"/>
          </a:p>
        </p:txBody>
      </p:sp>
    </p:spTree>
    <p:extLst>
      <p:ext uri="{BB962C8B-B14F-4D97-AF65-F5344CB8AC3E}">
        <p14:creationId xmlns:p14="http://schemas.microsoft.com/office/powerpoint/2010/main" val="991154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t-LT" dirty="0"/>
          </a:p>
        </p:txBody>
      </p:sp>
      <p:sp>
        <p:nvSpPr>
          <p:cNvPr id="4" name="Slide Number Placeholder 3"/>
          <p:cNvSpPr>
            <a:spLocks noGrp="1"/>
          </p:cNvSpPr>
          <p:nvPr>
            <p:ph type="sldNum" sz="quarter" idx="5"/>
          </p:nvPr>
        </p:nvSpPr>
        <p:spPr/>
        <p:txBody>
          <a:bodyPr/>
          <a:lstStyle/>
          <a:p>
            <a:fld id="{F948D25E-6895-4B87-953D-037B5BC3E5E3}" type="slidenum">
              <a:rPr lang="lt-LT" smtClean="0"/>
              <a:t>17</a:t>
            </a:fld>
            <a:endParaRPr lang="lt-LT"/>
          </a:p>
        </p:txBody>
      </p:sp>
    </p:spTree>
    <p:extLst>
      <p:ext uri="{BB962C8B-B14F-4D97-AF65-F5344CB8AC3E}">
        <p14:creationId xmlns:p14="http://schemas.microsoft.com/office/powerpoint/2010/main" val="246044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7C0C22-EBDA-4130-87AE-CB28BC19B077}"/>
              </a:ext>
            </a:extLst>
          </p:cNvPr>
          <p:cNvSpPr>
            <a:spLocks noGrp="1"/>
          </p:cNvSpPr>
          <p:nvPr>
            <p:ph type="dt" sz="half" idx="10"/>
          </p:nvPr>
        </p:nvSpPr>
        <p:spPr/>
        <p:txBody>
          <a:bodyPr/>
          <a:lstStyle/>
          <a:p>
            <a:fld id="{82EDB8D0-98ED-4B86-9D5F-E61ADC70144D}" type="datetimeFigureOut">
              <a:rPr lang="en-US" smtClean="0"/>
              <a:t>12/20/2022</a:t>
            </a:fld>
            <a:endParaRPr lang="en-US" dirty="0"/>
          </a:p>
        </p:txBody>
      </p:sp>
      <p:sp>
        <p:nvSpPr>
          <p:cNvPr id="5" name="Footer Placeholder 4">
            <a:extLst>
              <a:ext uri="{FF2B5EF4-FFF2-40B4-BE49-F238E27FC236}">
                <a16:creationId xmlns:a16="http://schemas.microsoft.com/office/drawing/2014/main" id="{E2A419A8-07CA-4A4C-AEC2-C40D4D50A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A7B86-E610-42EA-B4DC-C2F44778527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8A7BA06D-B3FF-4E91-8639-B4569AE3AA23}"/>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c 7">
            <a:extLst>
              <a:ext uri="{FF2B5EF4-FFF2-40B4-BE49-F238E27FC236}">
                <a16:creationId xmlns:a16="http://schemas.microsoft.com/office/drawing/2014/main" id="{2B30C86D-5A07-48BC-9C9D-6F9A2DB1E9E1}"/>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80557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0"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12/20/2022</a:t>
            </a:fld>
            <a:endParaRPr lang="en-US" dirty="0"/>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1050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0001-5D76-45A0-A9F4-7172BDDD5D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A5F313-1240-47AE-A026-7F349292B5CA}"/>
              </a:ext>
            </a:extLst>
          </p:cNvPr>
          <p:cNvSpPr>
            <a:spLocks noGrp="1"/>
          </p:cNvSpPr>
          <p:nvPr>
            <p:ph type="dt" sz="half" idx="10"/>
          </p:nvPr>
        </p:nvSpPr>
        <p:spPr/>
        <p:txBody>
          <a:bodyPr/>
          <a:lstStyle/>
          <a:p>
            <a:fld id="{82EDB8D0-98ED-4B86-9D5F-E61ADC70144D}" type="datetimeFigureOut">
              <a:rPr lang="en-US" smtClean="0"/>
              <a:t>12/20/2022</a:t>
            </a:fld>
            <a:endParaRPr lang="en-US"/>
          </a:p>
        </p:txBody>
      </p:sp>
      <p:sp>
        <p:nvSpPr>
          <p:cNvPr id="5" name="Footer Placeholder 4">
            <a:extLst>
              <a:ext uri="{FF2B5EF4-FFF2-40B4-BE49-F238E27FC236}">
                <a16:creationId xmlns:a16="http://schemas.microsoft.com/office/drawing/2014/main" id="{22448158-6132-4335-B8E1-F6A896383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94C5B6-1598-48B4-9B3A-3078FDBE90B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9" name="Freeform: Shape 8">
            <a:extLst>
              <a:ext uri="{FF2B5EF4-FFF2-40B4-BE49-F238E27FC236}">
                <a16:creationId xmlns:a16="http://schemas.microsoft.com/office/drawing/2014/main" id="{FEDBDD32-D3EE-4848-A112-BA814D4631CD}"/>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61350361-843C-49D0-BD6A-ECDBA3842BA0}"/>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221204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D05-2CB2-4A7E-89E7-57615BA82B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9532B8-D460-476D-816F-725E8D96C0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F7120F-70AF-4ED5-B364-3AA55C6B44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D8B65F-F709-469F-9961-4D01896CAA12}"/>
              </a:ext>
            </a:extLst>
          </p:cNvPr>
          <p:cNvSpPr>
            <a:spLocks noGrp="1"/>
          </p:cNvSpPr>
          <p:nvPr>
            <p:ph type="dt" sz="half" idx="10"/>
          </p:nvPr>
        </p:nvSpPr>
        <p:spPr/>
        <p:txBody>
          <a:bodyPr/>
          <a:lstStyle/>
          <a:p>
            <a:fld id="{82EDB8D0-98ED-4B86-9D5F-E61ADC70144D}" type="datetimeFigureOut">
              <a:rPr lang="en-US" smtClean="0"/>
              <a:t>12/20/2022</a:t>
            </a:fld>
            <a:endParaRPr lang="en-US"/>
          </a:p>
        </p:txBody>
      </p:sp>
      <p:sp>
        <p:nvSpPr>
          <p:cNvPr id="6" name="Footer Placeholder 5">
            <a:extLst>
              <a:ext uri="{FF2B5EF4-FFF2-40B4-BE49-F238E27FC236}">
                <a16:creationId xmlns:a16="http://schemas.microsoft.com/office/drawing/2014/main" id="{B781C6BC-B23D-48BC-AD44-654DDB8D01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00D60B-86A1-479D-BCE8-06D2C3DBC94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B4EC5136-99DA-40B5-8F79-5C3A56D38BA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4F8FB775-26C4-41BA-837C-4478D48D215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8313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983E-E761-4429-9203-7FE8B2DB67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1E9B7-62BE-49BA-AC6B-55250D6627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41A3FD-B90A-4C31-BD6B-581F9E2E0E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0D1D55-B722-4968-B171-AF3B462DDA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085A8-02C2-4E7F-935E-5AEECBAD19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8A5018-8A77-40E8-B159-4894ECF228B1}"/>
              </a:ext>
            </a:extLst>
          </p:cNvPr>
          <p:cNvSpPr>
            <a:spLocks noGrp="1"/>
          </p:cNvSpPr>
          <p:nvPr>
            <p:ph type="dt" sz="half" idx="10"/>
          </p:nvPr>
        </p:nvSpPr>
        <p:spPr/>
        <p:txBody>
          <a:bodyPr/>
          <a:lstStyle/>
          <a:p>
            <a:fld id="{82EDB8D0-98ED-4B86-9D5F-E61ADC70144D}" type="datetimeFigureOut">
              <a:rPr lang="en-US" smtClean="0"/>
              <a:t>12/20/2022</a:t>
            </a:fld>
            <a:endParaRPr lang="en-US"/>
          </a:p>
        </p:txBody>
      </p:sp>
      <p:sp>
        <p:nvSpPr>
          <p:cNvPr id="8" name="Footer Placeholder 7">
            <a:extLst>
              <a:ext uri="{FF2B5EF4-FFF2-40B4-BE49-F238E27FC236}">
                <a16:creationId xmlns:a16="http://schemas.microsoft.com/office/drawing/2014/main" id="{8AD79441-8908-4461-9FDD-BCE6388370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D29F7D-B101-4950-A2C0-F350FB26D45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10" name="Freeform: Shape 9">
            <a:extLst>
              <a:ext uri="{FF2B5EF4-FFF2-40B4-BE49-F238E27FC236}">
                <a16:creationId xmlns:a16="http://schemas.microsoft.com/office/drawing/2014/main" id="{862D7398-9A79-4B24-9C7D-F0DEED57C70B}"/>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C07F28CD-1873-4E36-A064-2D25E0A8501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62121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p>
            <a:fld id="{82EDB8D0-98ED-4B86-9D5F-E61ADC70144D}" type="datetimeFigureOut">
              <a:rPr lang="en-US" smtClean="0"/>
              <a:t>12/20/2022</a:t>
            </a:fld>
            <a:endParaRPr lang="en-US"/>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6" name="Freeform: Shape 5">
            <a:extLst>
              <a:ext uri="{FF2B5EF4-FFF2-40B4-BE49-F238E27FC236}">
                <a16:creationId xmlns:a16="http://schemas.microsoft.com/office/drawing/2014/main" id="{DC13EF9C-0B5A-4364-91AA-E5DD5B536E54}"/>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Shape 6">
            <a:extLst>
              <a:ext uri="{FF2B5EF4-FFF2-40B4-BE49-F238E27FC236}">
                <a16:creationId xmlns:a16="http://schemas.microsoft.com/office/drawing/2014/main" id="{8F674475-6327-490A-BD7F-084F5C07F2E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26194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024287-C9B9-48AC-8E4D-A282DE2F44F5}"/>
              </a:ext>
            </a:extLst>
          </p:cNvPr>
          <p:cNvSpPr>
            <a:spLocks noGrp="1"/>
          </p:cNvSpPr>
          <p:nvPr>
            <p:ph type="dt" sz="half" idx="10"/>
          </p:nvPr>
        </p:nvSpPr>
        <p:spPr/>
        <p:txBody>
          <a:bodyPr/>
          <a:lstStyle/>
          <a:p>
            <a:fld id="{82EDB8D0-98ED-4B86-9D5F-E61ADC70144D}" type="datetimeFigureOut">
              <a:rPr lang="en-US" smtClean="0"/>
              <a:t>12/20/2022</a:t>
            </a:fld>
            <a:endParaRPr lang="en-US"/>
          </a:p>
        </p:txBody>
      </p:sp>
      <p:sp>
        <p:nvSpPr>
          <p:cNvPr id="3" name="Footer Placeholder 2">
            <a:extLst>
              <a:ext uri="{FF2B5EF4-FFF2-40B4-BE49-F238E27FC236}">
                <a16:creationId xmlns:a16="http://schemas.microsoft.com/office/drawing/2014/main" id="{2D34C9A2-75A7-4164-B3B8-E6A9D60BA0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BE73CE-2859-4D49-A9EC-26AF3FBDF6A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EF6AC352-A720-4DB3-87CA-A33B0607CA2F}"/>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2359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812-4DB6-4F98-9404-29C191D3B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2F0855E-0CD6-47DD-B648-4C84C783D7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0082B-17D7-4D61-8AEB-81517D85D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70783-FF31-4C4E-9196-EB169B209747}"/>
              </a:ext>
            </a:extLst>
          </p:cNvPr>
          <p:cNvSpPr>
            <a:spLocks noGrp="1"/>
          </p:cNvSpPr>
          <p:nvPr>
            <p:ph type="dt" sz="half" idx="10"/>
          </p:nvPr>
        </p:nvSpPr>
        <p:spPr/>
        <p:txBody>
          <a:bodyPr/>
          <a:lstStyle/>
          <a:p>
            <a:fld id="{82EDB8D0-98ED-4B86-9D5F-E61ADC70144D}" type="datetimeFigureOut">
              <a:rPr lang="en-US" smtClean="0"/>
              <a:t>12/20/2022</a:t>
            </a:fld>
            <a:endParaRPr lang="en-US"/>
          </a:p>
        </p:txBody>
      </p:sp>
      <p:sp>
        <p:nvSpPr>
          <p:cNvPr id="6" name="Footer Placeholder 5">
            <a:extLst>
              <a:ext uri="{FF2B5EF4-FFF2-40B4-BE49-F238E27FC236}">
                <a16:creationId xmlns:a16="http://schemas.microsoft.com/office/drawing/2014/main" id="{7D92E260-747D-40FD-A062-9DD5E6835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E50A0-1E05-49C5-88C9-46267751201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2C155C63-9F58-4422-B669-F9748628067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385DBA62-0EDB-47AA-86C7-90463BC9B308}"/>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02555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7521-E43D-41D1-B458-26B20DC6DD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472CF2-2653-4B98-A416-D7A0A860EC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6EF87F5-0B10-4AC7-9599-F088C5E796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A07CB7-0520-4D64-B76C-C31AC557832D}"/>
              </a:ext>
            </a:extLst>
          </p:cNvPr>
          <p:cNvSpPr>
            <a:spLocks noGrp="1"/>
          </p:cNvSpPr>
          <p:nvPr>
            <p:ph type="dt" sz="half" idx="10"/>
          </p:nvPr>
        </p:nvSpPr>
        <p:spPr/>
        <p:txBody>
          <a:bodyPr/>
          <a:lstStyle/>
          <a:p>
            <a:fld id="{82EDB8D0-98ED-4B86-9D5F-E61ADC70144D}" type="datetimeFigureOut">
              <a:rPr lang="en-US" smtClean="0"/>
              <a:t>12/20/2022</a:t>
            </a:fld>
            <a:endParaRPr lang="en-US"/>
          </a:p>
        </p:txBody>
      </p:sp>
      <p:sp>
        <p:nvSpPr>
          <p:cNvPr id="6" name="Footer Placeholder 5">
            <a:extLst>
              <a:ext uri="{FF2B5EF4-FFF2-40B4-BE49-F238E27FC236}">
                <a16:creationId xmlns:a16="http://schemas.microsoft.com/office/drawing/2014/main" id="{92EEB226-AD45-45DF-AAB5-5513AE732A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E96AEB-9481-4CCE-B110-FEDD334835B8}"/>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6BA9707F-7BCE-464F-BF45-E216527084EE}"/>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BC589723-2CC8-49D1-B4E1-36FECED6A2D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9058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6E5D1-6D19-4E7F-9B4E-42326B7716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D2A06C-F91A-4ADC-9CD2-61F0A4D7E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3AA9A-2280-4F63-8B3D-20742AE6901F}"/>
              </a:ext>
            </a:extLst>
          </p:cNvPr>
          <p:cNvSpPr>
            <a:spLocks noGrp="1"/>
          </p:cNvSpPr>
          <p:nvPr>
            <p:ph type="dt" sz="half" idx="10"/>
          </p:nvPr>
        </p:nvSpPr>
        <p:spPr/>
        <p:txBody>
          <a:bodyPr/>
          <a:lstStyle/>
          <a:p>
            <a:fld id="{82EDB8D0-98ED-4B86-9D5F-E61ADC70144D}" type="datetimeFigureOut">
              <a:rPr lang="en-US" smtClean="0"/>
              <a:t>12/20/2022</a:t>
            </a:fld>
            <a:endParaRPr lang="en-US"/>
          </a:p>
        </p:txBody>
      </p:sp>
      <p:sp>
        <p:nvSpPr>
          <p:cNvPr id="5" name="Footer Placeholder 4">
            <a:extLst>
              <a:ext uri="{FF2B5EF4-FFF2-40B4-BE49-F238E27FC236}">
                <a16:creationId xmlns:a16="http://schemas.microsoft.com/office/drawing/2014/main" id="{E40D986B-E58E-43B6-8A80-FFA9D8F748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140D36-2E71-4F27-967F-7A3E4C6EE19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C1609904-5327-4D2C-A445-B270A00F3B5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30FC7BEC-08C5-4D95-9C84-B48BC8AD1C9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6843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FEA3D-0C7F-45CD-B6A0-942F707B363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8B8A12-BCE6-4D03-A637-1DEC8924BE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9755-9FF4-428A-AEB7-1A6477466741}"/>
              </a:ext>
            </a:extLst>
          </p:cNvPr>
          <p:cNvSpPr>
            <a:spLocks noGrp="1"/>
          </p:cNvSpPr>
          <p:nvPr>
            <p:ph type="dt" sz="half" idx="10"/>
          </p:nvPr>
        </p:nvSpPr>
        <p:spPr/>
        <p:txBody>
          <a:bodyPr/>
          <a:lstStyle/>
          <a:p>
            <a:fld id="{82EDB8D0-98ED-4B86-9D5F-E61ADC70144D}" type="datetimeFigureOut">
              <a:rPr lang="en-US" smtClean="0"/>
              <a:t>12/20/2022</a:t>
            </a:fld>
            <a:endParaRPr lang="en-US"/>
          </a:p>
        </p:txBody>
      </p:sp>
      <p:sp>
        <p:nvSpPr>
          <p:cNvPr id="5" name="Footer Placeholder 4">
            <a:extLst>
              <a:ext uri="{FF2B5EF4-FFF2-40B4-BE49-F238E27FC236}">
                <a16:creationId xmlns:a16="http://schemas.microsoft.com/office/drawing/2014/main" id="{A5141836-11E2-49FD-877D-53B74514A9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4C42-4B05-4EEF-BE14-29041EC9C0E5}"/>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5BADDEB1-F604-408B-B02A-A2814606E6A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D8DF7987-332F-4D6C-81C3-990F39C76C96}"/>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1353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cap="none" spc="0" baseline="0">
                <a:solidFill>
                  <a:schemeClr val="tx1">
                    <a:tint val="75000"/>
                  </a:schemeClr>
                </a:solidFill>
                <a:latin typeface="+mn-lt"/>
              </a:defRPr>
            </a:lvl1pPr>
          </a:lstStyle>
          <a:p>
            <a:fld id="{82EDB8D0-98ED-4B86-9D5F-E61ADC70144D}" type="datetimeFigureOut">
              <a:rPr lang="en-US" smtClean="0"/>
              <a:pPr/>
              <a:t>12/20/2022</a:t>
            </a:fld>
            <a:endParaRPr lang="en-US" dirty="0"/>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282577241"/>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eshop.lsd.lt/public"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vstt.lrv.lt/uploads/vstt/documents/files/Direktoriaus%20%C4%AFsakymai/VSTTI_del%20VAM%20metodiku%20patvirtinimo_FINAL.doc"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E2CFBC99-FB8F-41F7-A81D-A5288D688D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3">
            <a:extLst>
              <a:ext uri="{FF2B5EF4-FFF2-40B4-BE49-F238E27FC236}">
                <a16:creationId xmlns:a16="http://schemas.microsoft.com/office/drawing/2014/main" id="{3EAD1414-8254-484A-9E9F-E0F47F7E4BAB}"/>
              </a:ext>
            </a:extLst>
          </p:cNvPr>
          <p:cNvPicPr>
            <a:picLocks noChangeAspect="1"/>
          </p:cNvPicPr>
          <p:nvPr/>
        </p:nvPicPr>
        <p:blipFill rotWithShape="1">
          <a:blip r:embed="rId2"/>
          <a:srcRect t="7137" r="-1" b="17843"/>
          <a:stretch/>
        </p:blipFill>
        <p:spPr>
          <a:xfrm>
            <a:off x="3068" y="-79523"/>
            <a:ext cx="12188932" cy="6857990"/>
          </a:xfrm>
          <a:prstGeom prst="rect">
            <a:avLst/>
          </a:prstGeom>
        </p:spPr>
      </p:pic>
      <p:sp>
        <p:nvSpPr>
          <p:cNvPr id="19" name="Rectangle 10">
            <a:extLst>
              <a:ext uri="{FF2B5EF4-FFF2-40B4-BE49-F238E27FC236}">
                <a16:creationId xmlns:a16="http://schemas.microsoft.com/office/drawing/2014/main" id="{1EF86BFA-9133-4F6B-98BE-1CBB87EB62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3666683"/>
            <a:ext cx="12188952" cy="3191317"/>
          </a:xfrm>
          <a:prstGeom prst="rect">
            <a:avLst/>
          </a:prstGeom>
          <a:gradFill>
            <a:gsLst>
              <a:gs pos="42000">
                <a:schemeClr val="bg1">
                  <a:alpha val="23000"/>
                </a:schemeClr>
              </a:gs>
              <a:gs pos="0">
                <a:schemeClr val="bg1">
                  <a:alpha val="0"/>
                </a:schemeClr>
              </a:gs>
              <a:gs pos="100000">
                <a:schemeClr val="bg1">
                  <a:alpha val="36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Pavadinimas 1">
            <a:extLst>
              <a:ext uri="{FF2B5EF4-FFF2-40B4-BE49-F238E27FC236}">
                <a16:creationId xmlns:a16="http://schemas.microsoft.com/office/drawing/2014/main" id="{C59D6E78-5905-436A-AD5F-1D85F746C8B0}"/>
              </a:ext>
            </a:extLst>
          </p:cNvPr>
          <p:cNvSpPr>
            <a:spLocks noGrp="1"/>
          </p:cNvSpPr>
          <p:nvPr>
            <p:ph type="ctrTitle"/>
          </p:nvPr>
        </p:nvSpPr>
        <p:spPr>
          <a:xfrm>
            <a:off x="1111985" y="2815898"/>
            <a:ext cx="10387587" cy="1701570"/>
          </a:xfrm>
        </p:spPr>
        <p:txBody>
          <a:bodyPr anchor="b">
            <a:normAutofit fontScale="90000"/>
          </a:bodyPr>
          <a:lstStyle/>
          <a:p>
            <a:pPr>
              <a:lnSpc>
                <a:spcPct val="150000"/>
              </a:lnSpc>
            </a:pPr>
            <a:r>
              <a:rPr lang="lt-LT" sz="4400" b="1" dirty="0">
                <a:latin typeface="Times New Roman" panose="02020603050405020304" pitchFamily="18" charset="0"/>
                <a:ea typeface="Times New Roman" panose="02020603050405020304" pitchFamily="18" charset="0"/>
                <a:cs typeface="Times New Roman" panose="02020603050405020304" pitchFamily="18" charset="0"/>
              </a:rPr>
              <a:t>Biržų rajono</a:t>
            </a:r>
            <a:r>
              <a:rPr lang="lt-LT" sz="4400" b="1" dirty="0">
                <a:effectLst/>
                <a:latin typeface="Times New Roman" panose="02020603050405020304" pitchFamily="18" charset="0"/>
                <a:ea typeface="Times New Roman" panose="02020603050405020304" pitchFamily="18" charset="0"/>
                <a:cs typeface="Times New Roman" panose="02020603050405020304" pitchFamily="18" charset="0"/>
              </a:rPr>
              <a:t> savivaldybės aplinkos monitoringo </a:t>
            </a:r>
            <a:br>
              <a:rPr lang="lt-LT" sz="3200" dirty="0">
                <a:effectLst/>
                <a:latin typeface="TimesLT"/>
                <a:ea typeface="Times New Roman" panose="02020603050405020304" pitchFamily="18" charset="0"/>
                <a:cs typeface="Times New Roman" panose="02020603050405020304" pitchFamily="18" charset="0"/>
              </a:rPr>
            </a:br>
            <a:r>
              <a:rPr lang="lt-LT" sz="4400" b="1" dirty="0">
                <a:effectLst/>
                <a:latin typeface="Times New Roman" panose="02020603050405020304" pitchFamily="18" charset="0"/>
                <a:ea typeface="Times New Roman" panose="02020603050405020304" pitchFamily="18" charset="0"/>
              </a:rPr>
              <a:t>2023–2028 metų programa</a:t>
            </a:r>
            <a:endParaRPr lang="lt-LT" sz="4400" dirty="0"/>
          </a:p>
        </p:txBody>
      </p:sp>
    </p:spTree>
    <p:extLst>
      <p:ext uri="{BB962C8B-B14F-4D97-AF65-F5344CB8AC3E}">
        <p14:creationId xmlns:p14="http://schemas.microsoft.com/office/powerpoint/2010/main" val="156789570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4516FDBF-8B66-488A-9173-351267FCF367}"/>
              </a:ext>
            </a:extLst>
          </p:cNvPr>
          <p:cNvSpPr>
            <a:spLocks noGrp="1"/>
          </p:cNvSpPr>
          <p:nvPr>
            <p:ph type="ctrTitle"/>
          </p:nvPr>
        </p:nvSpPr>
        <p:spPr>
          <a:xfrm>
            <a:off x="1524000" y="271463"/>
            <a:ext cx="9144000" cy="626159"/>
          </a:xfrm>
        </p:spPr>
        <p:txBody>
          <a:bodyPr>
            <a:normAutofit/>
          </a:bodyPr>
          <a:lstStyle/>
          <a:p>
            <a:r>
              <a:rPr lang="lt-LT" sz="2000" b="1" dirty="0">
                <a:latin typeface="Times New Roman" panose="02020603050405020304" pitchFamily="18" charset="0"/>
                <a:cs typeface="Times New Roman" panose="02020603050405020304" pitchFamily="18" charset="0"/>
              </a:rPr>
              <a:t>Programos turinys</a:t>
            </a:r>
          </a:p>
        </p:txBody>
      </p:sp>
      <p:sp>
        <p:nvSpPr>
          <p:cNvPr id="3" name="Antrinis pavadinimas 2">
            <a:extLst>
              <a:ext uri="{FF2B5EF4-FFF2-40B4-BE49-F238E27FC236}">
                <a16:creationId xmlns:a16="http://schemas.microsoft.com/office/drawing/2014/main" id="{CF071CF2-C887-4DC5-9253-A99F7B46DA8B}"/>
              </a:ext>
            </a:extLst>
          </p:cNvPr>
          <p:cNvSpPr>
            <a:spLocks noGrp="1"/>
          </p:cNvSpPr>
          <p:nvPr>
            <p:ph type="subTitle" idx="1"/>
          </p:nvPr>
        </p:nvSpPr>
        <p:spPr>
          <a:xfrm>
            <a:off x="3112851" y="1141819"/>
            <a:ext cx="7555149" cy="2833833"/>
          </a:xfrm>
        </p:spPr>
        <p:txBody>
          <a:bodyPr>
            <a:noAutofit/>
          </a:bodyPr>
          <a:lstStyle/>
          <a:p>
            <a:pPr marL="342900" indent="-342900" algn="l">
              <a:buAutoNum type="arabicPeriod"/>
            </a:pPr>
            <a:r>
              <a:rPr lang="lt-LT" sz="1800" dirty="0">
                <a:latin typeface="Times New Roman" panose="02020603050405020304" pitchFamily="18" charset="0"/>
                <a:cs typeface="Times New Roman" panose="02020603050405020304" pitchFamily="18" charset="0"/>
              </a:rPr>
              <a:t>Aplinkos oro monitoringas</a:t>
            </a:r>
          </a:p>
          <a:p>
            <a:pPr marL="342900" indent="-342900" algn="l">
              <a:buAutoNum type="arabicPeriod"/>
            </a:pPr>
            <a:r>
              <a:rPr lang="lt-LT" sz="1800" dirty="0">
                <a:latin typeface="Times New Roman" panose="02020603050405020304" pitchFamily="18" charset="0"/>
                <a:cs typeface="Times New Roman" panose="02020603050405020304" pitchFamily="18" charset="0"/>
              </a:rPr>
              <a:t>Aplinkos triukšmo monitoringas</a:t>
            </a:r>
          </a:p>
          <a:p>
            <a:pPr algn="l"/>
            <a:r>
              <a:rPr lang="lt-LT" sz="1800" dirty="0">
                <a:latin typeface="Times New Roman" panose="02020603050405020304" pitchFamily="18" charset="0"/>
                <a:cs typeface="Times New Roman" panose="02020603050405020304" pitchFamily="18" charset="0"/>
              </a:rPr>
              <a:t>3. Paviršinio vandens monitoringas</a:t>
            </a:r>
          </a:p>
          <a:p>
            <a:pPr algn="l"/>
            <a:r>
              <a:rPr lang="lt-LT" sz="1800" dirty="0">
                <a:latin typeface="Times New Roman" panose="02020603050405020304" pitchFamily="18" charset="0"/>
                <a:cs typeface="Times New Roman" panose="02020603050405020304" pitchFamily="18" charset="0"/>
              </a:rPr>
              <a:t>4. </a:t>
            </a:r>
            <a:r>
              <a:rPr lang="lt-LT" sz="1800" dirty="0">
                <a:solidFill>
                  <a:srgbClr val="000000"/>
                </a:solidFill>
                <a:latin typeface="Times New Roman" panose="02020603050405020304" pitchFamily="18" charset="0"/>
                <a:cs typeface="Times New Roman" panose="02020603050405020304" pitchFamily="18" charset="0"/>
              </a:rPr>
              <a:t>Požeminio vandens monitoringas </a:t>
            </a:r>
          </a:p>
          <a:p>
            <a:pPr algn="l"/>
            <a:r>
              <a:rPr kumimoji="0" lang="lt-LT"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5. Dirvožemio monitoringas</a:t>
            </a:r>
          </a:p>
          <a:p>
            <a:pPr algn="l"/>
            <a:r>
              <a:rPr lang="lt-LT" sz="1800" dirty="0">
                <a:solidFill>
                  <a:srgbClr val="000000"/>
                </a:solidFill>
                <a:latin typeface="Times New Roman" panose="02020603050405020304" pitchFamily="18" charset="0"/>
                <a:cs typeface="Times New Roman" panose="02020603050405020304" pitchFamily="18" charset="0"/>
              </a:rPr>
              <a:t>6</a:t>
            </a:r>
            <a:r>
              <a:rPr kumimoji="0" lang="lt-LT"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Kraštovaizdžio monitoringas</a:t>
            </a:r>
          </a:p>
          <a:p>
            <a:pPr algn="l"/>
            <a:r>
              <a:rPr lang="lt-LT" sz="1800" dirty="0">
                <a:solidFill>
                  <a:srgbClr val="000000"/>
                </a:solidFill>
                <a:latin typeface="Times New Roman" panose="02020603050405020304" pitchFamily="18" charset="0"/>
                <a:cs typeface="Times New Roman" panose="02020603050405020304" pitchFamily="18" charset="0"/>
              </a:rPr>
              <a:t>6. Gyvosios gamtos monitoringas</a:t>
            </a:r>
          </a:p>
          <a:p>
            <a:pPr algn="l"/>
            <a:endParaRPr kumimoji="0" lang="lt-LT" sz="1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5" name="TextBox 4">
            <a:extLst>
              <a:ext uri="{FF2B5EF4-FFF2-40B4-BE49-F238E27FC236}">
                <a16:creationId xmlns:a16="http://schemas.microsoft.com/office/drawing/2014/main" id="{38D2FA66-028C-43AF-B20A-E9D4A98CF89B}"/>
              </a:ext>
            </a:extLst>
          </p:cNvPr>
          <p:cNvSpPr txBox="1"/>
          <p:nvPr/>
        </p:nvSpPr>
        <p:spPr>
          <a:xfrm>
            <a:off x="878048" y="3857931"/>
            <a:ext cx="10435904" cy="2585323"/>
          </a:xfrm>
          <a:prstGeom prst="rect">
            <a:avLst/>
          </a:prstGeom>
          <a:noFill/>
        </p:spPr>
        <p:txBody>
          <a:bodyPr wrap="square">
            <a:spAutoFit/>
          </a:bodyPr>
          <a:lstStyle/>
          <a:p>
            <a:pPr marR="6350" indent="431800" algn="just"/>
            <a:r>
              <a:rPr lang="lt-LT" b="1" dirty="0">
                <a:solidFill>
                  <a:srgbClr val="000000"/>
                </a:solidFill>
                <a:effectLst/>
                <a:latin typeface="Times New Roman" panose="02020603050405020304" pitchFamily="18" charset="0"/>
                <a:ea typeface="Times New Roman" panose="02020603050405020304" pitchFamily="18" charset="0"/>
              </a:rPr>
              <a:t>Monitoringo tikslas</a:t>
            </a:r>
            <a:r>
              <a:rPr lang="lt-LT" dirty="0">
                <a:solidFill>
                  <a:srgbClr val="000000"/>
                </a:solidFill>
                <a:effectLst/>
                <a:latin typeface="Times New Roman" panose="02020603050405020304" pitchFamily="18" charset="0"/>
                <a:ea typeface="Times New Roman" panose="02020603050405020304" pitchFamily="18" charset="0"/>
              </a:rPr>
              <a:t> – </a:t>
            </a:r>
            <a:r>
              <a:rPr lang="lt-L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aplinkos kokybės valdymas Biržų</a:t>
            </a:r>
            <a:r>
              <a:rPr lang="lt-LT" dirty="0">
                <a:solidFill>
                  <a:srgbClr val="000000"/>
                </a:solidFill>
                <a:effectLst/>
                <a:latin typeface="TIMESLT"/>
                <a:ea typeface="Times New Roman" panose="02020603050405020304" pitchFamily="18" charset="0"/>
                <a:cs typeface="Times New Roman" panose="02020603050405020304" pitchFamily="18" charset="0"/>
              </a:rPr>
              <a:t> r.</a:t>
            </a:r>
            <a:r>
              <a:rPr lang="lt-L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savivaldybės teritorijoje, kad atlikus stebėjimus būtų gauta detalesnė, negu gaunama valstybinio aplinkos monitoringo metu, informacija apie Savivaldybės teritorijos gamtinės aplinkos būklę, kuria remiantis būtų galima vertinti ir prognozuoti aplinkos pokyčius bei galimas pasekmes, rengti atitinkamas rekomendacijas, planuoti ir įgyvendinti aplinkosaugos priemones, teikti patikimą informaciją specialistams bei visuomenei.</a:t>
            </a:r>
          </a:p>
          <a:p>
            <a:pPr indent="450215" algn="just"/>
            <a:r>
              <a:rPr lang="lt-LT" dirty="0">
                <a:effectLst/>
                <a:latin typeface="Times New Roman" panose="02020603050405020304" pitchFamily="18" charset="0"/>
                <a:ea typeface="Times New Roman" panose="02020603050405020304" pitchFamily="18" charset="0"/>
                <a:cs typeface="Times New Roman" panose="02020603050405020304" pitchFamily="18" charset="0"/>
              </a:rPr>
              <a:t>Vienas iš svarbiausių monitoringo uždavinių – teikti informaciją apie </a:t>
            </a:r>
            <a:r>
              <a:rPr lang="lt-LT" dirty="0">
                <a:solidFill>
                  <a:srgbClr val="000000"/>
                </a:solidFill>
                <a:latin typeface="TIMESLT"/>
                <a:ea typeface="Times New Roman" panose="02020603050405020304" pitchFamily="18" charset="0"/>
                <a:cs typeface="Times New Roman" panose="02020603050405020304" pitchFamily="18" charset="0"/>
              </a:rPr>
              <a:t>Biržų</a:t>
            </a:r>
            <a:r>
              <a:rPr lang="lt-LT" dirty="0">
                <a:solidFill>
                  <a:srgbClr val="000000"/>
                </a:solidFill>
                <a:effectLst/>
                <a:latin typeface="TIMESLT"/>
                <a:ea typeface="Times New Roman" panose="02020603050405020304" pitchFamily="18" charset="0"/>
                <a:cs typeface="Times New Roman" panose="02020603050405020304" pitchFamily="18" charset="0"/>
              </a:rPr>
              <a:t> r.</a:t>
            </a:r>
            <a:r>
              <a:rPr lang="lt-LT" dirty="0">
                <a:effectLst/>
                <a:latin typeface="Times New Roman" panose="02020603050405020304" pitchFamily="18" charset="0"/>
                <a:ea typeface="Times New Roman" panose="02020603050405020304" pitchFamily="18" charset="0"/>
                <a:cs typeface="Times New Roman" panose="02020603050405020304" pitchFamily="18" charset="0"/>
              </a:rPr>
              <a:t> savivaldybės aplinkos kokybę visuomenei ir užtikrinti informacijos viešumą bei prieinamumą. Šiam tikslui stebėsenos rezultatai skelbiami </a:t>
            </a:r>
            <a:r>
              <a:rPr kumimoji="0" lang="lt-LT"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savivaldybės </a:t>
            </a:r>
            <a:r>
              <a:rPr lang="lt-LT" dirty="0">
                <a:effectLst/>
                <a:latin typeface="Times New Roman" panose="02020603050405020304" pitchFamily="18" charset="0"/>
                <a:ea typeface="Times New Roman" panose="02020603050405020304" pitchFamily="18" charset="0"/>
                <a:cs typeface="Times New Roman" panose="02020603050405020304" pitchFamily="18" charset="0"/>
              </a:rPr>
              <a:t>informacinės sistemos internetinėje prieigoje adresu: </a:t>
            </a:r>
            <a:r>
              <a:rPr lang="lt-LT" i="1" dirty="0">
                <a:solidFill>
                  <a:srgbClr val="000000"/>
                </a:solidFill>
                <a:effectLst/>
                <a:latin typeface="Times New Roman" panose="02020603050405020304" pitchFamily="18" charset="0"/>
                <a:ea typeface="Times New Roman" panose="02020603050405020304" pitchFamily="18" charset="0"/>
              </a:rPr>
              <a:t>www.</a:t>
            </a:r>
            <a:r>
              <a:rPr lang="lt-LT" i="1" dirty="0">
                <a:solidFill>
                  <a:srgbClr val="000000"/>
                </a:solidFill>
                <a:latin typeface="Times New Roman" panose="02020603050405020304" pitchFamily="18" charset="0"/>
                <a:ea typeface="Times New Roman" panose="02020603050405020304" pitchFamily="18" charset="0"/>
              </a:rPr>
              <a:t>birzur</a:t>
            </a:r>
            <a:r>
              <a:rPr lang="lt-LT" i="1" dirty="0">
                <a:solidFill>
                  <a:srgbClr val="000000"/>
                </a:solidFill>
                <a:effectLst/>
                <a:latin typeface="Times New Roman" panose="02020603050405020304" pitchFamily="18" charset="0"/>
                <a:ea typeface="Times New Roman" panose="02020603050405020304" pitchFamily="18" charset="0"/>
              </a:rPr>
              <a:t>monitoringas.lt </a:t>
            </a:r>
          </a:p>
          <a:p>
            <a:pPr indent="450215" algn="just"/>
            <a:r>
              <a:rPr lang="lt-LT" dirty="0">
                <a:effectLst/>
                <a:latin typeface="Times New Roman" panose="02020603050405020304" pitchFamily="18" charset="0"/>
                <a:ea typeface="Times New Roman" panose="02020603050405020304" pitchFamily="18" charset="0"/>
                <a:cs typeface="Times New Roman" panose="02020603050405020304" pitchFamily="18" charset="0"/>
              </a:rPr>
              <a:t>Monitoringo vykdytojas tvarkys stebėsenos duomenų bazę ir skelbs ataskaitas internetiniame puslapyje. </a:t>
            </a:r>
          </a:p>
        </p:txBody>
      </p:sp>
    </p:spTree>
    <p:extLst>
      <p:ext uri="{BB962C8B-B14F-4D97-AF65-F5344CB8AC3E}">
        <p14:creationId xmlns:p14="http://schemas.microsoft.com/office/powerpoint/2010/main" val="24287111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C03CA5-D971-4311-9A1C-B21DF89D3A10}"/>
              </a:ext>
            </a:extLst>
          </p:cNvPr>
          <p:cNvSpPr>
            <a:spLocks noGrp="1"/>
          </p:cNvSpPr>
          <p:nvPr>
            <p:ph type="title"/>
          </p:nvPr>
        </p:nvSpPr>
        <p:spPr>
          <a:xfrm>
            <a:off x="838200" y="365126"/>
            <a:ext cx="10515600" cy="389018"/>
          </a:xfrm>
        </p:spPr>
        <p:txBody>
          <a:bodyPr/>
          <a:lstStyle/>
          <a:p>
            <a:pPr algn="ctr"/>
            <a:r>
              <a:rPr kumimoji="0" lang="lt-LT" sz="2000" b="1" i="0" u="none" strike="noStrike" kern="1200" cap="none" spc="0" normalizeH="0" baseline="0" noProof="0" dirty="0">
                <a:ln>
                  <a:noFill/>
                </a:ln>
                <a:solidFill>
                  <a:srgbClr val="000000"/>
                </a:solidFill>
                <a:effectLst/>
                <a:uLnTx/>
                <a:uFillTx/>
                <a:latin typeface="Times New Roman" panose="02020603050405020304" pitchFamily="18" charset="0"/>
                <a:ea typeface="+mj-ea"/>
                <a:cs typeface="Times New Roman" panose="02020603050405020304" pitchFamily="18" charset="0"/>
              </a:rPr>
              <a:t>Aplinkos oro monitoringo tinklas</a:t>
            </a:r>
            <a:endParaRPr lang="lt-LT" dirty="0"/>
          </a:p>
        </p:txBody>
      </p:sp>
      <p:pic>
        <p:nvPicPr>
          <p:cNvPr id="3" name="Picture 2">
            <a:extLst>
              <a:ext uri="{FF2B5EF4-FFF2-40B4-BE49-F238E27FC236}">
                <a16:creationId xmlns:a16="http://schemas.microsoft.com/office/drawing/2014/main" id="{04E8EB61-9786-7482-1E80-208D9246ABB9}"/>
              </a:ext>
            </a:extLst>
          </p:cNvPr>
          <p:cNvPicPr>
            <a:picLocks noChangeAspect="1"/>
          </p:cNvPicPr>
          <p:nvPr/>
        </p:nvPicPr>
        <p:blipFill>
          <a:blip r:embed="rId2"/>
          <a:stretch>
            <a:fillRect/>
          </a:stretch>
        </p:blipFill>
        <p:spPr>
          <a:xfrm>
            <a:off x="387625" y="1330452"/>
            <a:ext cx="6982807" cy="4553513"/>
          </a:xfrm>
          <a:prstGeom prst="rect">
            <a:avLst/>
          </a:prstGeom>
        </p:spPr>
      </p:pic>
      <p:pic>
        <p:nvPicPr>
          <p:cNvPr id="5" name="Picture 4">
            <a:extLst>
              <a:ext uri="{FF2B5EF4-FFF2-40B4-BE49-F238E27FC236}">
                <a16:creationId xmlns:a16="http://schemas.microsoft.com/office/drawing/2014/main" id="{6DA2E405-8CFD-E6EA-F3AB-36E4A1BC63F8}"/>
              </a:ext>
            </a:extLst>
          </p:cNvPr>
          <p:cNvPicPr>
            <a:picLocks noChangeAspect="1"/>
          </p:cNvPicPr>
          <p:nvPr/>
        </p:nvPicPr>
        <p:blipFill>
          <a:blip r:embed="rId3"/>
          <a:stretch>
            <a:fillRect/>
          </a:stretch>
        </p:blipFill>
        <p:spPr>
          <a:xfrm>
            <a:off x="7620015" y="1032988"/>
            <a:ext cx="4048524" cy="5106538"/>
          </a:xfrm>
          <a:prstGeom prst="rect">
            <a:avLst/>
          </a:prstGeom>
        </p:spPr>
      </p:pic>
    </p:spTree>
    <p:extLst>
      <p:ext uri="{BB962C8B-B14F-4D97-AF65-F5344CB8AC3E}">
        <p14:creationId xmlns:p14="http://schemas.microsoft.com/office/powerpoint/2010/main" val="34333196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7A0DFB49-778F-457C-9EE1-6C499885C3B1}"/>
              </a:ext>
            </a:extLst>
          </p:cNvPr>
          <p:cNvSpPr>
            <a:spLocks noGrp="1"/>
          </p:cNvSpPr>
          <p:nvPr>
            <p:ph type="title"/>
          </p:nvPr>
        </p:nvSpPr>
        <p:spPr>
          <a:xfrm>
            <a:off x="838200" y="97277"/>
            <a:ext cx="10515600" cy="836579"/>
          </a:xfrm>
        </p:spPr>
        <p:txBody>
          <a:bodyPr>
            <a:normAutofit/>
          </a:bodyPr>
          <a:lstStyle/>
          <a:p>
            <a:pPr algn="ctr"/>
            <a:r>
              <a:rPr lang="lt-LT" sz="2000" b="1" dirty="0">
                <a:latin typeface="Times New Roman" panose="02020603050405020304" pitchFamily="18" charset="0"/>
                <a:cs typeface="Times New Roman" panose="02020603050405020304" pitchFamily="18" charset="0"/>
              </a:rPr>
              <a:t>Aplinkos oro monitoringo vykdymo planas</a:t>
            </a:r>
          </a:p>
        </p:txBody>
      </p:sp>
      <p:graphicFrame>
        <p:nvGraphicFramePr>
          <p:cNvPr id="5" name="Table 4">
            <a:extLst>
              <a:ext uri="{FF2B5EF4-FFF2-40B4-BE49-F238E27FC236}">
                <a16:creationId xmlns:a16="http://schemas.microsoft.com/office/drawing/2014/main" id="{DB9CF4F7-EB09-392A-160E-3A96636B83E8}"/>
              </a:ext>
            </a:extLst>
          </p:cNvPr>
          <p:cNvGraphicFramePr>
            <a:graphicFrameLocks noGrp="1"/>
          </p:cNvGraphicFramePr>
          <p:nvPr>
            <p:extLst>
              <p:ext uri="{D42A27DB-BD31-4B8C-83A1-F6EECF244321}">
                <p14:modId xmlns:p14="http://schemas.microsoft.com/office/powerpoint/2010/main" val="2093265288"/>
              </p:ext>
            </p:extLst>
          </p:nvPr>
        </p:nvGraphicFramePr>
        <p:xfrm>
          <a:off x="1272209" y="815009"/>
          <a:ext cx="10081591" cy="5488116"/>
        </p:xfrm>
        <a:graphic>
          <a:graphicData uri="http://schemas.openxmlformats.org/drawingml/2006/table">
            <a:tbl>
              <a:tblPr/>
              <a:tblGrid>
                <a:gridCol w="1373710">
                  <a:extLst>
                    <a:ext uri="{9D8B030D-6E8A-4147-A177-3AD203B41FA5}">
                      <a16:colId xmlns:a16="http://schemas.microsoft.com/office/drawing/2014/main" val="2178809307"/>
                    </a:ext>
                  </a:extLst>
                </a:gridCol>
                <a:gridCol w="1701333">
                  <a:extLst>
                    <a:ext uri="{9D8B030D-6E8A-4147-A177-3AD203B41FA5}">
                      <a16:colId xmlns:a16="http://schemas.microsoft.com/office/drawing/2014/main" val="234560362"/>
                    </a:ext>
                  </a:extLst>
                </a:gridCol>
                <a:gridCol w="2159589">
                  <a:extLst>
                    <a:ext uri="{9D8B030D-6E8A-4147-A177-3AD203B41FA5}">
                      <a16:colId xmlns:a16="http://schemas.microsoft.com/office/drawing/2014/main" val="2395459126"/>
                    </a:ext>
                  </a:extLst>
                </a:gridCol>
                <a:gridCol w="2022639">
                  <a:extLst>
                    <a:ext uri="{9D8B030D-6E8A-4147-A177-3AD203B41FA5}">
                      <a16:colId xmlns:a16="http://schemas.microsoft.com/office/drawing/2014/main" val="3689013950"/>
                    </a:ext>
                  </a:extLst>
                </a:gridCol>
                <a:gridCol w="2824320">
                  <a:extLst>
                    <a:ext uri="{9D8B030D-6E8A-4147-A177-3AD203B41FA5}">
                      <a16:colId xmlns:a16="http://schemas.microsoft.com/office/drawing/2014/main" val="469025009"/>
                    </a:ext>
                  </a:extLst>
                </a:gridCol>
              </a:tblGrid>
              <a:tr h="376760">
                <a:tc>
                  <a:txBody>
                    <a:bodyPr/>
                    <a:lstStyle/>
                    <a:p>
                      <a:pPr algn="ctr" fontAlgn="base"/>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Matavimo</a:t>
                      </a:r>
                      <a:endParaRPr lang="lt-LT" sz="1600" dirty="0">
                        <a:effectLst/>
                        <a:latin typeface="TimesLT"/>
                        <a:ea typeface="Times New Roman" panose="02020603050405020304" pitchFamily="18" charset="0"/>
                        <a:cs typeface="Times New Roman" panose="02020603050405020304" pitchFamily="18" charset="0"/>
                      </a:endParaRPr>
                    </a:p>
                    <a:p>
                      <a:pPr algn="ctr" fontAlgn="base"/>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vietos Nr.</a:t>
                      </a:r>
                      <a:endParaRPr lang="lt-LT" sz="1600" dirty="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ctr" fontAlgn="base"/>
                      <a:r>
                        <a:rPr lang="lt-LT" sz="16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Tiriami parametrai (analitės)</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ctr" fontAlgn="base"/>
                      <a:r>
                        <a:rPr lang="lt-LT" sz="16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Matavimų periodiškumas</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ctr" fontAlgn="base"/>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Taikomas tyrimų metodas</a:t>
                      </a:r>
                      <a:endParaRPr lang="lt-LT" sz="1600" dirty="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ctr" fontAlgn="base"/>
                      <a:r>
                        <a:rPr lang="lt-LT" sz="16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Rekomenduojamas</a:t>
                      </a:r>
                      <a:endParaRPr lang="lt-LT" sz="1600">
                        <a:effectLst/>
                        <a:latin typeface="TimesLT"/>
                        <a:ea typeface="Times New Roman" panose="02020603050405020304" pitchFamily="18" charset="0"/>
                        <a:cs typeface="Times New Roman" panose="02020603050405020304" pitchFamily="18" charset="0"/>
                      </a:endParaRPr>
                    </a:p>
                    <a:p>
                      <a:pPr algn="ctr" fontAlgn="base"/>
                      <a:r>
                        <a:rPr lang="lt-LT" sz="16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matavimų metodas</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extLst>
                  <a:ext uri="{0D108BD9-81ED-4DB2-BD59-A6C34878D82A}">
                    <a16:rowId xmlns:a16="http://schemas.microsoft.com/office/drawing/2014/main" val="4117991235"/>
                  </a:ext>
                </a:extLst>
              </a:tr>
              <a:tr h="792766">
                <a:tc>
                  <a:txBody>
                    <a:bodyPr/>
                    <a:lstStyle/>
                    <a:p>
                      <a:pPr algn="ct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1-5, 7, 11</a:t>
                      </a:r>
                      <a:endParaRPr lang="lt-LT" sz="1600" dirty="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KD</a:t>
                      </a:r>
                      <a:r>
                        <a:rPr lang="en-GB" sz="1600" baseline="-25000" dirty="0">
                          <a:effectLst/>
                          <a:latin typeface="Times New Roman" panose="02020603050405020304" pitchFamily="18" charset="0"/>
                          <a:ea typeface="Times New Roman" panose="02020603050405020304" pitchFamily="18" charset="0"/>
                          <a:cs typeface="Times New Roman" panose="02020603050405020304" pitchFamily="18" charset="0"/>
                        </a:rPr>
                        <a:t>10</a:t>
                      </a:r>
                      <a:endParaRPr lang="lt-LT" sz="1600" dirty="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8 matavimai per metus (2 savaičių trukmės)</a:t>
                      </a:r>
                      <a:endParaRPr lang="lt-LT" sz="1600" dirty="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Automatizuoti oro analizatoriai</a:t>
                      </a:r>
                      <a:endParaRPr lang="lt-LT" sz="1600" dirty="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LST EN 12341:2014</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72129564"/>
                  </a:ext>
                </a:extLst>
              </a:tr>
              <a:tr h="792766">
                <a:tc>
                  <a:txBody>
                    <a:bodyPr/>
                    <a:lstStyle/>
                    <a:p>
                      <a:pPr algn="ctr"/>
                      <a:r>
                        <a:rPr lang="en-GB" sz="1600">
                          <a:effectLst/>
                          <a:latin typeface="Times New Roman" panose="02020603050405020304" pitchFamily="18" charset="0"/>
                          <a:ea typeface="Times New Roman" panose="02020603050405020304" pitchFamily="18" charset="0"/>
                          <a:cs typeface="Times New Roman" panose="02020603050405020304" pitchFamily="18" charset="0"/>
                        </a:rPr>
                        <a:t>1-5, 7</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600">
                          <a:effectLst/>
                          <a:latin typeface="Times New Roman" panose="02020603050405020304" pitchFamily="18" charset="0"/>
                          <a:ea typeface="Times New Roman" panose="02020603050405020304" pitchFamily="18" charset="0"/>
                          <a:cs typeface="Times New Roman" panose="02020603050405020304" pitchFamily="18" charset="0"/>
                        </a:rPr>
                        <a:t>CO</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8 matavimai per metus (2 savaičių trukmės)</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Spektroskopija</a:t>
                      </a:r>
                      <a:endParaRPr lang="lt-LT" sz="1600" dirty="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LAND 52:2003.</a:t>
                      </a:r>
                      <a:endParaRPr lang="lt-LT" sz="1600" dirty="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90387777"/>
                  </a:ext>
                </a:extLst>
              </a:tr>
              <a:tr h="792766">
                <a:tc>
                  <a:txBody>
                    <a:bodyPr/>
                    <a:lstStyle/>
                    <a:p>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6, 8, 9, 10, 11</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600">
                          <a:effectLst/>
                          <a:latin typeface="Times New Roman" panose="02020603050405020304" pitchFamily="18" charset="0"/>
                          <a:ea typeface="Times New Roman" panose="02020603050405020304" pitchFamily="18" charset="0"/>
                          <a:cs typeface="Times New Roman" panose="02020603050405020304" pitchFamily="18" charset="0"/>
                        </a:rPr>
                        <a:t>LOJ</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4 k. per metus, po dvi savaites kiekvieną metų sezoną</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Pasyvūs sorbentai</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LST EN 13528–1;</a:t>
                      </a:r>
                      <a:endParaRPr lang="lt-LT" sz="1600" dirty="0">
                        <a:effectLst/>
                        <a:latin typeface="TimesLT"/>
                        <a:ea typeface="Times New Roman" panose="02020603050405020304" pitchFamily="18" charset="0"/>
                        <a:cs typeface="Times New Roman" panose="02020603050405020304" pitchFamily="18" charset="0"/>
                      </a:endParaRPr>
                    </a:p>
                    <a:p>
                      <a:pPr algn="ct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LST EN 13528–2;</a:t>
                      </a:r>
                      <a:endParaRPr lang="lt-LT" sz="1600" dirty="0">
                        <a:effectLst/>
                        <a:latin typeface="TimesLT"/>
                        <a:ea typeface="Times New Roman" panose="02020603050405020304" pitchFamily="18" charset="0"/>
                        <a:cs typeface="Times New Roman" panose="02020603050405020304" pitchFamily="18" charset="0"/>
                      </a:endParaRPr>
                    </a:p>
                    <a:p>
                      <a:pPr algn="ct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LST EN 13528–3.</a:t>
                      </a:r>
                      <a:endParaRPr lang="lt-LT" sz="1600" dirty="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88827768"/>
                  </a:ext>
                </a:extLst>
              </a:tr>
              <a:tr h="792766">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6, 8, 9, 10, 11</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600">
                          <a:effectLst/>
                          <a:latin typeface="Times New Roman" panose="02020603050405020304" pitchFamily="18" charset="0"/>
                          <a:ea typeface="Times New Roman" panose="02020603050405020304" pitchFamily="18" charset="0"/>
                          <a:cs typeface="Times New Roman" panose="02020603050405020304" pitchFamily="18" charset="0"/>
                        </a:rPr>
                        <a:t>NO</a:t>
                      </a:r>
                      <a:r>
                        <a:rPr lang="en-GB" sz="1600" baseline="-25000">
                          <a:effectLst/>
                          <a:latin typeface="Times New Roman" panose="02020603050405020304" pitchFamily="18" charset="0"/>
                          <a:ea typeface="Times New Roman" panose="02020603050405020304" pitchFamily="18" charset="0"/>
                          <a:cs typeface="Times New Roman" panose="02020603050405020304" pitchFamily="18" charset="0"/>
                        </a:rPr>
                        <a:t>2</a:t>
                      </a:r>
                      <a:r>
                        <a:rPr lang="en-GB" sz="1600">
                          <a:effectLst/>
                          <a:latin typeface="Times New Roman" panose="02020603050405020304" pitchFamily="18" charset="0"/>
                          <a:ea typeface="Times New Roman" panose="02020603050405020304" pitchFamily="18" charset="0"/>
                          <a:cs typeface="Times New Roman" panose="02020603050405020304" pitchFamily="18" charset="0"/>
                        </a:rPr>
                        <a:t>, SO</a:t>
                      </a:r>
                      <a:r>
                        <a:rPr lang="en-GB" sz="1600" baseline="-25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4 k. per metus, po dvi savaites kiekvieną metų sezoną</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Pasyvūs sorbentai</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LST EN 13528–1;</a:t>
                      </a:r>
                      <a:endParaRPr lang="lt-LT" sz="1600" dirty="0">
                        <a:effectLst/>
                        <a:latin typeface="TimesLT"/>
                        <a:ea typeface="Times New Roman" panose="02020603050405020304" pitchFamily="18" charset="0"/>
                        <a:cs typeface="Times New Roman" panose="02020603050405020304" pitchFamily="18" charset="0"/>
                      </a:endParaRPr>
                    </a:p>
                    <a:p>
                      <a:pPr algn="ct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LST EN 13528–2;</a:t>
                      </a:r>
                      <a:endParaRPr lang="lt-LT" sz="1600" dirty="0">
                        <a:effectLst/>
                        <a:latin typeface="TimesLT"/>
                        <a:ea typeface="Times New Roman" panose="02020603050405020304" pitchFamily="18" charset="0"/>
                        <a:cs typeface="Times New Roman" panose="02020603050405020304" pitchFamily="18" charset="0"/>
                      </a:endParaRPr>
                    </a:p>
                    <a:p>
                      <a:pPr algn="ct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LST EN 13528–3.</a:t>
                      </a:r>
                      <a:endParaRPr lang="lt-LT" sz="1600" dirty="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24036050"/>
                  </a:ext>
                </a:extLst>
              </a:tr>
              <a:tr h="792766">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11</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KD</a:t>
                      </a:r>
                      <a:r>
                        <a:rPr lang="lt-LT" sz="1600" baseline="-25000">
                          <a:effectLst/>
                          <a:latin typeface="Times New Roman" panose="02020603050405020304" pitchFamily="18" charset="0"/>
                          <a:ea typeface="Times New Roman" panose="02020603050405020304" pitchFamily="18" charset="0"/>
                          <a:cs typeface="Times New Roman" panose="02020603050405020304" pitchFamily="18" charset="0"/>
                        </a:rPr>
                        <a:t>2,5</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8 matavimai per metus (2 savaičių trukmės)</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Automatizuoti oro analizatoriai</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LST EN 12341:2014</a:t>
                      </a:r>
                      <a:endParaRPr lang="lt-LT" sz="1600" dirty="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18048859"/>
                  </a:ext>
                </a:extLst>
              </a:tr>
              <a:tr h="792766">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6, 7, 9, 10</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a:t>
                      </a:r>
                      <a:r>
                        <a:rPr lang="lt-LT" sz="1600" baseline="-25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4 k. per metus, po dvi savaites kiekvieną metų sezoną</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Pasyvūs sorbentai</a:t>
                      </a:r>
                      <a:endParaRPr lang="lt-LT" sz="160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LST EN 13528–1;</a:t>
                      </a:r>
                      <a:endParaRPr lang="lt-LT" sz="1600" dirty="0">
                        <a:effectLst/>
                        <a:latin typeface="TimesLT"/>
                        <a:ea typeface="Times New Roman" panose="02020603050405020304" pitchFamily="18" charset="0"/>
                        <a:cs typeface="Times New Roman" panose="02020603050405020304" pitchFamily="18" charset="0"/>
                      </a:endParaRPr>
                    </a:p>
                    <a:p>
                      <a:pPr algn="ct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LST EN 13528–2;</a:t>
                      </a:r>
                      <a:endParaRPr lang="lt-LT" sz="1600" dirty="0">
                        <a:effectLst/>
                        <a:latin typeface="TimesLT"/>
                        <a:ea typeface="Times New Roman" panose="02020603050405020304" pitchFamily="18" charset="0"/>
                        <a:cs typeface="Times New Roman" panose="02020603050405020304" pitchFamily="18" charset="0"/>
                      </a:endParaRPr>
                    </a:p>
                    <a:p>
                      <a:pPr algn="ct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LST EN 13528–3.</a:t>
                      </a:r>
                      <a:endParaRPr lang="lt-LT" sz="1600" dirty="0">
                        <a:effectLst/>
                        <a:latin typeface="TimesLT"/>
                        <a:ea typeface="Times New Roman" panose="02020603050405020304" pitchFamily="18" charset="0"/>
                        <a:cs typeface="Times New Roman" panose="02020603050405020304" pitchFamily="18" charset="0"/>
                      </a:endParaRPr>
                    </a:p>
                  </a:txBody>
                  <a:tcPr marL="59881" marR="5988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86118855"/>
                  </a:ext>
                </a:extLst>
              </a:tr>
            </a:tbl>
          </a:graphicData>
        </a:graphic>
      </p:graphicFrame>
    </p:spTree>
    <p:extLst>
      <p:ext uri="{BB962C8B-B14F-4D97-AF65-F5344CB8AC3E}">
        <p14:creationId xmlns:p14="http://schemas.microsoft.com/office/powerpoint/2010/main" val="17349299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8989B74D-F1F4-146C-D6F8-48B9082B7D16}"/>
              </a:ext>
            </a:extLst>
          </p:cNvPr>
          <p:cNvSpPr>
            <a:spLocks noGrp="1"/>
          </p:cNvSpPr>
          <p:nvPr>
            <p:ph type="title"/>
          </p:nvPr>
        </p:nvSpPr>
        <p:spPr>
          <a:xfrm>
            <a:off x="838200" y="365125"/>
            <a:ext cx="10515600" cy="782739"/>
          </a:xfrm>
        </p:spPr>
        <p:txBody>
          <a:bodyPr/>
          <a:lstStyle/>
          <a:p>
            <a:pPr algn="ctr"/>
            <a:r>
              <a:rPr kumimoji="0" lang="lt-LT" sz="2000" b="1" i="0" u="none" strike="noStrike" kern="1200" cap="none" spc="0" normalizeH="0" baseline="0" noProof="0" dirty="0">
                <a:ln>
                  <a:noFill/>
                </a:ln>
                <a:solidFill>
                  <a:srgbClr val="000000"/>
                </a:solidFill>
                <a:effectLst/>
                <a:uLnTx/>
                <a:uFillTx/>
                <a:latin typeface="Times New Roman" panose="02020603050405020304" pitchFamily="18" charset="0"/>
                <a:ea typeface="+mj-ea"/>
                <a:cs typeface="Times New Roman" panose="02020603050405020304" pitchFamily="18" charset="0"/>
              </a:rPr>
              <a:t>Aplinkos oro monitoringo rezultatų vertinimas</a:t>
            </a:r>
            <a:endParaRPr lang="lt-LT" dirty="0"/>
          </a:p>
        </p:txBody>
      </p:sp>
      <p:sp>
        <p:nvSpPr>
          <p:cNvPr id="6" name="TextBox 5">
            <a:extLst>
              <a:ext uri="{FF2B5EF4-FFF2-40B4-BE49-F238E27FC236}">
                <a16:creationId xmlns:a16="http://schemas.microsoft.com/office/drawing/2014/main" id="{473AC724-0A9F-9D26-C75F-EC42E712084B}"/>
              </a:ext>
            </a:extLst>
          </p:cNvPr>
          <p:cNvSpPr txBox="1"/>
          <p:nvPr/>
        </p:nvSpPr>
        <p:spPr>
          <a:xfrm>
            <a:off x="1961745" y="1099504"/>
            <a:ext cx="8268509" cy="584775"/>
          </a:xfrm>
          <a:prstGeom prst="rect">
            <a:avLst/>
          </a:prstGeom>
          <a:noFill/>
        </p:spPr>
        <p:txBody>
          <a:bodyPr wrap="square">
            <a:spAutoFit/>
          </a:bodyPr>
          <a:lstStyle/>
          <a:p>
            <a:pPr indent="450215" algn="just"/>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Gautos vidutinės koncentracijos lyginamos su atitinkamam teršalui teisės aktuose nustatytomis tokio paties vidurkinimo laikotarpio (metų) ribinėmis vertėmis.</a:t>
            </a:r>
            <a:endParaRPr lang="lt-LT" sz="1600" dirty="0">
              <a:effectLst/>
              <a:latin typeface="TIMESLT"/>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BC70BC3-D77E-7895-6E47-6A1B3C4DF7FC}"/>
              </a:ext>
            </a:extLst>
          </p:cNvPr>
          <p:cNvSpPr txBox="1"/>
          <p:nvPr/>
        </p:nvSpPr>
        <p:spPr>
          <a:xfrm>
            <a:off x="716604" y="2003838"/>
            <a:ext cx="10758792" cy="3046988"/>
          </a:xfrm>
          <a:prstGeom prst="rect">
            <a:avLst/>
          </a:prstGeom>
          <a:noFill/>
        </p:spPr>
        <p:txBody>
          <a:bodyPr wrap="square">
            <a:spAutoFit/>
          </a:bodyPr>
          <a:lstStyle/>
          <a:p>
            <a:pPr algn="just"/>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Aplinkos oro kokybės vertinimą reglamentuojantys teisės aktai:</a:t>
            </a:r>
          </a:p>
          <a:p>
            <a:pPr marL="342900" lvl="0" indent="-342900" algn="just">
              <a:buFont typeface="Symbol" panose="05050102010706020507" pitchFamily="18" charset="2"/>
              <a:buChar char=""/>
              <a:tabLst>
                <a:tab pos="457200" algn="l"/>
              </a:tabLst>
            </a:pP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Aplinkos oro kokybės vertinimo tvarkos aprašas, patvirtintas Lietuvos Respublikos aplinkos ministro 2001 m. gruodžio 12 d. įsakymu Nr. 596 „Dėl Aplinkos oro kokybės vertinimo tvarkos aprašo patvirtinimo“;</a:t>
            </a:r>
          </a:p>
          <a:p>
            <a:pPr marL="342900" lvl="0" indent="-342900" algn="just">
              <a:buFont typeface="Symbol" panose="05050102010706020507" pitchFamily="18" charset="2"/>
              <a:buChar char=""/>
              <a:tabLst>
                <a:tab pos="457200" algn="l"/>
              </a:tabLst>
            </a:pP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Teršalų, kurių kiekis aplinkos ore ribojamas pagal nacionalinius kriterijus, sąrašas ir ribinės aplinkos oro užterštumo vertės, patvirtintos Lietuvos Respublikos aplinkos ministro ir Lietuvos Respublikos sveikatos apsaugos ministro 2000 m. spalio 30 d.</a:t>
            </a:r>
            <a:r>
              <a:rPr lang="lt-LT" sz="16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įsakymu Nr. 471/582 „Dėl Teršalų, kurių kiekis aplinkos ore ribojamas pagal Europos Sąjungos kriterijus, sąrašo ir Teršalų, kurių kiekis aplinkos ore ribojamas pagal nacionalinius kriterijus, sąrašo ir ribinių aplinkos oro užterštumo verčių patvirtinimo“;</a:t>
            </a:r>
          </a:p>
          <a:p>
            <a:pPr marL="342900" lvl="0" indent="-342900" algn="just">
              <a:buFont typeface="Symbol" panose="05050102010706020507" pitchFamily="18" charset="2"/>
              <a:buChar char=""/>
              <a:tabLst>
                <a:tab pos="457200" algn="l"/>
              </a:tabLst>
            </a:pP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Aplinkos oro užterštumo sieros dioksidu, azoto dioksidu, normos, patvirtintos Lietuvos Respublikos aplinkos ministro ir Lietuvos Respublikos sveikatos apsaugos ministro 2001 m. gruodžio 11 d. įsakymu Nr. 591/640 „Dėl aplinkos oro užterštumo sieros dioksidu, azoto dioksidu, azoto oksidais, benzenu, anglies monoksidu, švinu, kietosiomis dalelėmis ir ozonu normų patvirtinimo“.</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34297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B0BEE-6D6A-4FC5-AB27-6930508430B0}"/>
              </a:ext>
            </a:extLst>
          </p:cNvPr>
          <p:cNvSpPr>
            <a:spLocks noGrp="1"/>
          </p:cNvSpPr>
          <p:nvPr>
            <p:ph type="title"/>
          </p:nvPr>
        </p:nvSpPr>
        <p:spPr>
          <a:xfrm>
            <a:off x="838200" y="365125"/>
            <a:ext cx="10515600" cy="638727"/>
          </a:xfrm>
        </p:spPr>
        <p:txBody>
          <a:bodyPr/>
          <a:lstStyle/>
          <a:p>
            <a:pPr algn="ctr"/>
            <a:r>
              <a:rPr lang="x-none" sz="2000" b="1" dirty="0">
                <a:solidFill>
                  <a:srgbClr val="000000"/>
                </a:solidFill>
                <a:latin typeface="Times New Roman" panose="02020603050405020304" pitchFamily="18" charset="0"/>
                <a:cs typeface="Times New Roman" panose="02020603050405020304" pitchFamily="18" charset="0"/>
              </a:rPr>
              <a:t>Paviršinio vandens monitoringas</a:t>
            </a:r>
            <a:endParaRPr lang="lt-LT" sz="2000" b="1" dirty="0">
              <a:solidFill>
                <a:srgbClr val="000000"/>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BC5A22A-32A1-D879-1858-5525B9C56A0F}"/>
              </a:ext>
            </a:extLst>
          </p:cNvPr>
          <p:cNvSpPr txBox="1"/>
          <p:nvPr/>
        </p:nvSpPr>
        <p:spPr>
          <a:xfrm>
            <a:off x="2919619" y="1103892"/>
            <a:ext cx="6097656" cy="369332"/>
          </a:xfrm>
          <a:prstGeom prst="rect">
            <a:avLst/>
          </a:prstGeom>
          <a:noFill/>
        </p:spPr>
        <p:txBody>
          <a:bodyPr wrap="square">
            <a:spAutoFit/>
          </a:bodyPr>
          <a:lstStyle/>
          <a:p>
            <a:pPr algn="ctr">
              <a:spcBef>
                <a:spcPts val="600"/>
              </a:spcBef>
              <a:spcAft>
                <a:spcPts val="600"/>
              </a:spcAft>
            </a:pPr>
            <a:r>
              <a:rPr lang="lt-LT"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Paviršinių vandens telkinių tyrimo vietos Biržų raj. sav.</a:t>
            </a:r>
            <a:endParaRPr lang="lt-LT" dirty="0">
              <a:effectLst/>
              <a:latin typeface="TimesLT"/>
              <a:ea typeface="Times New Roman" panose="02020603050405020304" pitchFamily="18" charset="0"/>
              <a:cs typeface="Times New Roman" panose="02020603050405020304" pitchFamily="18" charset="0"/>
            </a:endParaRPr>
          </a:p>
        </p:txBody>
      </p:sp>
      <p:graphicFrame>
        <p:nvGraphicFramePr>
          <p:cNvPr id="7" name="Table 6">
            <a:extLst>
              <a:ext uri="{FF2B5EF4-FFF2-40B4-BE49-F238E27FC236}">
                <a16:creationId xmlns:a16="http://schemas.microsoft.com/office/drawing/2014/main" id="{BB7B6E86-902B-6404-AC19-04C1ADA8F481}"/>
              </a:ext>
            </a:extLst>
          </p:cNvPr>
          <p:cNvGraphicFramePr>
            <a:graphicFrameLocks noGrp="1"/>
          </p:cNvGraphicFramePr>
          <p:nvPr>
            <p:extLst>
              <p:ext uri="{D42A27DB-BD31-4B8C-83A1-F6EECF244321}">
                <p14:modId xmlns:p14="http://schemas.microsoft.com/office/powerpoint/2010/main" val="2847892484"/>
              </p:ext>
            </p:extLst>
          </p:nvPr>
        </p:nvGraphicFramePr>
        <p:xfrm>
          <a:off x="838200" y="1700758"/>
          <a:ext cx="10515601" cy="3749040"/>
        </p:xfrm>
        <a:graphic>
          <a:graphicData uri="http://schemas.openxmlformats.org/drawingml/2006/table">
            <a:tbl>
              <a:tblPr firstRow="1" firstCol="1" bandRow="1"/>
              <a:tblGrid>
                <a:gridCol w="1437861">
                  <a:extLst>
                    <a:ext uri="{9D8B030D-6E8A-4147-A177-3AD203B41FA5}">
                      <a16:colId xmlns:a16="http://schemas.microsoft.com/office/drawing/2014/main" val="2697941684"/>
                    </a:ext>
                  </a:extLst>
                </a:gridCol>
                <a:gridCol w="4309966">
                  <a:extLst>
                    <a:ext uri="{9D8B030D-6E8A-4147-A177-3AD203B41FA5}">
                      <a16:colId xmlns:a16="http://schemas.microsoft.com/office/drawing/2014/main" val="823923298"/>
                    </a:ext>
                  </a:extLst>
                </a:gridCol>
                <a:gridCol w="1742964">
                  <a:extLst>
                    <a:ext uri="{9D8B030D-6E8A-4147-A177-3AD203B41FA5}">
                      <a16:colId xmlns:a16="http://schemas.microsoft.com/office/drawing/2014/main" val="4050582714"/>
                    </a:ext>
                  </a:extLst>
                </a:gridCol>
                <a:gridCol w="1808922">
                  <a:extLst>
                    <a:ext uri="{9D8B030D-6E8A-4147-A177-3AD203B41FA5}">
                      <a16:colId xmlns:a16="http://schemas.microsoft.com/office/drawing/2014/main" val="2309924010"/>
                    </a:ext>
                  </a:extLst>
                </a:gridCol>
                <a:gridCol w="1215888">
                  <a:extLst>
                    <a:ext uri="{9D8B030D-6E8A-4147-A177-3AD203B41FA5}">
                      <a16:colId xmlns:a16="http://schemas.microsoft.com/office/drawing/2014/main" val="3192513889"/>
                    </a:ext>
                  </a:extLst>
                </a:gridCol>
              </a:tblGrid>
              <a:tr h="207645">
                <a:tc rowSpan="2">
                  <a:txBody>
                    <a:bodyPr/>
                    <a:lstStyle/>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Eil.Nr.</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rowSpan="2">
                  <a:txBody>
                    <a:bodyPr/>
                    <a:lstStyle/>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Pavadinimas</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gridSpan="2">
                  <a:txBody>
                    <a:bodyPr/>
                    <a:lstStyle/>
                    <a:p>
                      <a:pPr algn="ctr"/>
                      <a:r>
                        <a:rPr lang="lt-LT" sz="16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Tyrimo vietos koordinatės LKS 94 koordinačių sistemoje</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hMerge="1">
                  <a:txBody>
                    <a:bodyPr/>
                    <a:lstStyle/>
                    <a:p>
                      <a:endParaRPr lang="lt-LT"/>
                    </a:p>
                  </a:txBody>
                  <a:tcPr/>
                </a:tc>
                <a:tc rowSpan="2">
                  <a:txBody>
                    <a:bodyPr/>
                    <a:lstStyle/>
                    <a:p>
                      <a:pPr algn="ctr"/>
                      <a:r>
                        <a:rPr lang="lt-LT" sz="16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Tipas</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extLst>
                  <a:ext uri="{0D108BD9-81ED-4DB2-BD59-A6C34878D82A}">
                    <a16:rowId xmlns:a16="http://schemas.microsoft.com/office/drawing/2014/main" val="3332395496"/>
                  </a:ext>
                </a:extLst>
              </a:tr>
              <a:tr h="175260">
                <a:tc vMerge="1">
                  <a:txBody>
                    <a:bodyPr/>
                    <a:lstStyle/>
                    <a:p>
                      <a:endParaRPr lang="lt-LT"/>
                    </a:p>
                  </a:txBody>
                  <a:tcPr/>
                </a:tc>
                <a:tc vMerge="1">
                  <a:txBody>
                    <a:bodyPr/>
                    <a:lstStyle/>
                    <a:p>
                      <a:endParaRPr lang="lt-LT"/>
                    </a:p>
                  </a:txBody>
                  <a:tcPr/>
                </a:tc>
                <a:tc>
                  <a:txBody>
                    <a:bodyPr/>
                    <a:lstStyle/>
                    <a:p>
                      <a:pPr algn="ctr"/>
                      <a:r>
                        <a:rPr lang="lt-LT" sz="16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a:txBody>
                    <a:bodyPr/>
                    <a:lstStyle/>
                    <a:p>
                      <a:pPr algn="ctr"/>
                      <a:r>
                        <a:rPr lang="lt-LT" sz="16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ABF8F"/>
                    </a:solidFill>
                  </a:tcPr>
                </a:tc>
                <a:tc vMerge="1">
                  <a:txBody>
                    <a:bodyPr/>
                    <a:lstStyle/>
                    <a:p>
                      <a:endParaRPr lang="lt-LT"/>
                    </a:p>
                  </a:txBody>
                  <a:tcPr/>
                </a:tc>
                <a:extLst>
                  <a:ext uri="{0D108BD9-81ED-4DB2-BD59-A6C34878D82A}">
                    <a16:rowId xmlns:a16="http://schemas.microsoft.com/office/drawing/2014/main" val="2007526513"/>
                  </a:ext>
                </a:extLst>
              </a:tr>
              <a:tr h="335280">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Gulbinų tv.</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538681</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6223131</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Tvenkinys</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4016081"/>
                  </a:ext>
                </a:extLst>
              </a:tr>
              <a:tr h="167640">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Juodupė (žemiau UAB Biržų vandenys“  NVĮ)</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541694</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6226983</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Upė</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34928115"/>
                  </a:ext>
                </a:extLst>
              </a:tr>
              <a:tr h="335280">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Juodupė, iki santakos su Tatula (žemiau UAB „Agaras“ gyvulių skerdyklos)</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540560</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6227805</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Upė</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93376831"/>
                  </a:ext>
                </a:extLst>
              </a:tr>
              <a:tr h="167640">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Rovėja (ties Medeikiais) </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549259</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6237270</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Upė</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37635281"/>
                  </a:ext>
                </a:extLst>
              </a:tr>
              <a:tr h="167640">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Nemunėlis ties Leitiškių k.</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543455</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6251108</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Upė</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81559666"/>
                  </a:ext>
                </a:extLst>
              </a:tr>
              <a:tr h="167640">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Apaščia (žemiau AB „Siūlas“ nuotekų išleistuvo)</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545420</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6235901</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Upė</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0486908"/>
                  </a:ext>
                </a:extLst>
              </a:tr>
              <a:tr h="167640">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Apaščios upė tarp Bliūdžių k. ir Nemunėlio Radviliškio</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547530</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6250081</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Upė</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10870466"/>
                  </a:ext>
                </a:extLst>
              </a:tr>
              <a:tr h="167640">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8.</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Apaščios upė (Kilučių ežero intakas)</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548634</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6227717 </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Upė</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01411382"/>
                  </a:ext>
                </a:extLst>
              </a:tr>
              <a:tr h="167640">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9.</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K-1 (Kilučių ežero intakas)</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548509</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6227123</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Upė</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59597154"/>
                  </a:ext>
                </a:extLst>
              </a:tr>
              <a:tr h="167640">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10.</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Apaščios upė (Kilučių ežero ištakas)</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547623</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6228134</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Upė</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6715361"/>
                  </a:ext>
                </a:extLst>
              </a:tr>
            </a:tbl>
          </a:graphicData>
        </a:graphic>
      </p:graphicFrame>
    </p:spTree>
    <p:extLst>
      <p:ext uri="{BB962C8B-B14F-4D97-AF65-F5344CB8AC3E}">
        <p14:creationId xmlns:p14="http://schemas.microsoft.com/office/powerpoint/2010/main" val="27042462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50B74-CC79-4EA0-B269-8461FA79127F}"/>
              </a:ext>
            </a:extLst>
          </p:cNvPr>
          <p:cNvSpPr>
            <a:spLocks noGrp="1"/>
          </p:cNvSpPr>
          <p:nvPr>
            <p:ph type="title"/>
          </p:nvPr>
        </p:nvSpPr>
        <p:spPr>
          <a:xfrm>
            <a:off x="838200" y="365126"/>
            <a:ext cx="10515600" cy="315912"/>
          </a:xfrm>
        </p:spPr>
        <p:txBody>
          <a:bodyPr>
            <a:noAutofit/>
          </a:bodyPr>
          <a:lstStyle/>
          <a:p>
            <a:pPr algn="ctr"/>
            <a:r>
              <a:rPr kumimoji="0" lang="x-none" sz="2000" b="1" i="0" u="none" strike="noStrike" kern="1200" cap="none" spc="0" normalizeH="0" baseline="0" noProof="0" dirty="0">
                <a:ln>
                  <a:noFill/>
                </a:ln>
                <a:solidFill>
                  <a:srgbClr val="000000"/>
                </a:solidFill>
                <a:effectLst/>
                <a:uLnTx/>
                <a:uFillTx/>
                <a:latin typeface="Times New Roman" panose="02020603050405020304" pitchFamily="18" charset="0"/>
                <a:ea typeface="+mj-ea"/>
                <a:cs typeface="Times New Roman" panose="02020603050405020304" pitchFamily="18" charset="0"/>
              </a:rPr>
              <a:t>Paviršinio vandens monitoringas</a:t>
            </a:r>
            <a:endParaRPr lang="lt-LT" sz="2000" dirty="0"/>
          </a:p>
        </p:txBody>
      </p:sp>
      <p:sp>
        <p:nvSpPr>
          <p:cNvPr id="6" name="TextBox 5">
            <a:extLst>
              <a:ext uri="{FF2B5EF4-FFF2-40B4-BE49-F238E27FC236}">
                <a16:creationId xmlns:a16="http://schemas.microsoft.com/office/drawing/2014/main" id="{CCF6A1DB-DEE9-4F0D-A307-D8FA4A06DAD0}"/>
              </a:ext>
            </a:extLst>
          </p:cNvPr>
          <p:cNvSpPr txBox="1"/>
          <p:nvPr/>
        </p:nvSpPr>
        <p:spPr>
          <a:xfrm>
            <a:off x="3118402" y="1173466"/>
            <a:ext cx="6097656" cy="369332"/>
          </a:xfrm>
          <a:prstGeom prst="rect">
            <a:avLst/>
          </a:prstGeom>
          <a:noFill/>
        </p:spPr>
        <p:txBody>
          <a:bodyPr wrap="square">
            <a:spAutoFit/>
          </a:bodyPr>
          <a:lstStyle/>
          <a:p>
            <a:pPr algn="ctr">
              <a:spcAft>
                <a:spcPts val="600"/>
              </a:spcAft>
            </a:pPr>
            <a:r>
              <a:rPr lang="lt-LT"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Paviršinio vandens telkinių monitoringo vykdymo planas</a:t>
            </a:r>
            <a:endParaRPr lang="lt-LT" dirty="0">
              <a:effectLst/>
              <a:latin typeface="TIMESLT"/>
              <a:ea typeface="Times New Roman" panose="02020603050405020304" pitchFamily="18"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4F1EAA0E-63F1-AAD4-733D-FB46D0C3A851}"/>
              </a:ext>
            </a:extLst>
          </p:cNvPr>
          <p:cNvGraphicFramePr>
            <a:graphicFrameLocks noGrp="1"/>
          </p:cNvGraphicFramePr>
          <p:nvPr>
            <p:extLst>
              <p:ext uri="{D42A27DB-BD31-4B8C-83A1-F6EECF244321}">
                <p14:modId xmlns:p14="http://schemas.microsoft.com/office/powerpoint/2010/main" val="3289564892"/>
              </p:ext>
            </p:extLst>
          </p:nvPr>
        </p:nvGraphicFramePr>
        <p:xfrm>
          <a:off x="838200" y="1920739"/>
          <a:ext cx="10770704" cy="3840480"/>
        </p:xfrm>
        <a:graphic>
          <a:graphicData uri="http://schemas.openxmlformats.org/drawingml/2006/table">
            <a:tbl>
              <a:tblPr firstRow="1" firstCol="1" bandRow="1"/>
              <a:tblGrid>
                <a:gridCol w="1655987">
                  <a:extLst>
                    <a:ext uri="{9D8B030D-6E8A-4147-A177-3AD203B41FA5}">
                      <a16:colId xmlns:a16="http://schemas.microsoft.com/office/drawing/2014/main" val="1805960658"/>
                    </a:ext>
                  </a:extLst>
                </a:gridCol>
                <a:gridCol w="4234984">
                  <a:extLst>
                    <a:ext uri="{9D8B030D-6E8A-4147-A177-3AD203B41FA5}">
                      <a16:colId xmlns:a16="http://schemas.microsoft.com/office/drawing/2014/main" val="527518378"/>
                    </a:ext>
                  </a:extLst>
                </a:gridCol>
                <a:gridCol w="2942092">
                  <a:extLst>
                    <a:ext uri="{9D8B030D-6E8A-4147-A177-3AD203B41FA5}">
                      <a16:colId xmlns:a16="http://schemas.microsoft.com/office/drawing/2014/main" val="524913442"/>
                    </a:ext>
                  </a:extLst>
                </a:gridCol>
                <a:gridCol w="1937641">
                  <a:extLst>
                    <a:ext uri="{9D8B030D-6E8A-4147-A177-3AD203B41FA5}">
                      <a16:colId xmlns:a16="http://schemas.microsoft.com/office/drawing/2014/main" val="2593258103"/>
                    </a:ext>
                  </a:extLst>
                </a:gridCol>
              </a:tblGrid>
              <a:tr h="358307">
                <a:tc>
                  <a:txBody>
                    <a:bodyPr/>
                    <a:lstStyle/>
                    <a:p>
                      <a:pPr algn="ctr"/>
                      <a:r>
                        <a:rPr lang="lt-LT"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Matavimo</a:t>
                      </a:r>
                      <a:endParaRPr lang="lt-LT"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lt-LT"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vietos Nr.</a:t>
                      </a:r>
                      <a:endParaRPr lang="lt-LT"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183" marR="671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ctr"/>
                      <a:r>
                        <a:rPr lang="lt-LT"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Tiriami parametrai (analitės)</a:t>
                      </a:r>
                      <a:endParaRPr lang="lt-LT"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183" marR="671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ctr"/>
                      <a:r>
                        <a:rPr lang="lt-LT" sz="18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Matavimų periodiškumas</a:t>
                      </a:r>
                      <a:endParaRPr lang="lt-LT"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183" marR="671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ctr"/>
                      <a:r>
                        <a:rPr lang="lt-LT" sz="18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Rekomenduotini tyrimo metodai</a:t>
                      </a:r>
                      <a:r>
                        <a:rPr lang="lt-LT" sz="1800" b="1" baseline="30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183" marR="671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extLst>
                  <a:ext uri="{0D108BD9-81ED-4DB2-BD59-A6C34878D82A}">
                    <a16:rowId xmlns:a16="http://schemas.microsoft.com/office/drawing/2014/main" val="192436127"/>
                  </a:ext>
                </a:extLst>
              </a:tr>
              <a:tr h="182886">
                <a:tc rowSpan="4">
                  <a:txBody>
                    <a:bodyPr/>
                    <a:lstStyle/>
                    <a:p>
                      <a:pPr algn="ctr"/>
                      <a:r>
                        <a:rPr lang="lt-LT" sz="1800" dirty="0">
                          <a:effectLst/>
                          <a:latin typeface="Times New Roman" panose="02020603050405020304" pitchFamily="18" charset="0"/>
                          <a:ea typeface="Times New Roman" panose="02020603050405020304" pitchFamily="18" charset="0"/>
                          <a:cs typeface="Times New Roman" panose="02020603050405020304" pitchFamily="18" charset="0"/>
                        </a:rPr>
                        <a:t>1</a:t>
                      </a:r>
                    </a:p>
                  </a:txBody>
                  <a:tcPr marL="67183" marR="671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4">
                  <a:txBody>
                    <a:bodyPr/>
                    <a:lstStyle/>
                    <a:p>
                      <a:pPr algn="ctr"/>
                      <a:r>
                        <a:rPr lang="lt-L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bendras azotas (Nb), bendras fosforas (Pb), biocheminis deguonies suvartojimas per 7 paras (BDS7), vandens skaidrumas (Seki gylis (S))</a:t>
                      </a:r>
                      <a:endParaRPr lang="lt-LT"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183" marR="671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800">
                          <a:effectLst/>
                          <a:latin typeface="Times New Roman" panose="02020603050405020304" pitchFamily="18" charset="0"/>
                          <a:ea typeface="Times New Roman" panose="02020603050405020304" pitchFamily="18" charset="0"/>
                          <a:cs typeface="Times New Roman" panose="02020603050405020304" pitchFamily="18" charset="0"/>
                        </a:rPr>
                        <a:t>balandžio mėn. II pusėje- gegužės mėn.</a:t>
                      </a:r>
                    </a:p>
                  </a:txBody>
                  <a:tcPr marL="67183" marR="671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8">
                  <a:txBody>
                    <a:bodyPr/>
                    <a:lstStyle/>
                    <a:p>
                      <a:r>
                        <a:rPr lang="lt-LT" sz="1800">
                          <a:effectLst/>
                          <a:latin typeface="Times New Roman" panose="02020603050405020304" pitchFamily="18" charset="0"/>
                          <a:ea typeface="Times New Roman" panose="02020603050405020304" pitchFamily="18" charset="0"/>
                          <a:cs typeface="Times New Roman" panose="02020603050405020304" pitchFamily="18" charset="0"/>
                        </a:rPr>
                        <a:t>LST EN ISO 12260:2004</a:t>
                      </a:r>
                    </a:p>
                    <a:p>
                      <a:r>
                        <a:rPr lang="lt-LT" sz="1800">
                          <a:effectLst/>
                          <a:latin typeface="Times New Roman" panose="02020603050405020304" pitchFamily="18" charset="0"/>
                          <a:ea typeface="Times New Roman" panose="02020603050405020304" pitchFamily="18" charset="0"/>
                          <a:cs typeface="Times New Roman" panose="02020603050405020304" pitchFamily="18" charset="0"/>
                        </a:rPr>
                        <a:t>LST EN ISO 6878:2004</a:t>
                      </a:r>
                    </a:p>
                    <a:p>
                      <a:pPr algn="just"/>
                      <a:r>
                        <a:rPr lang="lt-LT"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LAND 47-1:2007</a:t>
                      </a:r>
                      <a:endParaRPr lang="lt-LT" sz="180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lt-LT"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LAND 59-2003</a:t>
                      </a:r>
                      <a:endParaRPr lang="lt-LT" sz="180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lt-LT"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LST EN 5814:2012</a:t>
                      </a:r>
                      <a:endParaRPr lang="lt-LT" sz="1800">
                        <a:effectLst/>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en-GB"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LST ISO 10523:2012</a:t>
                      </a:r>
                      <a:endParaRPr lang="lt-LT"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183" marR="6718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41232527"/>
                  </a:ext>
                </a:extLst>
              </a:tr>
              <a:tr h="192839">
                <a:tc vMerge="1">
                  <a:txBody>
                    <a:bodyPr/>
                    <a:lstStyle/>
                    <a:p>
                      <a:endParaRPr lang="lt-LT"/>
                    </a:p>
                  </a:txBody>
                  <a:tcPr/>
                </a:tc>
                <a:tc vMerge="1">
                  <a:txBody>
                    <a:bodyPr/>
                    <a:lstStyle/>
                    <a:p>
                      <a:endParaRPr lang="lt-LT"/>
                    </a:p>
                  </a:txBody>
                  <a:tcPr/>
                </a:tc>
                <a:tc>
                  <a:txBody>
                    <a:bodyPr/>
                    <a:lstStyle/>
                    <a:p>
                      <a:pPr algn="ctr"/>
                      <a:r>
                        <a:rPr lang="lt-LT" sz="1800">
                          <a:effectLst/>
                          <a:latin typeface="Times New Roman" panose="02020603050405020304" pitchFamily="18" charset="0"/>
                          <a:ea typeface="Times New Roman" panose="02020603050405020304" pitchFamily="18" charset="0"/>
                          <a:cs typeface="Times New Roman" panose="02020603050405020304" pitchFamily="18" charset="0"/>
                        </a:rPr>
                        <a:t>liepos mėn. II pusėje</a:t>
                      </a:r>
                    </a:p>
                  </a:txBody>
                  <a:tcPr marL="67183" marR="671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lt-LT"/>
                    </a:p>
                  </a:txBody>
                  <a:tcPr/>
                </a:tc>
                <a:extLst>
                  <a:ext uri="{0D108BD9-81ED-4DB2-BD59-A6C34878D82A}">
                    <a16:rowId xmlns:a16="http://schemas.microsoft.com/office/drawing/2014/main" val="1176113217"/>
                  </a:ext>
                </a:extLst>
              </a:tr>
              <a:tr h="192839">
                <a:tc vMerge="1">
                  <a:txBody>
                    <a:bodyPr/>
                    <a:lstStyle/>
                    <a:p>
                      <a:endParaRPr lang="lt-LT"/>
                    </a:p>
                  </a:txBody>
                  <a:tcPr/>
                </a:tc>
                <a:tc vMerge="1">
                  <a:txBody>
                    <a:bodyPr/>
                    <a:lstStyle/>
                    <a:p>
                      <a:endParaRPr lang="lt-LT"/>
                    </a:p>
                  </a:txBody>
                  <a:tcPr/>
                </a:tc>
                <a:tc>
                  <a:txBody>
                    <a:bodyPr/>
                    <a:lstStyle/>
                    <a:p>
                      <a:pPr algn="ctr"/>
                      <a:r>
                        <a:rPr lang="lt-LT" sz="1800">
                          <a:effectLst/>
                          <a:latin typeface="Times New Roman" panose="02020603050405020304" pitchFamily="18" charset="0"/>
                          <a:ea typeface="Times New Roman" panose="02020603050405020304" pitchFamily="18" charset="0"/>
                          <a:cs typeface="Times New Roman" panose="02020603050405020304" pitchFamily="18" charset="0"/>
                        </a:rPr>
                        <a:t>rūgpjūčio mėn. II pusėje</a:t>
                      </a:r>
                    </a:p>
                  </a:txBody>
                  <a:tcPr marL="67183" marR="671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lt-LT"/>
                    </a:p>
                  </a:txBody>
                  <a:tcPr/>
                </a:tc>
                <a:extLst>
                  <a:ext uri="{0D108BD9-81ED-4DB2-BD59-A6C34878D82A}">
                    <a16:rowId xmlns:a16="http://schemas.microsoft.com/office/drawing/2014/main" val="2116812799"/>
                  </a:ext>
                </a:extLst>
              </a:tr>
              <a:tr h="479609">
                <a:tc vMerge="1">
                  <a:txBody>
                    <a:bodyPr/>
                    <a:lstStyle/>
                    <a:p>
                      <a:endParaRPr lang="lt-LT"/>
                    </a:p>
                  </a:txBody>
                  <a:tcPr/>
                </a:tc>
                <a:tc vMerge="1">
                  <a:txBody>
                    <a:bodyPr/>
                    <a:lstStyle/>
                    <a:p>
                      <a:endParaRPr lang="lt-LT"/>
                    </a:p>
                  </a:txBody>
                  <a:tcPr/>
                </a:tc>
                <a:tc>
                  <a:txBody>
                    <a:bodyPr/>
                    <a:lstStyle/>
                    <a:p>
                      <a:pPr algn="ctr"/>
                      <a:r>
                        <a:rPr lang="lt-LT" sz="1800" dirty="0">
                          <a:effectLst/>
                          <a:latin typeface="Times New Roman" panose="02020603050405020304" pitchFamily="18" charset="0"/>
                          <a:ea typeface="Times New Roman" panose="02020603050405020304" pitchFamily="18" charset="0"/>
                          <a:cs typeface="Times New Roman" panose="02020603050405020304" pitchFamily="18" charset="0"/>
                        </a:rPr>
                        <a:t>rugsėjo mėn. II pusėje- spalio mėn. I pusėje</a:t>
                      </a:r>
                    </a:p>
                  </a:txBody>
                  <a:tcPr marL="67183" marR="671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lt-LT"/>
                    </a:p>
                  </a:txBody>
                  <a:tcPr/>
                </a:tc>
                <a:extLst>
                  <a:ext uri="{0D108BD9-81ED-4DB2-BD59-A6C34878D82A}">
                    <a16:rowId xmlns:a16="http://schemas.microsoft.com/office/drawing/2014/main" val="3438881824"/>
                  </a:ext>
                </a:extLst>
              </a:tr>
              <a:tr h="214611">
                <a:tc rowSpan="4">
                  <a:txBody>
                    <a:bodyPr/>
                    <a:lstStyle/>
                    <a:p>
                      <a:pPr algn="ctr"/>
                      <a:r>
                        <a:rPr lang="lt-LT" sz="1800">
                          <a:effectLst/>
                          <a:latin typeface="Times New Roman" panose="02020603050405020304" pitchFamily="18" charset="0"/>
                          <a:ea typeface="Times New Roman" panose="02020603050405020304" pitchFamily="18" charset="0"/>
                          <a:cs typeface="Times New Roman" panose="02020603050405020304" pitchFamily="18" charset="0"/>
                        </a:rPr>
                        <a:t>2 – 10</a:t>
                      </a:r>
                    </a:p>
                  </a:txBody>
                  <a:tcPr marL="67183" marR="671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4">
                  <a:txBody>
                    <a:bodyPr/>
                    <a:lstStyle/>
                    <a:p>
                      <a:pPr algn="ctr"/>
                      <a:r>
                        <a:rPr lang="lt-LT"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nitratų azotas (NO</a:t>
                      </a:r>
                      <a:r>
                        <a:rPr lang="lt-LT" sz="1800" baseline="-25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lt-LT" sz="1800" baseline="30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lt-LT"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t>
                      </a:r>
                      <a:endParaRPr lang="lt-LT" sz="180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lt-LT"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amonio azotas (NH</a:t>
                      </a:r>
                      <a:r>
                        <a:rPr lang="lt-LT" sz="1800" baseline="-25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lt-LT" sz="1800" baseline="30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lt-LT"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t>
                      </a:r>
                      <a:endParaRPr lang="lt-LT" sz="180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lt-LT"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bendras azotas (N</a:t>
                      </a:r>
                      <a:r>
                        <a:rPr lang="lt-LT" sz="1800" baseline="-25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lt-LT"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80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lt-LT"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fosfatų fosforas (PO</a:t>
                      </a:r>
                      <a:r>
                        <a:rPr lang="lt-LT" sz="1800" baseline="-25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lt-LT" sz="1800" baseline="30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lt-LT"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t>
                      </a:r>
                      <a:endParaRPr lang="lt-LT" sz="180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lt-LT"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bendras fosforas (P</a:t>
                      </a:r>
                      <a:r>
                        <a:rPr lang="lt-LT" sz="1800" baseline="-25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t>
                      </a:r>
                      <a:r>
                        <a:rPr lang="lt-LT"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lt-LT" sz="180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lt-LT"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BDS</a:t>
                      </a:r>
                      <a:r>
                        <a:rPr lang="lt-LT" sz="1800" baseline="-25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7</a:t>
                      </a:r>
                      <a:r>
                        <a:rPr lang="lt-LT" sz="18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O</a:t>
                      </a:r>
                      <a:r>
                        <a:rPr lang="lt-LT" sz="1800" baseline="-25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a:t>
                      </a:r>
                      <a:endParaRPr lang="lt-LT"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7183" marR="671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800" dirty="0">
                          <a:effectLst/>
                          <a:latin typeface="Times New Roman" panose="02020603050405020304" pitchFamily="18" charset="0"/>
                          <a:ea typeface="Times New Roman" panose="02020603050405020304" pitchFamily="18" charset="0"/>
                          <a:cs typeface="Times New Roman" panose="02020603050405020304" pitchFamily="18" charset="0"/>
                        </a:rPr>
                        <a:t>vasario mėn.</a:t>
                      </a:r>
                    </a:p>
                  </a:txBody>
                  <a:tcPr marL="67183" marR="671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lt-LT"/>
                    </a:p>
                  </a:txBody>
                  <a:tcPr/>
                </a:tc>
                <a:extLst>
                  <a:ext uri="{0D108BD9-81ED-4DB2-BD59-A6C34878D82A}">
                    <a16:rowId xmlns:a16="http://schemas.microsoft.com/office/drawing/2014/main" val="748944930"/>
                  </a:ext>
                </a:extLst>
              </a:tr>
              <a:tr h="213989">
                <a:tc vMerge="1">
                  <a:txBody>
                    <a:bodyPr/>
                    <a:lstStyle/>
                    <a:p>
                      <a:endParaRPr lang="lt-LT"/>
                    </a:p>
                  </a:txBody>
                  <a:tcPr/>
                </a:tc>
                <a:tc vMerge="1">
                  <a:txBody>
                    <a:bodyPr/>
                    <a:lstStyle/>
                    <a:p>
                      <a:endParaRPr lang="lt-LT"/>
                    </a:p>
                  </a:txBody>
                  <a:tcPr/>
                </a:tc>
                <a:tc>
                  <a:txBody>
                    <a:bodyPr/>
                    <a:lstStyle/>
                    <a:p>
                      <a:pPr algn="ctr"/>
                      <a:r>
                        <a:rPr lang="lt-LT" sz="1800" dirty="0">
                          <a:effectLst/>
                          <a:latin typeface="Times New Roman" panose="02020603050405020304" pitchFamily="18" charset="0"/>
                          <a:ea typeface="Times New Roman" panose="02020603050405020304" pitchFamily="18" charset="0"/>
                          <a:cs typeface="Times New Roman" panose="02020603050405020304" pitchFamily="18" charset="0"/>
                        </a:rPr>
                        <a:t>balandžio - gegužės mėn.</a:t>
                      </a:r>
                    </a:p>
                  </a:txBody>
                  <a:tcPr marL="67183" marR="671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lt-LT"/>
                    </a:p>
                  </a:txBody>
                  <a:tcPr/>
                </a:tc>
                <a:extLst>
                  <a:ext uri="{0D108BD9-81ED-4DB2-BD59-A6C34878D82A}">
                    <a16:rowId xmlns:a16="http://schemas.microsoft.com/office/drawing/2014/main" val="3805606211"/>
                  </a:ext>
                </a:extLst>
              </a:tr>
              <a:tr h="213989">
                <a:tc vMerge="1">
                  <a:txBody>
                    <a:bodyPr/>
                    <a:lstStyle/>
                    <a:p>
                      <a:endParaRPr lang="lt-LT"/>
                    </a:p>
                  </a:txBody>
                  <a:tcPr/>
                </a:tc>
                <a:tc vMerge="1">
                  <a:txBody>
                    <a:bodyPr/>
                    <a:lstStyle/>
                    <a:p>
                      <a:endParaRPr lang="lt-LT"/>
                    </a:p>
                  </a:txBody>
                  <a:tcPr/>
                </a:tc>
                <a:tc>
                  <a:txBody>
                    <a:bodyPr/>
                    <a:lstStyle/>
                    <a:p>
                      <a:pPr algn="ctr"/>
                      <a:r>
                        <a:rPr lang="lt-LT" sz="1800" dirty="0">
                          <a:effectLst/>
                          <a:latin typeface="Times New Roman" panose="02020603050405020304" pitchFamily="18" charset="0"/>
                          <a:ea typeface="Times New Roman" panose="02020603050405020304" pitchFamily="18" charset="0"/>
                          <a:cs typeface="Times New Roman" panose="02020603050405020304" pitchFamily="18" charset="0"/>
                        </a:rPr>
                        <a:t>liepos - rūgpjūčio mėn.</a:t>
                      </a:r>
                    </a:p>
                  </a:txBody>
                  <a:tcPr marL="67183" marR="671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lt-LT"/>
                    </a:p>
                  </a:txBody>
                  <a:tcPr/>
                </a:tc>
                <a:extLst>
                  <a:ext uri="{0D108BD9-81ED-4DB2-BD59-A6C34878D82A}">
                    <a16:rowId xmlns:a16="http://schemas.microsoft.com/office/drawing/2014/main" val="2647122911"/>
                  </a:ext>
                </a:extLst>
              </a:tr>
              <a:tr h="432332">
                <a:tc vMerge="1">
                  <a:txBody>
                    <a:bodyPr/>
                    <a:lstStyle/>
                    <a:p>
                      <a:endParaRPr lang="lt-LT"/>
                    </a:p>
                  </a:txBody>
                  <a:tcPr/>
                </a:tc>
                <a:tc vMerge="1">
                  <a:txBody>
                    <a:bodyPr/>
                    <a:lstStyle/>
                    <a:p>
                      <a:endParaRPr lang="lt-LT"/>
                    </a:p>
                  </a:txBody>
                  <a:tcPr/>
                </a:tc>
                <a:tc>
                  <a:txBody>
                    <a:bodyPr/>
                    <a:lstStyle/>
                    <a:p>
                      <a:pPr algn="ctr"/>
                      <a:r>
                        <a:rPr lang="lt-LT" sz="1800" dirty="0">
                          <a:effectLst/>
                          <a:latin typeface="Times New Roman" panose="02020603050405020304" pitchFamily="18" charset="0"/>
                          <a:ea typeface="Times New Roman" panose="02020603050405020304" pitchFamily="18" charset="0"/>
                          <a:cs typeface="Times New Roman" panose="02020603050405020304" pitchFamily="18" charset="0"/>
                        </a:rPr>
                        <a:t>rugsėjo mėn. II pusėje-</a:t>
                      </a:r>
                    </a:p>
                    <a:p>
                      <a:pPr algn="ctr"/>
                      <a:r>
                        <a:rPr lang="lt-LT" sz="1800" dirty="0">
                          <a:effectLst/>
                          <a:latin typeface="Times New Roman" panose="02020603050405020304" pitchFamily="18" charset="0"/>
                          <a:ea typeface="Times New Roman" panose="02020603050405020304" pitchFamily="18" charset="0"/>
                          <a:cs typeface="Times New Roman" panose="02020603050405020304" pitchFamily="18" charset="0"/>
                        </a:rPr>
                        <a:t>spalio mėn. I pusėje</a:t>
                      </a:r>
                    </a:p>
                  </a:txBody>
                  <a:tcPr marL="67183" marR="67183"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lt-LT"/>
                    </a:p>
                  </a:txBody>
                  <a:tcPr/>
                </a:tc>
                <a:extLst>
                  <a:ext uri="{0D108BD9-81ED-4DB2-BD59-A6C34878D82A}">
                    <a16:rowId xmlns:a16="http://schemas.microsoft.com/office/drawing/2014/main" val="2004409723"/>
                  </a:ext>
                </a:extLst>
              </a:tr>
            </a:tbl>
          </a:graphicData>
        </a:graphic>
      </p:graphicFrame>
    </p:spTree>
    <p:extLst>
      <p:ext uri="{BB962C8B-B14F-4D97-AF65-F5344CB8AC3E}">
        <p14:creationId xmlns:p14="http://schemas.microsoft.com/office/powerpoint/2010/main" val="4806510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5B8AA-2458-4296-BF2E-6F07E5B42E6D}"/>
              </a:ext>
            </a:extLst>
          </p:cNvPr>
          <p:cNvSpPr>
            <a:spLocks noGrp="1"/>
          </p:cNvSpPr>
          <p:nvPr>
            <p:ph type="title"/>
          </p:nvPr>
        </p:nvSpPr>
        <p:spPr>
          <a:xfrm>
            <a:off x="838200" y="365125"/>
            <a:ext cx="10515600" cy="618849"/>
          </a:xfrm>
        </p:spPr>
        <p:txBody>
          <a:bodyPr/>
          <a:lstStyle/>
          <a:p>
            <a:pPr algn="ctr"/>
            <a:r>
              <a:rPr kumimoji="0" lang="lt-LT" sz="2000" b="1" i="0" u="none" strike="noStrike" kern="1200" cap="none" spc="0" normalizeH="0" baseline="0" noProof="0" dirty="0">
                <a:ln>
                  <a:noFill/>
                </a:ln>
                <a:solidFill>
                  <a:srgbClr val="000000"/>
                </a:solidFill>
                <a:effectLst/>
                <a:uLnTx/>
                <a:uFillTx/>
                <a:latin typeface="Times New Roman" panose="02020603050405020304" pitchFamily="18" charset="0"/>
                <a:ea typeface="+mj-ea"/>
                <a:cs typeface="Times New Roman" panose="02020603050405020304" pitchFamily="18" charset="0"/>
              </a:rPr>
              <a:t>Paviršinio vandens monitoringo rezultatų vertinimas</a:t>
            </a:r>
            <a:endParaRPr lang="lt-LT" dirty="0"/>
          </a:p>
        </p:txBody>
      </p:sp>
      <p:sp>
        <p:nvSpPr>
          <p:cNvPr id="6" name="TextBox 5">
            <a:extLst>
              <a:ext uri="{FF2B5EF4-FFF2-40B4-BE49-F238E27FC236}">
                <a16:creationId xmlns:a16="http://schemas.microsoft.com/office/drawing/2014/main" id="{0AF927C6-A22D-4407-A3CE-E34B55A5DB63}"/>
              </a:ext>
            </a:extLst>
          </p:cNvPr>
          <p:cNvSpPr txBox="1"/>
          <p:nvPr/>
        </p:nvSpPr>
        <p:spPr>
          <a:xfrm>
            <a:off x="1120637" y="1431884"/>
            <a:ext cx="9722954" cy="369332"/>
          </a:xfrm>
          <a:prstGeom prst="rect">
            <a:avLst/>
          </a:prstGeom>
          <a:noFill/>
        </p:spPr>
        <p:txBody>
          <a:bodyPr wrap="square">
            <a:spAutoFit/>
          </a:bodyPr>
          <a:lstStyle/>
          <a:p>
            <a:pPr indent="450215" algn="just"/>
            <a:r>
              <a:rPr lang="lt-LT"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Paviršinių vandens telkinių būklės vertinimą reglamentuoja: </a:t>
            </a:r>
            <a:endParaRPr lang="lt-LT" dirty="0">
              <a:effectLst/>
              <a:latin typeface="TIMESLT"/>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3F20E32-017E-4B39-A8EC-541A2BE2B671}"/>
              </a:ext>
            </a:extLst>
          </p:cNvPr>
          <p:cNvSpPr txBox="1"/>
          <p:nvPr/>
        </p:nvSpPr>
        <p:spPr>
          <a:xfrm>
            <a:off x="1528141" y="2155856"/>
            <a:ext cx="9722954" cy="1477328"/>
          </a:xfrm>
          <a:prstGeom prst="rect">
            <a:avLst/>
          </a:prstGeom>
          <a:noFill/>
        </p:spPr>
        <p:txBody>
          <a:bodyPr wrap="square">
            <a:spAutoFit/>
          </a:bodyPr>
          <a:lstStyle/>
          <a:p>
            <a:pPr indent="450215" algn="just"/>
            <a:r>
              <a:rPr lang="lt-LT"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Paviršinių vandens telkinių būklės nustatymo metodika, patvirtinta Lietuvos Respublikos aplinkos ministro 2007 m. balandžio 12 d. įsakymu Nr. D1-210 „Dėl Paviršinių vandens telkinių būklės nustatymo metodikos patvirtinimo“</a:t>
            </a:r>
            <a:endParaRPr lang="lt-LT" dirty="0">
              <a:effectLst/>
              <a:latin typeface="TIMESLT"/>
              <a:ea typeface="Times New Roman" panose="02020603050405020304" pitchFamily="18" charset="0"/>
              <a:cs typeface="Times New Roman" panose="02020603050405020304" pitchFamily="18" charset="0"/>
            </a:endParaRPr>
          </a:p>
          <a:p>
            <a:pPr indent="450215" algn="just"/>
            <a:r>
              <a:rPr lang="lt-LT"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Nuotekų tvarkymo reglamentas, patvirtintas Lietuvos Respublikos  aplinkos ministro 2006 m. gegužės 17d. įsakymu Nr. D1-236 „Dėl nuotekų tvarkymo reglamento patvirtinimo“</a:t>
            </a:r>
            <a:endParaRPr lang="lt-LT" dirty="0">
              <a:effectLst/>
              <a:latin typeface="TIMES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55839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4778F-E7D9-4C90-BC6C-A43C84DA5E03}"/>
              </a:ext>
            </a:extLst>
          </p:cNvPr>
          <p:cNvSpPr>
            <a:spLocks noGrp="1"/>
          </p:cNvSpPr>
          <p:nvPr>
            <p:ph type="title"/>
          </p:nvPr>
        </p:nvSpPr>
        <p:spPr>
          <a:xfrm>
            <a:off x="838200" y="365126"/>
            <a:ext cx="10515600" cy="420066"/>
          </a:xfrm>
        </p:spPr>
        <p:txBody>
          <a:bodyPr>
            <a:normAutofit/>
          </a:bodyPr>
          <a:lstStyle/>
          <a:p>
            <a:pPr algn="ctr"/>
            <a:r>
              <a:rPr lang="x-none" sz="2000" b="1" kern="1600" dirty="0">
                <a:effectLst/>
                <a:latin typeface="Times New Roman" panose="02020603050405020304" pitchFamily="18" charset="0"/>
                <a:ea typeface="Times New Roman" panose="02020603050405020304" pitchFamily="18" charset="0"/>
              </a:rPr>
              <a:t>Požeminio vandens monitoringas</a:t>
            </a:r>
            <a:endParaRPr lang="lt-LT" sz="2000" dirty="0"/>
          </a:p>
        </p:txBody>
      </p:sp>
      <p:sp>
        <p:nvSpPr>
          <p:cNvPr id="6" name="TextBox 5">
            <a:extLst>
              <a:ext uri="{FF2B5EF4-FFF2-40B4-BE49-F238E27FC236}">
                <a16:creationId xmlns:a16="http://schemas.microsoft.com/office/drawing/2014/main" id="{725CC161-6FE3-4F02-817C-07B3CAA549C7}"/>
              </a:ext>
            </a:extLst>
          </p:cNvPr>
          <p:cNvSpPr txBox="1"/>
          <p:nvPr/>
        </p:nvSpPr>
        <p:spPr>
          <a:xfrm>
            <a:off x="3047172" y="869607"/>
            <a:ext cx="6097656" cy="369332"/>
          </a:xfrm>
          <a:prstGeom prst="rect">
            <a:avLst/>
          </a:prstGeom>
          <a:noFill/>
        </p:spPr>
        <p:txBody>
          <a:bodyPr wrap="square">
            <a:spAutoFit/>
          </a:bodyPr>
          <a:lstStyle/>
          <a:p>
            <a:pPr algn="ctr"/>
            <a:r>
              <a:rPr lang="lt-LT" b="1" dirty="0">
                <a:solidFill>
                  <a:srgbClr val="000000"/>
                </a:solidFill>
                <a:effectLst/>
                <a:latin typeface="Times New Roman" panose="02020603050405020304" pitchFamily="18" charset="0"/>
                <a:ea typeface="Times New Roman" panose="02020603050405020304" pitchFamily="18" charset="0"/>
              </a:rPr>
              <a:t>Požeminio vandens monitoringo tinklas</a:t>
            </a:r>
            <a:endParaRPr lang="lt-LT" b="1" dirty="0"/>
          </a:p>
        </p:txBody>
      </p:sp>
      <p:sp>
        <p:nvSpPr>
          <p:cNvPr id="10" name="TextBox 9">
            <a:extLst>
              <a:ext uri="{FF2B5EF4-FFF2-40B4-BE49-F238E27FC236}">
                <a16:creationId xmlns:a16="http://schemas.microsoft.com/office/drawing/2014/main" id="{9FDD77D4-3088-4366-B488-4C21843D04FE}"/>
              </a:ext>
            </a:extLst>
          </p:cNvPr>
          <p:cNvSpPr txBox="1"/>
          <p:nvPr/>
        </p:nvSpPr>
        <p:spPr>
          <a:xfrm>
            <a:off x="7262274" y="2015774"/>
            <a:ext cx="3765108" cy="1200329"/>
          </a:xfrm>
          <a:prstGeom prst="rect">
            <a:avLst/>
          </a:prstGeom>
          <a:noFill/>
        </p:spPr>
        <p:txBody>
          <a:bodyPr wrap="square">
            <a:spAutoFit/>
          </a:bodyPr>
          <a:lstStyle/>
          <a:p>
            <a:r>
              <a:rPr lang="lt-LT" dirty="0">
                <a:latin typeface="Times New Roman" panose="02020603050405020304" pitchFamily="18" charset="0"/>
                <a:ea typeface="Times New Roman" panose="02020603050405020304" pitchFamily="18" charset="0"/>
              </a:rPr>
              <a:t>P</a:t>
            </a:r>
            <a:r>
              <a:rPr lang="lt-LT" dirty="0">
                <a:effectLst/>
                <a:latin typeface="Times New Roman" panose="02020603050405020304" pitchFamily="18" charset="0"/>
                <a:ea typeface="Times New Roman" panose="02020603050405020304" pitchFamily="18" charset="0"/>
              </a:rPr>
              <a:t>ožeminio vandens monitoringo tinklą sudaro  </a:t>
            </a:r>
            <a:r>
              <a:rPr lang="lt-LT" dirty="0">
                <a:latin typeface="Times New Roman" panose="02020603050405020304" pitchFamily="18" charset="0"/>
                <a:ea typeface="Times New Roman" panose="02020603050405020304" pitchFamily="18" charset="0"/>
              </a:rPr>
              <a:t>45</a:t>
            </a:r>
            <a:r>
              <a:rPr lang="lt-LT" dirty="0">
                <a:effectLst/>
                <a:latin typeface="Times New Roman" panose="02020603050405020304" pitchFamily="18" charset="0"/>
                <a:ea typeface="Times New Roman" panose="02020603050405020304" pitchFamily="18" charset="0"/>
              </a:rPr>
              <a:t> šachtiniai šuliniai </a:t>
            </a:r>
          </a:p>
          <a:p>
            <a:r>
              <a:rPr lang="lt-LT" dirty="0">
                <a:effectLst/>
                <a:latin typeface="Times New Roman" panose="02020603050405020304" pitchFamily="18" charset="0"/>
                <a:ea typeface="Times New Roman" panose="02020603050405020304" pitchFamily="18" charset="0"/>
              </a:rPr>
              <a:t>(iš </a:t>
            </a:r>
            <a:r>
              <a:rPr lang="lt-LT" dirty="0">
                <a:latin typeface="Times New Roman" panose="02020603050405020304" pitchFamily="18" charset="0"/>
                <a:ea typeface="Times New Roman" panose="02020603050405020304" pitchFamily="18" charset="0"/>
              </a:rPr>
              <a:t>Vabalninko, Širvėnos, Pabiržės, Likėnų sen.</a:t>
            </a:r>
            <a:r>
              <a:rPr lang="lt-LT" dirty="0">
                <a:effectLst/>
                <a:latin typeface="Times New Roman" panose="02020603050405020304" pitchFamily="18" charset="0"/>
                <a:ea typeface="Times New Roman" panose="02020603050405020304" pitchFamily="18" charset="0"/>
              </a:rPr>
              <a:t>).</a:t>
            </a:r>
            <a:endParaRPr lang="lt-LT" dirty="0"/>
          </a:p>
        </p:txBody>
      </p:sp>
      <p:pic>
        <p:nvPicPr>
          <p:cNvPr id="3" name="Picture 2">
            <a:extLst>
              <a:ext uri="{FF2B5EF4-FFF2-40B4-BE49-F238E27FC236}">
                <a16:creationId xmlns:a16="http://schemas.microsoft.com/office/drawing/2014/main" id="{1A79ED1C-0257-58F1-2C90-7101884AD9FC}"/>
              </a:ext>
            </a:extLst>
          </p:cNvPr>
          <p:cNvPicPr>
            <a:picLocks noChangeAspect="1"/>
          </p:cNvPicPr>
          <p:nvPr/>
        </p:nvPicPr>
        <p:blipFill>
          <a:blip r:embed="rId2"/>
          <a:stretch>
            <a:fillRect/>
          </a:stretch>
        </p:blipFill>
        <p:spPr>
          <a:xfrm>
            <a:off x="1655402" y="1323354"/>
            <a:ext cx="4626129" cy="5510750"/>
          </a:xfrm>
          <a:prstGeom prst="rect">
            <a:avLst/>
          </a:prstGeom>
        </p:spPr>
      </p:pic>
    </p:spTree>
    <p:extLst>
      <p:ext uri="{BB962C8B-B14F-4D97-AF65-F5344CB8AC3E}">
        <p14:creationId xmlns:p14="http://schemas.microsoft.com/office/powerpoint/2010/main" val="1497530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16C04-30CB-46A4-9DEE-E1C27AF5C706}"/>
              </a:ext>
            </a:extLst>
          </p:cNvPr>
          <p:cNvSpPr>
            <a:spLocks noGrp="1"/>
          </p:cNvSpPr>
          <p:nvPr>
            <p:ph type="title"/>
          </p:nvPr>
        </p:nvSpPr>
        <p:spPr>
          <a:xfrm>
            <a:off x="838200" y="365125"/>
            <a:ext cx="10515600" cy="701675"/>
          </a:xfrm>
        </p:spPr>
        <p:txBody>
          <a:bodyPr>
            <a:normAutofit fontScale="90000"/>
          </a:bodyPr>
          <a:lstStyle/>
          <a:p>
            <a:pPr algn="ctr">
              <a:spcAft>
                <a:spcPts val="600"/>
              </a:spcAft>
            </a:pPr>
            <a:r>
              <a:rPr lang="lt-LT" sz="22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Metinis požeminio vandens monitoringo vykdymo planas</a:t>
            </a:r>
            <a:br>
              <a:rPr lang="lt-LT" sz="4400" dirty="0">
                <a:effectLst/>
                <a:latin typeface="TIMESLT"/>
                <a:ea typeface="Times New Roman" panose="02020603050405020304" pitchFamily="18" charset="0"/>
                <a:cs typeface="Times New Roman" panose="02020603050405020304" pitchFamily="18" charset="0"/>
              </a:rPr>
            </a:br>
            <a:endParaRPr lang="lt-LT" dirty="0"/>
          </a:p>
        </p:txBody>
      </p:sp>
      <p:graphicFrame>
        <p:nvGraphicFramePr>
          <p:cNvPr id="3" name="Table 2">
            <a:extLst>
              <a:ext uri="{FF2B5EF4-FFF2-40B4-BE49-F238E27FC236}">
                <a16:creationId xmlns:a16="http://schemas.microsoft.com/office/drawing/2014/main" id="{2A40B642-FD93-3D2E-BD65-614811134A79}"/>
              </a:ext>
            </a:extLst>
          </p:cNvPr>
          <p:cNvGraphicFramePr>
            <a:graphicFrameLocks noGrp="1"/>
          </p:cNvGraphicFramePr>
          <p:nvPr>
            <p:extLst>
              <p:ext uri="{D42A27DB-BD31-4B8C-83A1-F6EECF244321}">
                <p14:modId xmlns:p14="http://schemas.microsoft.com/office/powerpoint/2010/main" val="1517517753"/>
              </p:ext>
            </p:extLst>
          </p:nvPr>
        </p:nvGraphicFramePr>
        <p:xfrm>
          <a:off x="1146307" y="1066800"/>
          <a:ext cx="9899386" cy="5364480"/>
        </p:xfrm>
        <a:graphic>
          <a:graphicData uri="http://schemas.openxmlformats.org/drawingml/2006/table">
            <a:tbl>
              <a:tblPr firstRow="1" firstCol="1" bandRow="1"/>
              <a:tblGrid>
                <a:gridCol w="1030363">
                  <a:extLst>
                    <a:ext uri="{9D8B030D-6E8A-4147-A177-3AD203B41FA5}">
                      <a16:colId xmlns:a16="http://schemas.microsoft.com/office/drawing/2014/main" val="2828209525"/>
                    </a:ext>
                  </a:extLst>
                </a:gridCol>
                <a:gridCol w="1292087">
                  <a:extLst>
                    <a:ext uri="{9D8B030D-6E8A-4147-A177-3AD203B41FA5}">
                      <a16:colId xmlns:a16="http://schemas.microsoft.com/office/drawing/2014/main" val="3653714592"/>
                    </a:ext>
                  </a:extLst>
                </a:gridCol>
                <a:gridCol w="805069">
                  <a:extLst>
                    <a:ext uri="{9D8B030D-6E8A-4147-A177-3AD203B41FA5}">
                      <a16:colId xmlns:a16="http://schemas.microsoft.com/office/drawing/2014/main" val="3962010397"/>
                    </a:ext>
                  </a:extLst>
                </a:gridCol>
                <a:gridCol w="745435">
                  <a:extLst>
                    <a:ext uri="{9D8B030D-6E8A-4147-A177-3AD203B41FA5}">
                      <a16:colId xmlns:a16="http://schemas.microsoft.com/office/drawing/2014/main" val="3158188160"/>
                    </a:ext>
                  </a:extLst>
                </a:gridCol>
                <a:gridCol w="755374">
                  <a:extLst>
                    <a:ext uri="{9D8B030D-6E8A-4147-A177-3AD203B41FA5}">
                      <a16:colId xmlns:a16="http://schemas.microsoft.com/office/drawing/2014/main" val="1106089436"/>
                    </a:ext>
                  </a:extLst>
                </a:gridCol>
                <a:gridCol w="914400">
                  <a:extLst>
                    <a:ext uri="{9D8B030D-6E8A-4147-A177-3AD203B41FA5}">
                      <a16:colId xmlns:a16="http://schemas.microsoft.com/office/drawing/2014/main" val="3238416963"/>
                    </a:ext>
                  </a:extLst>
                </a:gridCol>
                <a:gridCol w="1073426">
                  <a:extLst>
                    <a:ext uri="{9D8B030D-6E8A-4147-A177-3AD203B41FA5}">
                      <a16:colId xmlns:a16="http://schemas.microsoft.com/office/drawing/2014/main" val="108204039"/>
                    </a:ext>
                  </a:extLst>
                </a:gridCol>
                <a:gridCol w="785191">
                  <a:extLst>
                    <a:ext uri="{9D8B030D-6E8A-4147-A177-3AD203B41FA5}">
                      <a16:colId xmlns:a16="http://schemas.microsoft.com/office/drawing/2014/main" val="1453450760"/>
                    </a:ext>
                  </a:extLst>
                </a:gridCol>
                <a:gridCol w="904461">
                  <a:extLst>
                    <a:ext uri="{9D8B030D-6E8A-4147-A177-3AD203B41FA5}">
                      <a16:colId xmlns:a16="http://schemas.microsoft.com/office/drawing/2014/main" val="2736196795"/>
                    </a:ext>
                  </a:extLst>
                </a:gridCol>
                <a:gridCol w="745435">
                  <a:extLst>
                    <a:ext uri="{9D8B030D-6E8A-4147-A177-3AD203B41FA5}">
                      <a16:colId xmlns:a16="http://schemas.microsoft.com/office/drawing/2014/main" val="1462173018"/>
                    </a:ext>
                  </a:extLst>
                </a:gridCol>
                <a:gridCol w="848145">
                  <a:extLst>
                    <a:ext uri="{9D8B030D-6E8A-4147-A177-3AD203B41FA5}">
                      <a16:colId xmlns:a16="http://schemas.microsoft.com/office/drawing/2014/main" val="534400443"/>
                    </a:ext>
                  </a:extLst>
                </a:gridCol>
              </a:tblGrid>
              <a:tr h="0">
                <a:tc rowSpan="2">
                  <a:txBody>
                    <a:bodyPr/>
                    <a:lstStyle/>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Matavimo vietos </a:t>
                      </a:r>
                    </a:p>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Nr.</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rowSpan="2">
                  <a:txBody>
                    <a:bodyPr/>
                    <a:lstStyle/>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Mėginių ėmimo laikotarpis</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gridSpan="9">
                  <a:txBody>
                    <a:bodyPr/>
                    <a:lstStyle/>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Tyrimų atlikimas, analitės</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tc hMerge="1">
                  <a:txBody>
                    <a:bodyPr/>
                    <a:lstStyle/>
                    <a:p>
                      <a:endParaRPr lang="lt-LT"/>
                    </a:p>
                  </a:txBody>
                  <a:tcPr/>
                </a:tc>
                <a:extLst>
                  <a:ext uri="{0D108BD9-81ED-4DB2-BD59-A6C34878D82A}">
                    <a16:rowId xmlns:a16="http://schemas.microsoft.com/office/drawing/2014/main" val="3737084874"/>
                  </a:ext>
                </a:extLst>
              </a:tr>
              <a:tr h="0">
                <a:tc vMerge="1">
                  <a:txBody>
                    <a:bodyPr/>
                    <a:lstStyle/>
                    <a:p>
                      <a:endParaRPr lang="lt-LT"/>
                    </a:p>
                  </a:txBody>
                  <a:tcPr/>
                </a:tc>
                <a:tc vMerge="1">
                  <a:txBody>
                    <a:bodyPr/>
                    <a:lstStyle/>
                    <a:p>
                      <a:endParaRPr lang="lt-LT"/>
                    </a:p>
                  </a:txBody>
                  <a:tcPr/>
                </a:tc>
                <a:tc>
                  <a:txBody>
                    <a:bodyPr/>
                    <a:lstStyle/>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Ištirpęs </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a:t>
                      </a:r>
                      <a:r>
                        <a:rPr lang="lt-LT" sz="1600" b="1" baseline="-25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pH, SEL</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a:t>
                      </a:r>
                      <a:r>
                        <a:rPr lang="lt-LT" sz="1600" b="1" baseline="-25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lt-LT" sz="1600" b="1"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a:t>
                      </a: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(NO</a:t>
                      </a:r>
                      <a:r>
                        <a:rPr lang="lt-LT" sz="1600" b="1" baseline="-25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a:t>
                      </a:r>
                      <a:r>
                        <a:rPr lang="lt-LT" sz="1600" b="1"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(NH</a:t>
                      </a:r>
                      <a:r>
                        <a:rPr lang="lt-LT" sz="1600" b="1" baseline="-25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lt-LT" sz="1600" b="1"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N)</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PI</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a:t>
                      </a:r>
                      <a:r>
                        <a:rPr lang="lt-LT" sz="1600" b="1" baseline="-25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lt-LT" sz="1600" b="1"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Cl-</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tc>
                  <a:txBody>
                    <a:bodyPr/>
                    <a:lstStyle/>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HCO</a:t>
                      </a:r>
                      <a:r>
                        <a:rPr lang="lt-LT" sz="1600" baseline="-25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a:t>
                      </a:r>
                      <a:r>
                        <a:rPr lang="lt-LT" sz="1600" baseline="-25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Cl, SO</a:t>
                      </a:r>
                      <a:r>
                        <a:rPr lang="lt-LT" sz="1600" baseline="-25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 Mg, Na, K, BM, BK</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2D69B"/>
                    </a:solidFill>
                  </a:tcPr>
                </a:tc>
                <a:extLst>
                  <a:ext uri="{0D108BD9-81ED-4DB2-BD59-A6C34878D82A}">
                    <a16:rowId xmlns:a16="http://schemas.microsoft.com/office/drawing/2014/main" val="2591500891"/>
                  </a:ext>
                </a:extLst>
              </a:tr>
              <a:tr h="0">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1 - 45</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kovo-gegužės mėn.</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1653273"/>
                  </a:ext>
                </a:extLst>
              </a:tr>
              <a:tr h="0">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1 - 45</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rugsėjo-lapkričio mėn.</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4228522"/>
                  </a:ext>
                </a:extLst>
              </a:tr>
              <a:tr h="0">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1 - 45</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2025 m. 1 kartą metuose atlikti papildomai </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39192665"/>
                  </a:ext>
                </a:extLst>
              </a:tr>
              <a:tr h="0">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6, 11-15,</a:t>
                      </a:r>
                      <a:endParaRPr lang="lt-LT" sz="1600">
                        <a:effectLst/>
                        <a:latin typeface="TimesLT"/>
                        <a:ea typeface="Times New Roman" panose="02020603050405020304" pitchFamily="18" charset="0"/>
                        <a:cs typeface="Times New Roman" panose="02020603050405020304" pitchFamily="18" charset="0"/>
                      </a:endParaRPr>
                    </a:p>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20-34, 39, 42, 45</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gruodžio-vasario mėn.</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67441474"/>
                  </a:ext>
                </a:extLst>
              </a:tr>
              <a:tr h="0">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6, 11-15,</a:t>
                      </a:r>
                      <a:endParaRPr lang="lt-LT" sz="1600">
                        <a:effectLst/>
                        <a:latin typeface="TimesLT"/>
                        <a:ea typeface="Times New Roman" panose="02020603050405020304" pitchFamily="18" charset="0"/>
                        <a:cs typeface="Times New Roman" panose="02020603050405020304" pitchFamily="18" charset="0"/>
                      </a:endParaRPr>
                    </a:p>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20-34, 39, 42, 45</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kovo-gegužės mėn.</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30564993"/>
                  </a:ext>
                </a:extLst>
              </a:tr>
            </a:tbl>
          </a:graphicData>
        </a:graphic>
      </p:graphicFrame>
    </p:spTree>
    <p:extLst>
      <p:ext uri="{BB962C8B-B14F-4D97-AF65-F5344CB8AC3E}">
        <p14:creationId xmlns:p14="http://schemas.microsoft.com/office/powerpoint/2010/main" val="29676501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FC654-BB73-40F4-8292-FC2B42FC1770}"/>
              </a:ext>
            </a:extLst>
          </p:cNvPr>
          <p:cNvSpPr>
            <a:spLocks noGrp="1"/>
          </p:cNvSpPr>
          <p:nvPr>
            <p:ph type="title"/>
          </p:nvPr>
        </p:nvSpPr>
        <p:spPr>
          <a:xfrm>
            <a:off x="838200" y="365125"/>
            <a:ext cx="10515600" cy="867327"/>
          </a:xfrm>
        </p:spPr>
        <p:txBody>
          <a:bodyPr/>
          <a:lstStyle/>
          <a:p>
            <a:pPr algn="ctr"/>
            <a:r>
              <a:rPr kumimoji="0" lang="lt-LT" sz="2000" b="1" i="0" u="none" strike="noStrike" kern="1200" cap="none" spc="0" normalizeH="0" baseline="0" noProof="0">
                <a:ln>
                  <a:noFill/>
                </a:ln>
                <a:solidFill>
                  <a:srgbClr val="000000"/>
                </a:solidFill>
                <a:effectLst/>
                <a:uLnTx/>
                <a:uFillTx/>
                <a:latin typeface="Times New Roman" panose="02020603050405020304" pitchFamily="18" charset="0"/>
                <a:ea typeface="+mj-ea"/>
                <a:cs typeface="Times New Roman" panose="02020603050405020304" pitchFamily="18" charset="0"/>
              </a:rPr>
              <a:t>Požeminio </a:t>
            </a:r>
            <a:r>
              <a:rPr kumimoji="0" lang="lt-LT" sz="2000" b="1" i="0" u="none" strike="noStrike" kern="1200" cap="none" spc="0" normalizeH="0" baseline="0" noProof="0" dirty="0">
                <a:ln>
                  <a:noFill/>
                </a:ln>
                <a:solidFill>
                  <a:srgbClr val="000000"/>
                </a:solidFill>
                <a:effectLst/>
                <a:uLnTx/>
                <a:uFillTx/>
                <a:latin typeface="Times New Roman" panose="02020603050405020304" pitchFamily="18" charset="0"/>
                <a:ea typeface="+mj-ea"/>
                <a:cs typeface="Times New Roman" panose="02020603050405020304" pitchFamily="18" charset="0"/>
              </a:rPr>
              <a:t>vandens monitoringo rezultatų vertinimas</a:t>
            </a:r>
            <a:endParaRPr lang="lt-LT" dirty="0"/>
          </a:p>
        </p:txBody>
      </p:sp>
      <p:sp>
        <p:nvSpPr>
          <p:cNvPr id="6" name="TextBox 5">
            <a:extLst>
              <a:ext uri="{FF2B5EF4-FFF2-40B4-BE49-F238E27FC236}">
                <a16:creationId xmlns:a16="http://schemas.microsoft.com/office/drawing/2014/main" id="{EDBF30FA-CFA7-4054-844F-1B3ED348320F}"/>
              </a:ext>
            </a:extLst>
          </p:cNvPr>
          <p:cNvSpPr txBox="1"/>
          <p:nvPr/>
        </p:nvSpPr>
        <p:spPr>
          <a:xfrm>
            <a:off x="2313332" y="1525514"/>
            <a:ext cx="8222146" cy="923330"/>
          </a:xfrm>
          <a:prstGeom prst="rect">
            <a:avLst/>
          </a:prstGeom>
          <a:noFill/>
        </p:spPr>
        <p:txBody>
          <a:bodyPr wrap="square">
            <a:spAutoFit/>
          </a:bodyPr>
          <a:lstStyle/>
          <a:p>
            <a:r>
              <a:rPr lang="lt-LT" cap="all" dirty="0">
                <a:solidFill>
                  <a:srgbClr val="000000"/>
                </a:solidFill>
                <a:effectLst/>
                <a:latin typeface="Times New Roman" panose="02020603050405020304" pitchFamily="18" charset="0"/>
                <a:ea typeface="Times New Roman" panose="02020603050405020304" pitchFamily="18" charset="0"/>
              </a:rPr>
              <a:t>G</a:t>
            </a:r>
            <a:r>
              <a:rPr lang="lt-LT" dirty="0">
                <a:solidFill>
                  <a:srgbClr val="000000"/>
                </a:solidFill>
                <a:effectLst/>
                <a:latin typeface="Times New Roman" panose="02020603050405020304" pitchFamily="18" charset="0"/>
                <a:ea typeface="Times New Roman" panose="02020603050405020304" pitchFamily="18" charset="0"/>
              </a:rPr>
              <a:t>eriamo vandens kokybė vertinama pagal geriamojo vandens saugos ir kokybės reikalavimus, nustatytus higienos normoje</a:t>
            </a:r>
            <a:r>
              <a:rPr lang="lt-LT" cap="all" dirty="0">
                <a:solidFill>
                  <a:srgbClr val="000000"/>
                </a:solidFill>
                <a:effectLst/>
                <a:latin typeface="Times New Roman" panose="02020603050405020304" pitchFamily="18" charset="0"/>
                <a:ea typeface="Times New Roman" panose="02020603050405020304" pitchFamily="18" charset="0"/>
              </a:rPr>
              <a:t> </a:t>
            </a:r>
            <a:r>
              <a:rPr lang="lt-LT" dirty="0">
                <a:solidFill>
                  <a:srgbClr val="000000"/>
                </a:solidFill>
                <a:effectLst/>
                <a:latin typeface="Times New Roman" panose="02020603050405020304" pitchFamily="18" charset="0"/>
                <a:ea typeface="Times New Roman" panose="02020603050405020304" pitchFamily="18" charset="0"/>
              </a:rPr>
              <a:t>HN 24 : 2017 „Geriamojo vandens saugos ir kokybės reikalavimai“</a:t>
            </a:r>
            <a:endParaRPr lang="lt-LT" dirty="0"/>
          </a:p>
        </p:txBody>
      </p:sp>
    </p:spTree>
    <p:extLst>
      <p:ext uri="{BB962C8B-B14F-4D97-AF65-F5344CB8AC3E}">
        <p14:creationId xmlns:p14="http://schemas.microsoft.com/office/powerpoint/2010/main" val="15293016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avadinimas 1">
            <a:extLst>
              <a:ext uri="{FF2B5EF4-FFF2-40B4-BE49-F238E27FC236}">
                <a16:creationId xmlns:a16="http://schemas.microsoft.com/office/drawing/2014/main" id="{25160BE1-6AD2-4ED0-8A80-854CAC7948A7}"/>
              </a:ext>
            </a:extLst>
          </p:cNvPr>
          <p:cNvSpPr txBox="1">
            <a:spLocks/>
          </p:cNvSpPr>
          <p:nvPr/>
        </p:nvSpPr>
        <p:spPr>
          <a:xfrm>
            <a:off x="906293" y="58634"/>
            <a:ext cx="9716312" cy="662397"/>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lt-LT" sz="2000" b="1" dirty="0">
                <a:latin typeface="Times New Roman" panose="02020603050405020304" pitchFamily="18" charset="0"/>
              </a:rPr>
              <a:t>Triukšmo monitoringas. Monitoringo tinklas. </a:t>
            </a:r>
            <a:endParaRPr lang="lt-LT" sz="2000" b="1" dirty="0"/>
          </a:p>
        </p:txBody>
      </p:sp>
      <p:sp>
        <p:nvSpPr>
          <p:cNvPr id="9" name="TextBox 8">
            <a:extLst>
              <a:ext uri="{FF2B5EF4-FFF2-40B4-BE49-F238E27FC236}">
                <a16:creationId xmlns:a16="http://schemas.microsoft.com/office/drawing/2014/main" id="{DF51EBD2-5848-49D4-809D-6509E0995EC0}"/>
              </a:ext>
            </a:extLst>
          </p:cNvPr>
          <p:cNvSpPr txBox="1"/>
          <p:nvPr/>
        </p:nvSpPr>
        <p:spPr>
          <a:xfrm>
            <a:off x="544328" y="5162934"/>
            <a:ext cx="6273916" cy="1077218"/>
          </a:xfrm>
          <a:prstGeom prst="rect">
            <a:avLst/>
          </a:prstGeom>
          <a:noFill/>
        </p:spPr>
        <p:txBody>
          <a:bodyPr wrap="square">
            <a:spAutoFit/>
          </a:bodyPr>
          <a:lstStyle/>
          <a:p>
            <a:r>
              <a:rPr lang="lt-LT" sz="1600" dirty="0">
                <a:effectLst/>
                <a:latin typeface="Times New Roman" panose="02020603050405020304" pitchFamily="18" charset="0"/>
                <a:ea typeface="Times New Roman" panose="02020603050405020304" pitchFamily="18" charset="0"/>
              </a:rPr>
              <a:t>Tyrimai atliekami kasmet, </a:t>
            </a:r>
            <a:r>
              <a:rPr lang="lt-LT" sz="1600" dirty="0">
                <a:latin typeface="Times New Roman" panose="02020603050405020304" pitchFamily="18" charset="0"/>
                <a:ea typeface="Times New Roman" panose="02020603050405020304" pitchFamily="18" charset="0"/>
              </a:rPr>
              <a:t>kiekvieną metų ketvirtį</a:t>
            </a:r>
            <a:r>
              <a:rPr lang="lt-LT" sz="1600" dirty="0">
                <a:effectLst/>
                <a:latin typeface="Times New Roman" panose="02020603050405020304" pitchFamily="18" charset="0"/>
                <a:ea typeface="Times New Roman" panose="02020603050405020304" pitchFamily="18" charset="0"/>
              </a:rPr>
              <a:t>. Fiksuojami ekvivalentinis ir maksimalus garso slėgio lygiai, dBA.</a:t>
            </a:r>
          </a:p>
          <a:p>
            <a:r>
              <a:rPr lang="lt-LT" sz="1600" b="1" dirty="0">
                <a:latin typeface="Times New Roman" panose="02020603050405020304" pitchFamily="18" charset="0"/>
              </a:rPr>
              <a:t>Rezultatų vertinimas</a:t>
            </a:r>
            <a:r>
              <a:rPr lang="lt-LT" sz="1600" dirty="0">
                <a:latin typeface="Times New Roman" panose="02020603050405020304" pitchFamily="18" charset="0"/>
              </a:rPr>
              <a:t> pagal HN 33:2011 „Triukšmo ribiniai dydžiai gyvenamuosiuose ir visuomeninės paskirties pastatuose bei jų aplinkoje“.</a:t>
            </a:r>
          </a:p>
        </p:txBody>
      </p:sp>
      <p:pic>
        <p:nvPicPr>
          <p:cNvPr id="3" name="Picture 2">
            <a:extLst>
              <a:ext uri="{FF2B5EF4-FFF2-40B4-BE49-F238E27FC236}">
                <a16:creationId xmlns:a16="http://schemas.microsoft.com/office/drawing/2014/main" id="{F66CBD2E-8582-2187-94D9-5E904E95A856}"/>
              </a:ext>
            </a:extLst>
          </p:cNvPr>
          <p:cNvPicPr>
            <a:picLocks noChangeAspect="1"/>
          </p:cNvPicPr>
          <p:nvPr/>
        </p:nvPicPr>
        <p:blipFill>
          <a:blip r:embed="rId2"/>
          <a:stretch>
            <a:fillRect/>
          </a:stretch>
        </p:blipFill>
        <p:spPr>
          <a:xfrm>
            <a:off x="649356" y="910919"/>
            <a:ext cx="5333333" cy="3942857"/>
          </a:xfrm>
          <a:prstGeom prst="rect">
            <a:avLst/>
          </a:prstGeom>
        </p:spPr>
      </p:pic>
      <p:pic>
        <p:nvPicPr>
          <p:cNvPr id="4" name="Picture 3">
            <a:extLst>
              <a:ext uri="{FF2B5EF4-FFF2-40B4-BE49-F238E27FC236}">
                <a16:creationId xmlns:a16="http://schemas.microsoft.com/office/drawing/2014/main" id="{B3DEAA51-39BD-3CF6-19BF-4BD4A7B0DC1C}"/>
              </a:ext>
            </a:extLst>
          </p:cNvPr>
          <p:cNvPicPr>
            <a:picLocks noChangeAspect="1"/>
          </p:cNvPicPr>
          <p:nvPr/>
        </p:nvPicPr>
        <p:blipFill>
          <a:blip r:embed="rId3"/>
          <a:stretch>
            <a:fillRect/>
          </a:stretch>
        </p:blipFill>
        <p:spPr>
          <a:xfrm>
            <a:off x="6910630" y="910919"/>
            <a:ext cx="4300709" cy="5817739"/>
          </a:xfrm>
          <a:prstGeom prst="rect">
            <a:avLst/>
          </a:prstGeom>
        </p:spPr>
      </p:pic>
    </p:spTree>
    <p:extLst>
      <p:ext uri="{BB962C8B-B14F-4D97-AF65-F5344CB8AC3E}">
        <p14:creationId xmlns:p14="http://schemas.microsoft.com/office/powerpoint/2010/main" val="3970695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3918E3-12D4-08D8-E65D-A265D02A4876}"/>
              </a:ext>
            </a:extLst>
          </p:cNvPr>
          <p:cNvSpPr>
            <a:spLocks noGrp="1"/>
          </p:cNvSpPr>
          <p:nvPr>
            <p:ph type="title"/>
          </p:nvPr>
        </p:nvSpPr>
        <p:spPr>
          <a:xfrm>
            <a:off x="3597966" y="365126"/>
            <a:ext cx="5456582" cy="807508"/>
          </a:xfrm>
        </p:spPr>
        <p:txBody>
          <a:bodyPr>
            <a:normAutofit/>
          </a:bodyPr>
          <a:lstStyle/>
          <a:p>
            <a:pPr marL="0" marR="0" lvl="0" indent="0" algn="ctr" defTabSz="914400" rtl="0" eaLnBrk="1" fontAlgn="auto" latinLnBrk="0" hangingPunct="1">
              <a:lnSpc>
                <a:spcPct val="100000"/>
              </a:lnSpc>
              <a:spcBef>
                <a:spcPts val="0"/>
              </a:spcBef>
              <a:spcAft>
                <a:spcPts val="0"/>
              </a:spcAft>
              <a:tabLst/>
              <a:defRPr/>
            </a:pPr>
            <a:r>
              <a:rPr lang="lt-LT" sz="2000" b="1" dirty="0">
                <a:solidFill>
                  <a:srgbClr val="000000"/>
                </a:solidFill>
                <a:latin typeface="Times New Roman" panose="02020603050405020304" pitchFamily="18" charset="0"/>
                <a:ea typeface="+mn-ea"/>
                <a:cs typeface="+mn-cs"/>
              </a:rPr>
              <a:t>Dirvožemio</a:t>
            </a:r>
            <a:r>
              <a:rPr kumimoji="0" lang="lt-LT" sz="20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mn-cs"/>
              </a:rPr>
              <a:t> monitoringas. Monitoringo tinklas.</a:t>
            </a:r>
            <a:endParaRPr lang="lt-LT" dirty="0"/>
          </a:p>
        </p:txBody>
      </p:sp>
      <p:graphicFrame>
        <p:nvGraphicFramePr>
          <p:cNvPr id="4" name="Table 3">
            <a:extLst>
              <a:ext uri="{FF2B5EF4-FFF2-40B4-BE49-F238E27FC236}">
                <a16:creationId xmlns:a16="http://schemas.microsoft.com/office/drawing/2014/main" id="{8584F167-CD45-410F-10DA-46F5C35ADFDA}"/>
              </a:ext>
            </a:extLst>
          </p:cNvPr>
          <p:cNvGraphicFramePr>
            <a:graphicFrameLocks noGrp="1"/>
          </p:cNvGraphicFramePr>
          <p:nvPr>
            <p:extLst>
              <p:ext uri="{D42A27DB-BD31-4B8C-83A1-F6EECF244321}">
                <p14:modId xmlns:p14="http://schemas.microsoft.com/office/powerpoint/2010/main" val="3696473256"/>
              </p:ext>
            </p:extLst>
          </p:nvPr>
        </p:nvGraphicFramePr>
        <p:xfrm>
          <a:off x="663960" y="1172634"/>
          <a:ext cx="6820205" cy="3236216"/>
        </p:xfrm>
        <a:graphic>
          <a:graphicData uri="http://schemas.openxmlformats.org/drawingml/2006/table">
            <a:tbl>
              <a:tblPr firstRow="1" firstCol="1" bandRow="1"/>
              <a:tblGrid>
                <a:gridCol w="485876">
                  <a:extLst>
                    <a:ext uri="{9D8B030D-6E8A-4147-A177-3AD203B41FA5}">
                      <a16:colId xmlns:a16="http://schemas.microsoft.com/office/drawing/2014/main" val="417876465"/>
                    </a:ext>
                  </a:extLst>
                </a:gridCol>
                <a:gridCol w="3882478">
                  <a:extLst>
                    <a:ext uri="{9D8B030D-6E8A-4147-A177-3AD203B41FA5}">
                      <a16:colId xmlns:a16="http://schemas.microsoft.com/office/drawing/2014/main" val="3860855047"/>
                    </a:ext>
                  </a:extLst>
                </a:gridCol>
                <a:gridCol w="960854">
                  <a:extLst>
                    <a:ext uri="{9D8B030D-6E8A-4147-A177-3AD203B41FA5}">
                      <a16:colId xmlns:a16="http://schemas.microsoft.com/office/drawing/2014/main" val="583295869"/>
                    </a:ext>
                  </a:extLst>
                </a:gridCol>
                <a:gridCol w="1490997">
                  <a:extLst>
                    <a:ext uri="{9D8B030D-6E8A-4147-A177-3AD203B41FA5}">
                      <a16:colId xmlns:a16="http://schemas.microsoft.com/office/drawing/2014/main" val="2136630327"/>
                    </a:ext>
                  </a:extLst>
                </a:gridCol>
              </a:tblGrid>
              <a:tr h="321945">
                <a:tc rowSpan="2">
                  <a:txBody>
                    <a:bodyPr/>
                    <a:lstStyle/>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Eil.</a:t>
                      </a:r>
                      <a:endParaRPr lang="lt-LT" sz="1600" dirty="0">
                        <a:effectLst/>
                        <a:latin typeface="TimesLT"/>
                        <a:ea typeface="Times New Roman" panose="02020603050405020304" pitchFamily="18" charset="0"/>
                        <a:cs typeface="Times New Roman" panose="02020603050405020304" pitchFamily="18" charset="0"/>
                      </a:endParaRPr>
                    </a:p>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Nr.</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rowSpan="2">
                  <a:txBody>
                    <a:bodyPr/>
                    <a:lstStyle/>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Pavadinimas</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gridSpan="2">
                  <a:txBody>
                    <a:bodyPr/>
                    <a:lstStyle/>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Tyrimo vietos koordinatės LKS 94 </a:t>
                      </a:r>
                    </a:p>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koordinačių sistemoje</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hMerge="1">
                  <a:txBody>
                    <a:bodyPr/>
                    <a:lstStyle/>
                    <a:p>
                      <a:endParaRPr lang="lt-LT"/>
                    </a:p>
                  </a:txBody>
                  <a:tcPr/>
                </a:tc>
                <a:extLst>
                  <a:ext uri="{0D108BD9-81ED-4DB2-BD59-A6C34878D82A}">
                    <a16:rowId xmlns:a16="http://schemas.microsoft.com/office/drawing/2014/main" val="2105192823"/>
                  </a:ext>
                </a:extLst>
              </a:tr>
              <a:tr h="0">
                <a:tc vMerge="1">
                  <a:txBody>
                    <a:bodyPr/>
                    <a:lstStyle/>
                    <a:p>
                      <a:endParaRPr lang="lt-LT"/>
                    </a:p>
                  </a:txBody>
                  <a:tcPr/>
                </a:tc>
                <a:tc vMerge="1">
                  <a:txBody>
                    <a:bodyPr/>
                    <a:lstStyle/>
                    <a:p>
                      <a:endParaRPr lang="lt-LT"/>
                    </a:p>
                  </a:txBody>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Y</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5B8B7"/>
                    </a:solidFill>
                  </a:tcPr>
                </a:tc>
                <a:extLst>
                  <a:ext uri="{0D108BD9-81ED-4DB2-BD59-A6C34878D82A}">
                    <a16:rowId xmlns:a16="http://schemas.microsoft.com/office/drawing/2014/main" val="284430108"/>
                  </a:ext>
                </a:extLst>
              </a:tr>
              <a:tr h="0">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lt-LT" sz="1600" dirty="0">
                          <a:effectLst/>
                          <a:latin typeface="Times New Roman" panose="02020603050405020304" pitchFamily="18" charset="0"/>
                          <a:ea typeface="Calibri" panose="020F0502020204030204" pitchFamily="34" charset="0"/>
                          <a:cs typeface="Times New Roman" panose="02020603050405020304" pitchFamily="18" charset="0"/>
                        </a:rPr>
                        <a:t>Širvėnos sen. Karajimiškio k. šalia geologinio gamtos paminklo ,,Karvės ola“</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Calibri" panose="020F0502020204030204" pitchFamily="34" charset="0"/>
                          <a:cs typeface="Times New Roman" panose="02020603050405020304" pitchFamily="18" charset="0"/>
                        </a:rPr>
                        <a:t>543068</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Calibri" panose="020F0502020204030204" pitchFamily="34" charset="0"/>
                          <a:cs typeface="Times New Roman" panose="02020603050405020304" pitchFamily="18" charset="0"/>
                        </a:rPr>
                        <a:t>6230497</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09031999"/>
                  </a:ext>
                </a:extLst>
              </a:tr>
              <a:tr h="0">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lt-LT" sz="1600" dirty="0">
                          <a:effectLst/>
                          <a:latin typeface="Times New Roman" panose="02020603050405020304" pitchFamily="18" charset="0"/>
                          <a:ea typeface="Calibri" panose="020F0502020204030204" pitchFamily="34" charset="0"/>
                          <a:cs typeface="Times New Roman" panose="02020603050405020304" pitchFamily="18" charset="0"/>
                        </a:rPr>
                        <a:t>Pabiržės sen. Balandiškių k. (nuomojama valst. žemė ŽŪB ,,Agaro riešutas“) </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Calibri" panose="020F0502020204030204" pitchFamily="34" charset="0"/>
                          <a:cs typeface="Times New Roman" panose="02020603050405020304" pitchFamily="18" charset="0"/>
                        </a:rPr>
                        <a:t>540993</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Calibri" panose="020F0502020204030204" pitchFamily="34" charset="0"/>
                          <a:cs typeface="Times New Roman" panose="02020603050405020304" pitchFamily="18" charset="0"/>
                        </a:rPr>
                        <a:t>6227698</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62680031"/>
                  </a:ext>
                </a:extLst>
              </a:tr>
              <a:tr h="0">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lt-LT" sz="1600">
                          <a:effectLst/>
                          <a:latin typeface="Times New Roman" panose="02020603050405020304" pitchFamily="18" charset="0"/>
                          <a:ea typeface="Calibri" panose="020F0502020204030204" pitchFamily="34" charset="0"/>
                          <a:cs typeface="Times New Roman" panose="02020603050405020304" pitchFamily="18" charset="0"/>
                        </a:rPr>
                        <a:t>Leitiškių k. (UAB ,,Biržų bekonas“) </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Calibri" panose="020F0502020204030204" pitchFamily="34" charset="0"/>
                          <a:cs typeface="Times New Roman" panose="02020603050405020304" pitchFamily="18" charset="0"/>
                        </a:rPr>
                        <a:t>544158</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Calibri" panose="020F0502020204030204" pitchFamily="34" charset="0"/>
                          <a:cs typeface="Times New Roman" panose="02020603050405020304" pitchFamily="18" charset="0"/>
                        </a:rPr>
                        <a:t>6251134</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80336772"/>
                  </a:ext>
                </a:extLst>
              </a:tr>
              <a:tr h="0">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4.</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lt-LT" sz="1600">
                          <a:effectLst/>
                          <a:latin typeface="Times New Roman" panose="02020603050405020304" pitchFamily="18" charset="0"/>
                          <a:ea typeface="Calibri" panose="020F0502020204030204" pitchFamily="34" charset="0"/>
                          <a:cs typeface="Times New Roman" panose="02020603050405020304" pitchFamily="18" charset="0"/>
                        </a:rPr>
                        <a:t>Vabalninkas, S. Nėries g.35 (valst. žemė šalia degalinės)</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Calibri" panose="020F0502020204030204" pitchFamily="34" charset="0"/>
                          <a:cs typeface="Times New Roman" panose="02020603050405020304" pitchFamily="18" charset="0"/>
                        </a:rPr>
                        <a:t>546183</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Calibri" panose="020F0502020204030204" pitchFamily="34" charset="0"/>
                          <a:cs typeface="Times New Roman" panose="02020603050405020304" pitchFamily="18" charset="0"/>
                        </a:rPr>
                        <a:t>6204798</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51084437"/>
                  </a:ext>
                </a:extLst>
              </a:tr>
              <a:tr h="0">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lt-LT" sz="1600">
                          <a:effectLst/>
                          <a:latin typeface="Times New Roman" panose="02020603050405020304" pitchFamily="18" charset="0"/>
                          <a:ea typeface="Calibri" panose="020F0502020204030204" pitchFamily="34" charset="0"/>
                          <a:cs typeface="Times New Roman" panose="02020603050405020304" pitchFamily="18" charset="0"/>
                        </a:rPr>
                        <a:t>Parovėjos sen. Medeikių k. (Medeikių ŽŪB nuomojamas valst. žemės sklypas)</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Calibri" panose="020F0502020204030204" pitchFamily="34" charset="0"/>
                          <a:cs typeface="Times New Roman" panose="02020603050405020304" pitchFamily="18" charset="0"/>
                        </a:rPr>
                        <a:t>551089</a:t>
                      </a:r>
                      <a:endParaRPr lang="lt-LT" sz="160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Calibri" panose="020F0502020204030204" pitchFamily="34" charset="0"/>
                          <a:cs typeface="Times New Roman" panose="02020603050405020304" pitchFamily="18" charset="0"/>
                        </a:rPr>
                        <a:t>6239332</a:t>
                      </a:r>
                      <a:endParaRPr lang="lt-LT" sz="1600" dirty="0">
                        <a:effectLst/>
                        <a:latin typeface="TimesLT"/>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79129198"/>
                  </a:ext>
                </a:extLst>
              </a:tr>
            </a:tbl>
          </a:graphicData>
        </a:graphic>
      </p:graphicFrame>
      <p:pic>
        <p:nvPicPr>
          <p:cNvPr id="5121" name="Picture 1">
            <a:extLst>
              <a:ext uri="{FF2B5EF4-FFF2-40B4-BE49-F238E27FC236}">
                <a16:creationId xmlns:a16="http://schemas.microsoft.com/office/drawing/2014/main" id="{0929C9C4-4DA8-6DA9-6D25-8F617CDC2E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1974" y="1172634"/>
            <a:ext cx="4146580" cy="552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86461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47D9A-9324-FDD8-E27B-CF984FB4D6F8}"/>
              </a:ext>
            </a:extLst>
          </p:cNvPr>
          <p:cNvSpPr>
            <a:spLocks noGrp="1"/>
          </p:cNvSpPr>
          <p:nvPr>
            <p:ph type="title"/>
          </p:nvPr>
        </p:nvSpPr>
        <p:spPr>
          <a:xfrm>
            <a:off x="838200" y="365125"/>
            <a:ext cx="10515600" cy="688423"/>
          </a:xfrm>
        </p:spPr>
        <p:txBody>
          <a:bodyPr/>
          <a:lstStyle/>
          <a:p>
            <a:pPr algn="ctr"/>
            <a:r>
              <a:rPr kumimoji="0" lang="lt-LT" sz="2000" b="1" i="0" u="none" strike="noStrike" kern="1200" cap="none" spc="0" normalizeH="0" baseline="0" noProof="0" dirty="0">
                <a:ln>
                  <a:noFill/>
                </a:ln>
                <a:solidFill>
                  <a:srgbClr val="000000"/>
                </a:solidFill>
                <a:effectLst/>
                <a:uLnTx/>
                <a:uFillTx/>
                <a:latin typeface="Times New Roman" panose="02020603050405020304" pitchFamily="18" charset="0"/>
                <a:ea typeface="+mj-ea"/>
                <a:cs typeface="+mj-cs"/>
              </a:rPr>
              <a:t>Dirvožemio monitoringo vykdymo planas. Rezultatų vertinimas</a:t>
            </a:r>
            <a:endParaRPr lang="lt-LT" dirty="0"/>
          </a:p>
        </p:txBody>
      </p:sp>
      <p:graphicFrame>
        <p:nvGraphicFramePr>
          <p:cNvPr id="4" name="Table 3">
            <a:extLst>
              <a:ext uri="{FF2B5EF4-FFF2-40B4-BE49-F238E27FC236}">
                <a16:creationId xmlns:a16="http://schemas.microsoft.com/office/drawing/2014/main" id="{8FAAB429-9E54-0BDD-C9F5-4444C0DE0209}"/>
              </a:ext>
            </a:extLst>
          </p:cNvPr>
          <p:cNvGraphicFramePr>
            <a:graphicFrameLocks noGrp="1"/>
          </p:cNvGraphicFramePr>
          <p:nvPr>
            <p:extLst>
              <p:ext uri="{D42A27DB-BD31-4B8C-83A1-F6EECF244321}">
                <p14:modId xmlns:p14="http://schemas.microsoft.com/office/powerpoint/2010/main" val="823402593"/>
              </p:ext>
            </p:extLst>
          </p:nvPr>
        </p:nvGraphicFramePr>
        <p:xfrm>
          <a:off x="695625" y="1609940"/>
          <a:ext cx="8835634" cy="1950720"/>
        </p:xfrm>
        <a:graphic>
          <a:graphicData uri="http://schemas.openxmlformats.org/drawingml/2006/table">
            <a:tbl>
              <a:tblPr firstRow="1" firstCol="1" bandRow="1"/>
              <a:tblGrid>
                <a:gridCol w="1258194">
                  <a:extLst>
                    <a:ext uri="{9D8B030D-6E8A-4147-A177-3AD203B41FA5}">
                      <a16:colId xmlns:a16="http://schemas.microsoft.com/office/drawing/2014/main" val="787913680"/>
                    </a:ext>
                  </a:extLst>
                </a:gridCol>
                <a:gridCol w="2717841">
                  <a:extLst>
                    <a:ext uri="{9D8B030D-6E8A-4147-A177-3AD203B41FA5}">
                      <a16:colId xmlns:a16="http://schemas.microsoft.com/office/drawing/2014/main" val="1303374875"/>
                    </a:ext>
                  </a:extLst>
                </a:gridCol>
                <a:gridCol w="2095813">
                  <a:extLst>
                    <a:ext uri="{9D8B030D-6E8A-4147-A177-3AD203B41FA5}">
                      <a16:colId xmlns:a16="http://schemas.microsoft.com/office/drawing/2014/main" val="3988166641"/>
                    </a:ext>
                  </a:extLst>
                </a:gridCol>
                <a:gridCol w="2763786">
                  <a:extLst>
                    <a:ext uri="{9D8B030D-6E8A-4147-A177-3AD203B41FA5}">
                      <a16:colId xmlns:a16="http://schemas.microsoft.com/office/drawing/2014/main" val="2150724687"/>
                    </a:ext>
                  </a:extLst>
                </a:gridCol>
              </a:tblGrid>
              <a:tr h="0">
                <a:tc>
                  <a:txBody>
                    <a:bodyPr/>
                    <a:lstStyle/>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Matavimo</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vietos Nr.</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ctr"/>
                      <a:r>
                        <a:rPr lang="lt-LT" sz="16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Tiriami parametrai (analitės)</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ctr"/>
                      <a:r>
                        <a:rPr lang="lt-LT" sz="16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Matavimų periodiškumas</a:t>
                      </a:r>
                      <a:endParaRPr lang="lt-LT"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tc>
                  <a:txBody>
                    <a:bodyPr/>
                    <a:lstStyle/>
                    <a:p>
                      <a:pPr algn="ctr"/>
                      <a:r>
                        <a:rPr lang="lt-LT" sz="1600" b="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Rekomenduotini tyrimo metodai</a:t>
                      </a:r>
                      <a:r>
                        <a:rPr lang="lt-LT" sz="1600" b="1" baseline="300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2A1C7"/>
                    </a:solidFill>
                  </a:tcPr>
                </a:tc>
                <a:extLst>
                  <a:ext uri="{0D108BD9-81ED-4DB2-BD59-A6C34878D82A}">
                    <a16:rowId xmlns:a16="http://schemas.microsoft.com/office/drawing/2014/main" val="2169956951"/>
                  </a:ext>
                </a:extLst>
              </a:tr>
              <a:tr h="1082040">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1 – 5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As, Ba, Cr, Co, Cu, Mn, Mo, Ni, Pb, Sn, V, Zn, naftos produktai</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1 kartą per kalendorinius metus (</a:t>
                      </a: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balandžio – gegužės mėn.)</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lt-LT" sz="16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ISO 18400-104:2018; </a:t>
                      </a:r>
                      <a:endParaRPr lang="lt-LT" sz="1600"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lt-LT" sz="16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ISO 18400-202:2018</a:t>
                      </a:r>
                      <a:r>
                        <a:rPr lang="lt-LT" sz="16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lt-LT" sz="1600"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lt-LT" sz="16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ISO 18400-205:2018</a:t>
                      </a:r>
                      <a:r>
                        <a:rPr lang="lt-LT" sz="16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lt-LT" sz="1600"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lt-LT" sz="16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LST EN 13656:201; </a:t>
                      </a:r>
                      <a:endParaRPr lang="lt-LT" sz="1600"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lt-LT" sz="1600" kern="12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LST EN 15309:2007; </a:t>
                      </a:r>
                      <a:endParaRPr lang="lt-LT" sz="1600"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GB" sz="1600"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LST EN ISO 16703:2011;</a:t>
                      </a:r>
                      <a:endParaRPr lang="lt-LT" sz="1600" kern="12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90749937"/>
                  </a:ext>
                </a:extLst>
              </a:tr>
            </a:tbl>
          </a:graphicData>
        </a:graphic>
      </p:graphicFrame>
      <p:sp>
        <p:nvSpPr>
          <p:cNvPr id="7" name="TextBox 6">
            <a:extLst>
              <a:ext uri="{FF2B5EF4-FFF2-40B4-BE49-F238E27FC236}">
                <a16:creationId xmlns:a16="http://schemas.microsoft.com/office/drawing/2014/main" id="{459E886A-6983-73F3-3690-8535EC29BB22}"/>
              </a:ext>
            </a:extLst>
          </p:cNvPr>
          <p:cNvSpPr txBox="1"/>
          <p:nvPr/>
        </p:nvSpPr>
        <p:spPr>
          <a:xfrm>
            <a:off x="695625" y="4117052"/>
            <a:ext cx="10515600" cy="1225977"/>
          </a:xfrm>
          <a:prstGeom prst="rect">
            <a:avLst/>
          </a:prstGeom>
          <a:noFill/>
        </p:spPr>
        <p:txBody>
          <a:bodyPr wrap="square">
            <a:spAutoFit/>
          </a:bodyPr>
          <a:lstStyle/>
          <a:p>
            <a:pPr indent="450215" algn="just">
              <a:spcAft>
                <a:spcPts val="135"/>
              </a:spcAft>
            </a:pPr>
            <a:r>
              <a:rPr lang="lt-L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Pagrindiniai stebėsenos rezultatų vertinimo reglamentai:</a:t>
            </a:r>
          </a:p>
          <a:p>
            <a:pPr indent="450215" algn="just">
              <a:spcAft>
                <a:spcPts val="135"/>
              </a:spcAft>
            </a:pPr>
            <a:r>
              <a:rPr lang="lt-L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 Lietuvos higienos normą HN 60:2015 „Pavojingųjų cheminių medžiagų ribinės vertės dirvožemyje“; </a:t>
            </a:r>
            <a:endParaRPr lang="lt-LT"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450215" algn="just">
              <a:spcAft>
                <a:spcPts val="135"/>
              </a:spcAft>
            </a:pPr>
            <a:r>
              <a:rPr lang="lt-LT"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2. LAND 9-2009 „Naftos produktais užterštų teritorijų tvarkymo aplinkos apsaugos reikalavimai“ (patvirtintus LR aplinkos ministro 2009-11-17 d. įsakymu Nr. D1-694); </a:t>
            </a:r>
            <a:endParaRPr lang="lt-LT"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99570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7DFFD8F3-E122-0D4A-0A49-EB974B7A61C6}"/>
              </a:ext>
            </a:extLst>
          </p:cNvPr>
          <p:cNvSpPr>
            <a:spLocks noGrp="1"/>
          </p:cNvSpPr>
          <p:nvPr>
            <p:ph type="ctrTitle"/>
          </p:nvPr>
        </p:nvSpPr>
        <p:spPr>
          <a:xfrm>
            <a:off x="1524000" y="466792"/>
            <a:ext cx="9144000" cy="404880"/>
          </a:xfrm>
        </p:spPr>
        <p:txBody>
          <a:bodyPr>
            <a:normAutofit/>
          </a:bodyPr>
          <a:lstStyle/>
          <a:p>
            <a:r>
              <a:rPr lang="lt-LT" sz="2000" b="1" kern="1600" cap="all" dirty="0">
                <a:latin typeface="Times New Roman" panose="02020603050405020304" pitchFamily="18" charset="0"/>
                <a:cs typeface="Times New Roman" panose="02020603050405020304" pitchFamily="18" charset="0"/>
              </a:rPr>
              <a:t>K</a:t>
            </a:r>
            <a:r>
              <a:rPr lang="lt-LT" sz="2000" b="1" kern="1600" dirty="0">
                <a:latin typeface="Times New Roman" panose="02020603050405020304" pitchFamily="18" charset="0"/>
                <a:cs typeface="Times New Roman" panose="02020603050405020304" pitchFamily="18" charset="0"/>
              </a:rPr>
              <a:t>raštovaizdžio</a:t>
            </a:r>
            <a:r>
              <a:rPr lang="en-GB" sz="2000" b="1" kern="1600" dirty="0">
                <a:latin typeface="Times New Roman" panose="02020603050405020304" pitchFamily="18" charset="0"/>
                <a:cs typeface="Times New Roman" panose="02020603050405020304" pitchFamily="18" charset="0"/>
              </a:rPr>
              <a:t> </a:t>
            </a:r>
            <a:r>
              <a:rPr lang="lt-LT" sz="2000" b="1" kern="1600" dirty="0">
                <a:latin typeface="Times New Roman" panose="02020603050405020304" pitchFamily="18" charset="0"/>
                <a:cs typeface="Times New Roman" panose="02020603050405020304" pitchFamily="18" charset="0"/>
              </a:rPr>
              <a:t>monitoringas</a:t>
            </a:r>
            <a:endParaRPr lang="lt-LT" sz="2000" b="1" kern="1600" cap="all" dirty="0">
              <a:latin typeface="Times New Roman" panose="02020603050405020304" pitchFamily="18" charset="0"/>
              <a:cs typeface="Times New Roman" panose="02020603050405020304" pitchFamily="18" charset="0"/>
            </a:endParaRPr>
          </a:p>
        </p:txBody>
      </p:sp>
      <p:sp>
        <p:nvSpPr>
          <p:cNvPr id="3" name="Antrinis pavadinimas 2">
            <a:extLst>
              <a:ext uri="{FF2B5EF4-FFF2-40B4-BE49-F238E27FC236}">
                <a16:creationId xmlns:a16="http://schemas.microsoft.com/office/drawing/2014/main" id="{AB64DA82-A5CB-6A8D-D672-89138D06D268}"/>
              </a:ext>
            </a:extLst>
          </p:cNvPr>
          <p:cNvSpPr>
            <a:spLocks noGrp="1"/>
          </p:cNvSpPr>
          <p:nvPr>
            <p:ph type="subTitle" idx="1"/>
          </p:nvPr>
        </p:nvSpPr>
        <p:spPr>
          <a:xfrm>
            <a:off x="1446178" y="1292245"/>
            <a:ext cx="9144000" cy="1430407"/>
          </a:xfrm>
        </p:spPr>
        <p:txBody>
          <a:bodyPr>
            <a:normAutofit/>
          </a:bodyPr>
          <a:lstStyle/>
          <a:p>
            <a:pPr indent="450215" algn="just"/>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Remiantis</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lt-L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 </a:t>
            </a:r>
            <a:r>
              <a:rPr lang="lt-LT" sz="1800" dirty="0">
                <a:latin typeface="Times New Roman" panose="02020603050405020304" pitchFamily="18" charset="0"/>
                <a:ea typeface="Times New Roman" panose="02020603050405020304" pitchFamily="18" charset="0"/>
              </a:rPr>
              <a:t>CORINE žemės dangos (CLC) duomenų bazės žemės dangos duomenimis </a:t>
            </a:r>
            <a:r>
              <a:rPr lang="lt-LT" sz="1800" dirty="0">
                <a:latin typeface="Times New Roman" panose="02020603050405020304" pitchFamily="18" charset="0"/>
                <a:ea typeface="Times New Roman" panose="02020603050405020304" pitchFamily="18" charset="0"/>
                <a:cs typeface="Times New Roman" panose="02020603050405020304" pitchFamily="18" charset="0"/>
              </a:rPr>
              <a:t>Biržų r.</a:t>
            </a:r>
            <a:r>
              <a:rPr lang="lt-LT"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savivaldybės</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teritorijos</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kraštovaizdžio</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monitoringas</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vykdomas</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lt-LT" sz="1800" dirty="0">
                <a:effectLst/>
                <a:latin typeface="Times New Roman" panose="02020603050405020304" pitchFamily="18" charset="0"/>
                <a:ea typeface="Times New Roman" panose="02020603050405020304" pitchFamily="18" charset="0"/>
                <a:cs typeface="Times New Roman" panose="02020603050405020304" pitchFamily="18" charset="0"/>
              </a:rPr>
              <a:t>2024</a:t>
            </a:r>
            <a:r>
              <a:rPr lang="lt-L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numatomas</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eilinės</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lt-L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ataskaitos</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paskelbimas</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atliekant</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skelbiamų</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Europos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Sąjungos</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Žemės</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stebėjimo</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programos</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“Copernicus”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duomenų</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ataskaitų</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duomenų</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analizę</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apie</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kraštovaizdžio</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pokyčius</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lt-LT" sz="1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Biržų</a:t>
            </a:r>
            <a:r>
              <a:rPr kumimoji="0" lang="lt-LT" sz="18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r.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savivaldybės</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80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teritorijoje</a:t>
            </a:r>
            <a:r>
              <a:rPr lang="en-GB"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800" dirty="0">
              <a:effectLst/>
              <a:latin typeface="TIMESLT"/>
              <a:ea typeface="Times New Roman" panose="02020603050405020304" pitchFamily="18" charset="0"/>
              <a:cs typeface="Times New Roman" panose="02020603050405020304" pitchFamily="18" charset="0"/>
            </a:endParaRPr>
          </a:p>
          <a:p>
            <a:endParaRPr lang="lt-LT" dirty="0"/>
          </a:p>
        </p:txBody>
      </p:sp>
      <p:sp>
        <p:nvSpPr>
          <p:cNvPr id="7" name="TextBox 6">
            <a:extLst>
              <a:ext uri="{FF2B5EF4-FFF2-40B4-BE49-F238E27FC236}">
                <a16:creationId xmlns:a16="http://schemas.microsoft.com/office/drawing/2014/main" id="{48E78B9F-B162-767A-C920-F1BD4779376F}"/>
              </a:ext>
            </a:extLst>
          </p:cNvPr>
          <p:cNvSpPr txBox="1"/>
          <p:nvPr/>
        </p:nvSpPr>
        <p:spPr>
          <a:xfrm>
            <a:off x="1523999" y="2831404"/>
            <a:ext cx="8965915" cy="1754326"/>
          </a:xfrm>
          <a:prstGeom prst="rect">
            <a:avLst/>
          </a:prstGeom>
          <a:noFill/>
        </p:spPr>
        <p:txBody>
          <a:bodyPr wrap="square">
            <a:spAutoFit/>
          </a:bodyPr>
          <a:lstStyle/>
          <a:p>
            <a:pPr indent="450215" algn="just"/>
            <a:r>
              <a:rPr lang="lt-LT" dirty="0">
                <a:effectLst/>
                <a:latin typeface="Times New Roman" panose="02020603050405020304" pitchFamily="18" charset="0"/>
                <a:ea typeface="Times New Roman" panose="02020603050405020304" pitchFamily="18" charset="0"/>
                <a:cs typeface="Times New Roman" panose="02020603050405020304" pitchFamily="18" charset="0"/>
              </a:rPr>
              <a:t>Stebimi CORINE </a:t>
            </a:r>
            <a:r>
              <a:rPr lang="lt-LT" dirty="0">
                <a:latin typeface="Times New Roman" panose="02020603050405020304" pitchFamily="18" charset="0"/>
                <a:ea typeface="Times New Roman" panose="02020603050405020304" pitchFamily="18" charset="0"/>
                <a:cs typeface="Times New Roman" panose="02020603050405020304" pitchFamily="18" charset="0"/>
              </a:rPr>
              <a:t>žemės dangų</a:t>
            </a:r>
            <a:r>
              <a:rPr lang="lt-LT" dirty="0">
                <a:effectLst/>
                <a:latin typeface="Times New Roman" panose="02020603050405020304" pitchFamily="18" charset="0"/>
                <a:ea typeface="Times New Roman" panose="02020603050405020304" pitchFamily="18" charset="0"/>
                <a:cs typeface="Times New Roman" panose="02020603050405020304" pitchFamily="18" charset="0"/>
              </a:rPr>
              <a:t> (L3) parametrai:</a:t>
            </a:r>
            <a:endParaRPr lang="lt-LT" dirty="0">
              <a:effectLst/>
              <a:latin typeface="TIMESLT"/>
              <a:ea typeface="Times New Roman" panose="02020603050405020304" pitchFamily="18" charset="0"/>
              <a:cs typeface="Times New Roman" panose="02020603050405020304" pitchFamily="18" charset="0"/>
            </a:endParaRPr>
          </a:p>
          <a:p>
            <a:pPr marL="342900" lvl="0" indent="-342900" algn="just">
              <a:buFont typeface="+mj-lt"/>
              <a:buAutoNum type="arabicPeriod"/>
            </a:pPr>
            <a:r>
              <a:rPr lang="lt-LT" dirty="0">
                <a:effectLst/>
                <a:latin typeface="Times New Roman" panose="02020603050405020304" pitchFamily="18" charset="0"/>
                <a:ea typeface="Times New Roman" panose="02020603050405020304" pitchFamily="18" charset="0"/>
                <a:cs typeface="Times New Roman" panose="02020603050405020304" pitchFamily="18" charset="0"/>
              </a:rPr>
              <a:t>Dirbtinės dangos – 11 klasių.</a:t>
            </a:r>
            <a:endParaRPr lang="lt-LT" dirty="0">
              <a:effectLst/>
              <a:latin typeface="TIMESLT"/>
              <a:ea typeface="Times New Roman" panose="02020603050405020304" pitchFamily="18" charset="0"/>
              <a:cs typeface="Times New Roman" panose="02020603050405020304" pitchFamily="18" charset="0"/>
            </a:endParaRPr>
          </a:p>
          <a:p>
            <a:pPr marL="342900" lvl="0" indent="-342900" algn="just">
              <a:buFont typeface="+mj-lt"/>
              <a:buAutoNum type="arabicPeriod"/>
            </a:pPr>
            <a:r>
              <a:rPr lang="lt-LT" dirty="0">
                <a:effectLst/>
                <a:latin typeface="Times New Roman" panose="02020603050405020304" pitchFamily="18" charset="0"/>
                <a:ea typeface="Times New Roman" panose="02020603050405020304" pitchFamily="18" charset="0"/>
                <a:cs typeface="Times New Roman" panose="02020603050405020304" pitchFamily="18" charset="0"/>
              </a:rPr>
              <a:t>Žemdirbystės teritorijos – 5 klasės;</a:t>
            </a:r>
            <a:endParaRPr lang="lt-LT" dirty="0">
              <a:effectLst/>
              <a:latin typeface="TIMESLT"/>
              <a:ea typeface="Times New Roman" panose="02020603050405020304" pitchFamily="18" charset="0"/>
              <a:cs typeface="Times New Roman" panose="02020603050405020304" pitchFamily="18" charset="0"/>
            </a:endParaRPr>
          </a:p>
          <a:p>
            <a:pPr marL="342900" lvl="0" indent="-342900" algn="just">
              <a:buFont typeface="+mj-lt"/>
              <a:buAutoNum type="arabicPeriod"/>
            </a:pPr>
            <a:r>
              <a:rPr lang="lt-LT" dirty="0">
                <a:effectLst/>
                <a:latin typeface="Times New Roman" panose="02020603050405020304" pitchFamily="18" charset="0"/>
                <a:ea typeface="Times New Roman" panose="02020603050405020304" pitchFamily="18" charset="0"/>
                <a:cs typeface="Times New Roman" panose="02020603050405020304" pitchFamily="18" charset="0"/>
              </a:rPr>
              <a:t>Miškai ir kitos gamtinės teritorijos – 9 klasės;</a:t>
            </a:r>
            <a:endParaRPr lang="lt-LT" dirty="0">
              <a:effectLst/>
              <a:latin typeface="TIMESLT"/>
              <a:ea typeface="Times New Roman" panose="02020603050405020304" pitchFamily="18" charset="0"/>
              <a:cs typeface="Times New Roman" panose="02020603050405020304" pitchFamily="18" charset="0"/>
            </a:endParaRPr>
          </a:p>
          <a:p>
            <a:pPr marL="342900" lvl="0" indent="-342900" algn="just">
              <a:buFont typeface="+mj-lt"/>
              <a:buAutoNum type="arabicPeriod"/>
            </a:pPr>
            <a:r>
              <a:rPr lang="lt-LT" dirty="0">
                <a:effectLst/>
                <a:latin typeface="Times New Roman" panose="02020603050405020304" pitchFamily="18" charset="0"/>
                <a:ea typeface="Times New Roman" panose="02020603050405020304" pitchFamily="18" charset="0"/>
                <a:cs typeface="Times New Roman" panose="02020603050405020304" pitchFamily="18" charset="0"/>
              </a:rPr>
              <a:t>Pelkės – 2 klasės;</a:t>
            </a:r>
            <a:endParaRPr lang="lt-LT" dirty="0">
              <a:effectLst/>
              <a:latin typeface="TIMESLT"/>
              <a:ea typeface="Times New Roman" panose="02020603050405020304" pitchFamily="18" charset="0"/>
              <a:cs typeface="Times New Roman" panose="02020603050405020304" pitchFamily="18" charset="0"/>
            </a:endParaRPr>
          </a:p>
          <a:p>
            <a:pPr marL="342900" lvl="0" indent="-342900" algn="just">
              <a:buFont typeface="+mj-lt"/>
              <a:buAutoNum type="arabicPeriod"/>
            </a:pPr>
            <a:r>
              <a:rPr lang="lt-LT" dirty="0">
                <a:effectLst/>
                <a:latin typeface="Times New Roman" panose="02020603050405020304" pitchFamily="18" charset="0"/>
                <a:ea typeface="Times New Roman" panose="02020603050405020304" pitchFamily="18" charset="0"/>
                <a:cs typeface="Times New Roman" panose="02020603050405020304" pitchFamily="18" charset="0"/>
              </a:rPr>
              <a:t>Vandens telkiniai – 4 klasės.</a:t>
            </a:r>
            <a:endParaRPr lang="lt-LT" dirty="0">
              <a:effectLst/>
              <a:latin typeface="TIMESLT"/>
              <a:ea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634BC09-55D0-1BD8-2FBB-5B3E28E25456}"/>
              </a:ext>
            </a:extLst>
          </p:cNvPr>
          <p:cNvSpPr txBox="1"/>
          <p:nvPr/>
        </p:nvSpPr>
        <p:spPr>
          <a:xfrm>
            <a:off x="1446178" y="4711440"/>
            <a:ext cx="9043735" cy="1477328"/>
          </a:xfrm>
          <a:prstGeom prst="rect">
            <a:avLst/>
          </a:prstGeom>
          <a:noFill/>
        </p:spPr>
        <p:txBody>
          <a:bodyPr wrap="square">
            <a:spAutoFit/>
          </a:bodyPr>
          <a:lstStyle/>
          <a:p>
            <a:pPr indent="450215" algn="just"/>
            <a:r>
              <a:rPr lang="lt-LT" dirty="0">
                <a:effectLst/>
                <a:latin typeface="Times New Roman" panose="02020603050405020304" pitchFamily="18" charset="0"/>
                <a:ea typeface="Times New Roman" panose="02020603050405020304" pitchFamily="18" charset="0"/>
                <a:cs typeface="Times New Roman" panose="02020603050405020304" pitchFamily="18" charset="0"/>
              </a:rPr>
              <a:t>Analizuojant Biržų</a:t>
            </a:r>
            <a:r>
              <a:rPr lang="lt-LT" dirty="0">
                <a:latin typeface="Times New Roman" panose="02020603050405020304" pitchFamily="18" charset="0"/>
                <a:cs typeface="Times New Roman" panose="02020603050405020304" pitchFamily="18" charset="0"/>
              </a:rPr>
              <a:t> r. </a:t>
            </a:r>
            <a:r>
              <a:rPr lang="lt-LT" dirty="0">
                <a:effectLst/>
                <a:latin typeface="Times New Roman" panose="02020603050405020304" pitchFamily="18" charset="0"/>
                <a:ea typeface="Times New Roman" panose="02020603050405020304" pitchFamily="18" charset="0"/>
                <a:cs typeface="Times New Roman" panose="02020603050405020304" pitchFamily="18" charset="0"/>
              </a:rPr>
              <a:t>savivaldybės žemės dangos 5 metų pokyčius įvertinamas kraštovaizdžio poliarizacijos laipsnis t. y. santykis tarp gamtinių / sąlyginai gamtinių teritorijų ir antropogeninių teritorijų, kuris išreiškiamas kraštovaizdžio ekologinio stabilumo laipsniu. Šio rodiklio pokyčiai per penkerius metus rodo kraštovaizdžio ekologinio stabilumo kitimo tendencijas.</a:t>
            </a:r>
            <a:endParaRPr lang="lt-LT" dirty="0">
              <a:effectLst/>
              <a:latin typeface="TIMESL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98499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8534C109-C466-11F7-EE49-52D64613EF30}"/>
              </a:ext>
            </a:extLst>
          </p:cNvPr>
          <p:cNvSpPr>
            <a:spLocks noGrp="1"/>
          </p:cNvSpPr>
          <p:nvPr>
            <p:ph type="title"/>
          </p:nvPr>
        </p:nvSpPr>
        <p:spPr>
          <a:xfrm>
            <a:off x="860586" y="595901"/>
            <a:ext cx="10515600" cy="873303"/>
          </a:xfrm>
        </p:spPr>
        <p:txBody>
          <a:bodyPr>
            <a:normAutofit/>
          </a:bodyPr>
          <a:lstStyle/>
          <a:p>
            <a:pPr marL="274320" indent="-274320" algn="ctr">
              <a:lnSpc>
                <a:spcPct val="100000"/>
              </a:lnSpc>
              <a:spcBef>
                <a:spcPts val="0"/>
              </a:spcBef>
              <a:tabLst>
                <a:tab pos="274320" algn="l"/>
                <a:tab pos="822960" algn="l"/>
              </a:tabLst>
            </a:pPr>
            <a:r>
              <a:rPr lang="lt-LT" sz="2000" b="1" dirty="0">
                <a:solidFill>
                  <a:srgbClr val="000000"/>
                </a:solidFill>
                <a:latin typeface="Times New Roman" panose="02020603050405020304" pitchFamily="18" charset="0"/>
                <a:cs typeface="Times New Roman" panose="02020603050405020304" pitchFamily="18" charset="0"/>
              </a:rPr>
              <a:t>Gyvosios gamtos monitoringas</a:t>
            </a:r>
            <a:endParaRPr lang="lt-LT" sz="2000" dirty="0"/>
          </a:p>
        </p:txBody>
      </p:sp>
      <p:sp>
        <p:nvSpPr>
          <p:cNvPr id="5" name="TextBox 4">
            <a:extLst>
              <a:ext uri="{FF2B5EF4-FFF2-40B4-BE49-F238E27FC236}">
                <a16:creationId xmlns:a16="http://schemas.microsoft.com/office/drawing/2014/main" id="{DD9294AB-7B15-73C8-03D3-CC9E4E49E8B4}"/>
              </a:ext>
            </a:extLst>
          </p:cNvPr>
          <p:cNvSpPr txBox="1"/>
          <p:nvPr/>
        </p:nvSpPr>
        <p:spPr>
          <a:xfrm>
            <a:off x="1239905" y="1469204"/>
            <a:ext cx="10289485" cy="1569660"/>
          </a:xfrm>
          <a:prstGeom prst="rect">
            <a:avLst/>
          </a:prstGeom>
          <a:noFill/>
        </p:spPr>
        <p:txBody>
          <a:bodyPr wrap="square">
            <a:spAutoFit/>
          </a:bodyPr>
          <a:lstStyle/>
          <a:p>
            <a:pPr indent="450215" algn="just"/>
            <a:r>
              <a:rPr lang="lt-LT" sz="1600" b="1" i="1" dirty="0">
                <a:effectLst/>
                <a:latin typeface="Times New Roman" panose="02020603050405020304" pitchFamily="18" charset="0"/>
                <a:ea typeface="Times New Roman" panose="02020603050405020304" pitchFamily="18" charset="0"/>
                <a:cs typeface="Times New Roman" panose="02020603050405020304" pitchFamily="18" charset="0"/>
              </a:rPr>
              <a:t>Monitoringo tikslas </a:t>
            </a:r>
            <a:r>
              <a:rPr lang="lt-LT" sz="1600" i="1"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 rinkti duomenis, būtinus vėžių populiacijos (-jų) ir buveinių būklės pokyčių ištyrimui ir įvertiniui Biržų rajono savivaldybės teritorijoje.</a:t>
            </a:r>
          </a:p>
          <a:p>
            <a:pPr indent="450215" algn="just"/>
            <a:r>
              <a:rPr lang="lt-LT" sz="1600" b="1" i="1" dirty="0">
                <a:effectLst/>
                <a:latin typeface="Times New Roman" panose="02020603050405020304" pitchFamily="18" charset="0"/>
                <a:ea typeface="Times New Roman" panose="02020603050405020304" pitchFamily="18" charset="0"/>
                <a:cs typeface="Times New Roman" panose="02020603050405020304" pitchFamily="18" charset="0"/>
              </a:rPr>
              <a:t>Monitoringo uždaviniai</a:t>
            </a:r>
            <a:r>
              <a:rPr lang="lt-LT" sz="1600" i="1"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indent="450215" algn="just"/>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1. Stebėti ir vertinti vėžių </a:t>
            </a:r>
            <a:r>
              <a:rPr lang="en-GB" sz="1600" dirty="0" err="1">
                <a:effectLst/>
                <a:latin typeface="Times New Roman" panose="02020603050405020304" pitchFamily="18" charset="0"/>
                <a:ea typeface="Times New Roman" panose="02020603050405020304" pitchFamily="18" charset="0"/>
                <a:cs typeface="Times New Roman" panose="02020603050405020304" pitchFamily="18" charset="0"/>
              </a:rPr>
              <a:t>populiacijos</a:t>
            </a: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cs typeface="Times New Roman" panose="02020603050405020304" pitchFamily="18" charset="0"/>
              </a:rPr>
              <a:t>jų</a:t>
            </a: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gyvybingumą ir skaitlingumo kaitos tendencijas bei buveinių būklės pokyčius.</a:t>
            </a:r>
          </a:p>
          <a:p>
            <a:pPr indent="450215" algn="just"/>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2. Informuoti visuomenę apie vėžių </a:t>
            </a:r>
            <a:r>
              <a:rPr lang="en-GB" sz="1600" dirty="0" err="1">
                <a:effectLst/>
                <a:latin typeface="Times New Roman" panose="02020603050405020304" pitchFamily="18" charset="0"/>
                <a:ea typeface="Times New Roman" panose="02020603050405020304" pitchFamily="18" charset="0"/>
                <a:cs typeface="Times New Roman" panose="02020603050405020304" pitchFamily="18" charset="0"/>
              </a:rPr>
              <a:t>populiacijos</a:t>
            </a: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1600" dirty="0" err="1">
                <a:effectLst/>
                <a:latin typeface="Times New Roman" panose="02020603050405020304" pitchFamily="18" charset="0"/>
                <a:ea typeface="Times New Roman" panose="02020603050405020304" pitchFamily="18" charset="0"/>
                <a:cs typeface="Times New Roman" panose="02020603050405020304" pitchFamily="18" charset="0"/>
              </a:rPr>
              <a:t>jų</a:t>
            </a:r>
            <a:r>
              <a:rPr lang="en-GB" sz="16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 skaitlingumo kaitą.</a:t>
            </a:r>
          </a:p>
        </p:txBody>
      </p:sp>
      <p:graphicFrame>
        <p:nvGraphicFramePr>
          <p:cNvPr id="6" name="Table 5">
            <a:extLst>
              <a:ext uri="{FF2B5EF4-FFF2-40B4-BE49-F238E27FC236}">
                <a16:creationId xmlns:a16="http://schemas.microsoft.com/office/drawing/2014/main" id="{BA2414A9-134B-F479-159F-430DF95E14F3}"/>
              </a:ext>
            </a:extLst>
          </p:cNvPr>
          <p:cNvGraphicFramePr>
            <a:graphicFrameLocks noGrp="1"/>
          </p:cNvGraphicFramePr>
          <p:nvPr>
            <p:extLst>
              <p:ext uri="{D42A27DB-BD31-4B8C-83A1-F6EECF244321}">
                <p14:modId xmlns:p14="http://schemas.microsoft.com/office/powerpoint/2010/main" val="637886452"/>
              </p:ext>
            </p:extLst>
          </p:nvPr>
        </p:nvGraphicFramePr>
        <p:xfrm>
          <a:off x="1722783" y="3644792"/>
          <a:ext cx="8275982" cy="1645920"/>
        </p:xfrm>
        <a:graphic>
          <a:graphicData uri="http://schemas.openxmlformats.org/drawingml/2006/table">
            <a:tbl>
              <a:tblPr firstRow="1" firstCol="1" bandRow="1"/>
              <a:tblGrid>
                <a:gridCol w="714675">
                  <a:extLst>
                    <a:ext uri="{9D8B030D-6E8A-4147-A177-3AD203B41FA5}">
                      <a16:colId xmlns:a16="http://schemas.microsoft.com/office/drawing/2014/main" val="2433031252"/>
                    </a:ext>
                  </a:extLst>
                </a:gridCol>
                <a:gridCol w="3625091">
                  <a:extLst>
                    <a:ext uri="{9D8B030D-6E8A-4147-A177-3AD203B41FA5}">
                      <a16:colId xmlns:a16="http://schemas.microsoft.com/office/drawing/2014/main" val="1067451985"/>
                    </a:ext>
                  </a:extLst>
                </a:gridCol>
                <a:gridCol w="2083421">
                  <a:extLst>
                    <a:ext uri="{9D8B030D-6E8A-4147-A177-3AD203B41FA5}">
                      <a16:colId xmlns:a16="http://schemas.microsoft.com/office/drawing/2014/main" val="1115533397"/>
                    </a:ext>
                  </a:extLst>
                </a:gridCol>
                <a:gridCol w="1852795">
                  <a:extLst>
                    <a:ext uri="{9D8B030D-6E8A-4147-A177-3AD203B41FA5}">
                      <a16:colId xmlns:a16="http://schemas.microsoft.com/office/drawing/2014/main" val="1473683737"/>
                    </a:ext>
                  </a:extLst>
                </a:gridCol>
              </a:tblGrid>
              <a:tr h="167640">
                <a:tc rowSpan="2">
                  <a:txBody>
                    <a:bodyPr/>
                    <a:lstStyle/>
                    <a:p>
                      <a:pPr algn="ctr"/>
                      <a:r>
                        <a:rPr lang="lt-LT" sz="1600" b="1" dirty="0">
                          <a:effectLst/>
                          <a:latin typeface="Times New Roman" panose="02020603050405020304" pitchFamily="18" charset="0"/>
                          <a:ea typeface="Times New Roman" panose="02020603050405020304" pitchFamily="18" charset="0"/>
                          <a:cs typeface="Times New Roman" panose="02020603050405020304" pitchFamily="18" charset="0"/>
                        </a:rPr>
                        <a:t>Eil.</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r>
                        <a:rPr lang="lt-LT" sz="1600" b="1" dirty="0">
                          <a:effectLst/>
                          <a:latin typeface="Times New Roman" panose="02020603050405020304" pitchFamily="18" charset="0"/>
                          <a:ea typeface="Times New Roman" panose="02020603050405020304" pitchFamily="18" charset="0"/>
                          <a:cs typeface="Times New Roman" panose="02020603050405020304" pitchFamily="18" charset="0"/>
                        </a:rPr>
                        <a:t>Nr.</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r>
                        <a:rPr lang="lt-LT" sz="1600" b="1" dirty="0">
                          <a:effectLst/>
                          <a:latin typeface="Times New Roman" panose="02020603050405020304" pitchFamily="18" charset="0"/>
                          <a:ea typeface="Times New Roman" panose="02020603050405020304" pitchFamily="18" charset="0"/>
                          <a:cs typeface="Times New Roman" panose="02020603050405020304" pitchFamily="18" charset="0"/>
                        </a:rPr>
                        <a:t>Monitoringo teritorijos pavadinimas</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r>
                        <a:rPr lang="lt-LT" sz="1600" b="1">
                          <a:effectLst/>
                          <a:latin typeface="Times New Roman" panose="02020603050405020304" pitchFamily="18" charset="0"/>
                          <a:ea typeface="Times New Roman" panose="02020603050405020304" pitchFamily="18" charset="0"/>
                          <a:cs typeface="Times New Roman" panose="02020603050405020304" pitchFamily="18" charset="0"/>
                        </a:rPr>
                        <a:t>Koordinatės (LKS)</a:t>
                      </a:r>
                      <a:endParaRPr lang="lt-LT"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lt-LT"/>
                    </a:p>
                  </a:txBody>
                  <a:tcPr/>
                </a:tc>
                <a:extLst>
                  <a:ext uri="{0D108BD9-81ED-4DB2-BD59-A6C34878D82A}">
                    <a16:rowId xmlns:a16="http://schemas.microsoft.com/office/drawing/2014/main" val="3137717856"/>
                  </a:ext>
                </a:extLst>
              </a:tr>
              <a:tr h="167640">
                <a:tc vMerge="1">
                  <a:txBody>
                    <a:bodyPr/>
                    <a:lstStyle/>
                    <a:p>
                      <a:endParaRPr lang="lt-LT"/>
                    </a:p>
                  </a:txBody>
                  <a:tcPr/>
                </a:tc>
                <a:tc vMerge="1">
                  <a:txBody>
                    <a:bodyPr/>
                    <a:lstStyle/>
                    <a:p>
                      <a:endParaRPr lang="lt-LT"/>
                    </a:p>
                  </a:txBody>
                  <a:tcPr/>
                </a:tc>
                <a:tc>
                  <a:txBody>
                    <a:bodyPr/>
                    <a:lstStyle/>
                    <a:p>
                      <a:pPr algn="ctr"/>
                      <a:r>
                        <a:rPr lang="lt-LT" sz="1600" b="1">
                          <a:effectLst/>
                          <a:latin typeface="Times New Roman" panose="02020603050405020304" pitchFamily="18" charset="0"/>
                          <a:ea typeface="Times New Roman" panose="02020603050405020304" pitchFamily="18" charset="0"/>
                          <a:cs typeface="Times New Roman" panose="02020603050405020304" pitchFamily="18" charset="0"/>
                        </a:rPr>
                        <a:t>X</a:t>
                      </a:r>
                      <a:endParaRPr lang="lt-LT"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b="1">
                          <a:effectLst/>
                          <a:latin typeface="Times New Roman" panose="02020603050405020304" pitchFamily="18" charset="0"/>
                          <a:ea typeface="Times New Roman" panose="02020603050405020304" pitchFamily="18" charset="0"/>
                          <a:cs typeface="Times New Roman" panose="02020603050405020304" pitchFamily="18" charset="0"/>
                        </a:rPr>
                        <a:t>Y</a:t>
                      </a:r>
                      <a:endParaRPr lang="lt-LT"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22108094"/>
                  </a:ext>
                </a:extLst>
              </a:tr>
              <a:tr h="335280">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1.</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Apaščios upė Biržų m. šalia A. Dauguviečio parko</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547534</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6228468</a:t>
                      </a:r>
                      <a:endParaRPr lang="lt-LT"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16151865"/>
                  </a:ext>
                </a:extLst>
              </a:tr>
              <a:tr h="335280">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2.</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Apaščios upė ties Štakirių k.</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552898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6224308</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89091327"/>
                  </a:ext>
                </a:extLst>
              </a:tr>
              <a:tr h="335280">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Tatulos upė Daudžgirių k.</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540260</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6223333</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582008"/>
                  </a:ext>
                </a:extLst>
              </a:tr>
            </a:tbl>
          </a:graphicData>
        </a:graphic>
      </p:graphicFrame>
      <p:sp>
        <p:nvSpPr>
          <p:cNvPr id="7" name="Rectangle 1">
            <a:extLst>
              <a:ext uri="{FF2B5EF4-FFF2-40B4-BE49-F238E27FC236}">
                <a16:creationId xmlns:a16="http://schemas.microsoft.com/office/drawing/2014/main" id="{755B29AC-485A-B24B-B2F9-5EEF02632B4A}"/>
              </a:ext>
            </a:extLst>
          </p:cNvPr>
          <p:cNvSpPr>
            <a:spLocks noChangeArrowheads="1"/>
          </p:cNvSpPr>
          <p:nvPr/>
        </p:nvSpPr>
        <p:spPr bwMode="auto">
          <a:xfrm>
            <a:off x="860586" y="3306238"/>
            <a:ext cx="971464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lt-LT" altLang="lt-LT" sz="1600" b="0" i="0" u="none" strike="noStrike" cap="none" normalizeH="0" baseline="0" dirty="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Vėžių stebėsenos teritorijų lokalizacija Biržų r. sav.</a:t>
            </a:r>
            <a:endParaRPr kumimoji="0" lang="lt-LT" altLang="lt-LT"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790551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9BE43-31EB-49D2-A4F1-55BE84A53ECA}"/>
              </a:ext>
            </a:extLst>
          </p:cNvPr>
          <p:cNvSpPr>
            <a:spLocks noGrp="1"/>
          </p:cNvSpPr>
          <p:nvPr>
            <p:ph type="title"/>
          </p:nvPr>
        </p:nvSpPr>
        <p:spPr>
          <a:xfrm>
            <a:off x="838200" y="586410"/>
            <a:ext cx="10515600" cy="596347"/>
          </a:xfrm>
        </p:spPr>
        <p:txBody>
          <a:bodyPr>
            <a:normAutofit/>
          </a:bodyPr>
          <a:lstStyle/>
          <a:p>
            <a:pPr algn="ctr">
              <a:spcBef>
                <a:spcPts val="600"/>
              </a:spcBef>
              <a:spcAft>
                <a:spcPts val="600"/>
              </a:spcAft>
            </a:pPr>
            <a:r>
              <a:rPr kumimoji="0" lang="lt-LT" sz="2000" b="1" i="0" u="none" strike="noStrike" kern="1200" cap="none" spc="0" normalizeH="0" baseline="0" noProof="0" dirty="0">
                <a:ln>
                  <a:noFill/>
                </a:ln>
                <a:solidFill>
                  <a:srgbClr val="000000"/>
                </a:solidFill>
                <a:effectLst/>
                <a:uLnTx/>
                <a:uFillTx/>
                <a:latin typeface="Times New Roman" panose="02020603050405020304" pitchFamily="18" charset="0"/>
                <a:ea typeface="+mj-ea"/>
                <a:cs typeface="Times New Roman" panose="02020603050405020304" pitchFamily="18" charset="0"/>
              </a:rPr>
              <a:t>Gyvosios gamtos monitoringas</a:t>
            </a:r>
            <a:endParaRPr lang="lt-LT" sz="2000" b="1" dirty="0"/>
          </a:p>
        </p:txBody>
      </p:sp>
      <p:sp>
        <p:nvSpPr>
          <p:cNvPr id="9" name="TextBox 8">
            <a:extLst>
              <a:ext uri="{FF2B5EF4-FFF2-40B4-BE49-F238E27FC236}">
                <a16:creationId xmlns:a16="http://schemas.microsoft.com/office/drawing/2014/main" id="{AA3D14EC-20A8-DDCF-5F9E-0D641F43EF5A}"/>
              </a:ext>
            </a:extLst>
          </p:cNvPr>
          <p:cNvSpPr txBox="1"/>
          <p:nvPr/>
        </p:nvSpPr>
        <p:spPr>
          <a:xfrm>
            <a:off x="3118401" y="1182757"/>
            <a:ext cx="6097656" cy="338554"/>
          </a:xfrm>
          <a:prstGeom prst="rect">
            <a:avLst/>
          </a:prstGeom>
          <a:noFill/>
        </p:spPr>
        <p:txBody>
          <a:bodyPr wrap="square">
            <a:spAutoFit/>
          </a:bodyPr>
          <a:lstStyle/>
          <a:p>
            <a:pPr algn="ctr">
              <a:spcAft>
                <a:spcPts val="600"/>
              </a:spcAft>
            </a:pP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Vėžių stebėsenos parametrai, periodiškumas ir metodai</a:t>
            </a:r>
            <a:endParaRPr lang="lt-LT" sz="1600" dirty="0">
              <a:effectLst/>
              <a:latin typeface="TimesLT"/>
              <a:ea typeface="Times New Roman" panose="02020603050405020304" pitchFamily="18" charset="0"/>
              <a:cs typeface="Times New Roman" panose="02020603050405020304" pitchFamily="18" charset="0"/>
            </a:endParaRPr>
          </a:p>
        </p:txBody>
      </p:sp>
      <p:graphicFrame>
        <p:nvGraphicFramePr>
          <p:cNvPr id="10" name="Table 9">
            <a:extLst>
              <a:ext uri="{FF2B5EF4-FFF2-40B4-BE49-F238E27FC236}">
                <a16:creationId xmlns:a16="http://schemas.microsoft.com/office/drawing/2014/main" id="{B5750F0C-58AF-6658-895D-58F47B53188D}"/>
              </a:ext>
            </a:extLst>
          </p:cNvPr>
          <p:cNvGraphicFramePr>
            <a:graphicFrameLocks noGrp="1"/>
          </p:cNvGraphicFramePr>
          <p:nvPr>
            <p:extLst>
              <p:ext uri="{D42A27DB-BD31-4B8C-83A1-F6EECF244321}">
                <p14:modId xmlns:p14="http://schemas.microsoft.com/office/powerpoint/2010/main" val="3873095585"/>
              </p:ext>
            </p:extLst>
          </p:nvPr>
        </p:nvGraphicFramePr>
        <p:xfrm>
          <a:off x="838199" y="1592182"/>
          <a:ext cx="10515601" cy="2682240"/>
        </p:xfrm>
        <a:graphic>
          <a:graphicData uri="http://schemas.openxmlformats.org/drawingml/2006/table">
            <a:tbl>
              <a:tblPr firstRow="1" firstCol="1" bandRow="1"/>
              <a:tblGrid>
                <a:gridCol w="3504489">
                  <a:extLst>
                    <a:ext uri="{9D8B030D-6E8A-4147-A177-3AD203B41FA5}">
                      <a16:colId xmlns:a16="http://schemas.microsoft.com/office/drawing/2014/main" val="362457802"/>
                    </a:ext>
                  </a:extLst>
                </a:gridCol>
                <a:gridCol w="3505556">
                  <a:extLst>
                    <a:ext uri="{9D8B030D-6E8A-4147-A177-3AD203B41FA5}">
                      <a16:colId xmlns:a16="http://schemas.microsoft.com/office/drawing/2014/main" val="2852340555"/>
                    </a:ext>
                  </a:extLst>
                </a:gridCol>
                <a:gridCol w="3505556">
                  <a:extLst>
                    <a:ext uri="{9D8B030D-6E8A-4147-A177-3AD203B41FA5}">
                      <a16:colId xmlns:a16="http://schemas.microsoft.com/office/drawing/2014/main" val="675869931"/>
                    </a:ext>
                  </a:extLst>
                </a:gridCol>
              </a:tblGrid>
              <a:tr h="0">
                <a:tc>
                  <a:txBody>
                    <a:bodyPr/>
                    <a:lstStyle/>
                    <a:p>
                      <a:pPr algn="ctr"/>
                      <a:r>
                        <a:rPr lang="lt-LT" sz="1600" b="1">
                          <a:effectLst/>
                          <a:latin typeface="Times New Roman" panose="02020603050405020304" pitchFamily="18" charset="0"/>
                          <a:ea typeface="Times New Roman" panose="02020603050405020304" pitchFamily="18" charset="0"/>
                          <a:cs typeface="Times New Roman" panose="02020603050405020304" pitchFamily="18" charset="0"/>
                        </a:rPr>
                        <a:t>Parametrai</a:t>
                      </a:r>
                      <a:endParaRPr lang="lt-LT"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b="1" dirty="0">
                          <a:effectLst/>
                          <a:latin typeface="Times New Roman" panose="02020603050405020304" pitchFamily="18" charset="0"/>
                          <a:ea typeface="Times New Roman" panose="02020603050405020304" pitchFamily="18" charset="0"/>
                          <a:cs typeface="Times New Roman" panose="02020603050405020304" pitchFamily="18" charset="0"/>
                        </a:rPr>
                        <a:t>Periodiškumas</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lt-LT" sz="1600" b="1">
                          <a:effectLst/>
                          <a:latin typeface="Times New Roman" panose="02020603050405020304" pitchFamily="18" charset="0"/>
                          <a:ea typeface="Times New Roman" panose="02020603050405020304" pitchFamily="18" charset="0"/>
                          <a:cs typeface="Times New Roman" panose="02020603050405020304" pitchFamily="18" charset="0"/>
                        </a:rPr>
                        <a:t>Metodas</a:t>
                      </a:r>
                      <a:endParaRPr lang="lt-LT" sz="16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5088331"/>
                  </a:ext>
                </a:extLst>
              </a:tr>
              <a:tr h="0">
                <a:tc>
                  <a:txBody>
                    <a:bodyPr/>
                    <a:lstStyle/>
                    <a:p>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Populiacijos gausumas pagal rūšis</a:t>
                      </a:r>
                    </a:p>
                    <a:p>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Individų skaičius.</a:t>
                      </a:r>
                    </a:p>
                    <a:p>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Populiacijų amžinė struktūra.</a:t>
                      </a:r>
                    </a:p>
                    <a:p>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Populiacijų reprodukcinės savybės, sveikatingumo, gyvenamosios vietos parametrai</a:t>
                      </a:r>
                      <a:r>
                        <a:rPr lang="en-GB" sz="1600">
                          <a:effectLst/>
                          <a:latin typeface="Times New Roman" panose="02020603050405020304" pitchFamily="18" charset="0"/>
                          <a:ea typeface="Times New Roman" panose="02020603050405020304" pitchFamily="18" charset="0"/>
                          <a:cs typeface="Times New Roman" panose="02020603050405020304" pitchFamily="18" charset="0"/>
                        </a:rPr>
                        <a:t>.</a:t>
                      </a:r>
                      <a:endParaRPr lang="lt-LT" sz="160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lt-LT" sz="1600">
                          <a:effectLst/>
                          <a:latin typeface="Times New Roman" panose="02020603050405020304" pitchFamily="18" charset="0"/>
                          <a:ea typeface="Times New Roman" panose="02020603050405020304" pitchFamily="18" charset="0"/>
                          <a:cs typeface="Times New Roman" panose="02020603050405020304" pitchFamily="18" charset="0"/>
                        </a:rPr>
                        <a:t>1 kartą per 2 kalendorinius metus: vasaros laikotarpiu.</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Bef>
                          <a:spcPts val="600"/>
                        </a:spcBef>
                      </a:pP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1. Europos Bendrijos svarbos rūšių monitoringo metodikos, patvirtintos Valstybinės saugomų teritorijų tarnybos prie Aplinkos ministerijos direktoriaus </a:t>
                      </a:r>
                      <a:r>
                        <a:rPr lang="lt-LT" sz="16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2016 m. vasario 26 d. įsakymu Nr. V-16</a:t>
                      </a:r>
                      <a:r>
                        <a:rPr lang="lt-LT" sz="1600" kern="12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Dėl Europos Bendrijos svarbos rūšių monitoringo metodikų patvirtinimo </a:t>
                      </a:r>
                    </a:p>
                    <a:p>
                      <a:r>
                        <a:rPr lang="lt-LT" sz="1600" cap="all"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M</a:t>
                      </a:r>
                      <a:r>
                        <a:rPr lang="lt-LT" sz="1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ėgėjiškos žūklės ir žuvų apsaugos taisyklės.</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5453223"/>
                  </a:ext>
                </a:extLst>
              </a:tr>
            </a:tbl>
          </a:graphicData>
        </a:graphic>
      </p:graphicFrame>
      <p:sp>
        <p:nvSpPr>
          <p:cNvPr id="12" name="TextBox 11">
            <a:extLst>
              <a:ext uri="{FF2B5EF4-FFF2-40B4-BE49-F238E27FC236}">
                <a16:creationId xmlns:a16="http://schemas.microsoft.com/office/drawing/2014/main" id="{76888021-2DF1-AB13-FED3-9643B02994BD}"/>
              </a:ext>
            </a:extLst>
          </p:cNvPr>
          <p:cNvSpPr txBox="1"/>
          <p:nvPr/>
        </p:nvSpPr>
        <p:spPr>
          <a:xfrm>
            <a:off x="909429" y="4496349"/>
            <a:ext cx="10515599" cy="1231106"/>
          </a:xfrm>
          <a:prstGeom prst="rect">
            <a:avLst/>
          </a:prstGeom>
          <a:noFill/>
        </p:spPr>
        <p:txBody>
          <a:bodyPr wrap="square">
            <a:spAutoFit/>
          </a:bodyPr>
          <a:lstStyle/>
          <a:p>
            <a:pPr marL="457200" algn="ctr">
              <a:spcBef>
                <a:spcPts val="1800"/>
              </a:spcBef>
              <a:spcAft>
                <a:spcPts val="1200"/>
              </a:spcAft>
            </a:pPr>
            <a:r>
              <a:rPr lang="lt-LT" sz="1600" b="1" dirty="0">
                <a:effectLst/>
                <a:latin typeface="Times New Roman" panose="02020603050405020304" pitchFamily="18" charset="0"/>
                <a:ea typeface="Times New Roman" panose="02020603050405020304" pitchFamily="18" charset="0"/>
                <a:cs typeface="Times New Roman" panose="02020603050405020304" pitchFamily="18" charset="0"/>
              </a:rPr>
              <a:t>Vertinimo kriterijai</a:t>
            </a:r>
            <a:endParaRPr lang="lt-LT" sz="1600" dirty="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lt-LT" sz="1600" dirty="0">
                <a:effectLst/>
                <a:latin typeface="Times New Roman" panose="02020603050405020304" pitchFamily="18" charset="0"/>
                <a:ea typeface="Times New Roman" panose="02020603050405020304" pitchFamily="18" charset="0"/>
                <a:cs typeface="Times New Roman" panose="02020603050405020304" pitchFamily="18" charset="0"/>
              </a:rPr>
              <a:t>Vertinant vėžių stebėsenos rezultatus vadovautis kriterijais, nurodytais Europos Bendrijos svarbos rūšių monitoringo metodikoje, patvirtintoje Valstybinės saugomų teritorijų tarnybos prie Aplinkos ministerijos direktoriaus</a:t>
            </a:r>
            <a:r>
              <a:rPr lang="lt-LT" sz="1600" dirty="0">
                <a:latin typeface="Times New Roman" panose="02020603050405020304" pitchFamily="18" charset="0"/>
                <a:cs typeface="Times New Roman" panose="02020603050405020304" pitchFamily="18" charset="0"/>
              </a:rPr>
              <a:t> </a:t>
            </a:r>
            <a:r>
              <a:rPr lang="lt-LT" sz="1600" dirty="0">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2016 m. vasario 26 d. įsakymu Nr. V-16</a:t>
            </a:r>
            <a:r>
              <a:rPr lang="lt-LT" sz="16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1483353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avadinimas 1">
            <a:extLst>
              <a:ext uri="{FF2B5EF4-FFF2-40B4-BE49-F238E27FC236}">
                <a16:creationId xmlns:a16="http://schemas.microsoft.com/office/drawing/2014/main" id="{5600343E-5866-4EF1-B20F-AFA6D2B18C7F}"/>
              </a:ext>
            </a:extLst>
          </p:cNvPr>
          <p:cNvSpPr>
            <a:spLocks noGrp="1"/>
          </p:cNvSpPr>
          <p:nvPr>
            <p:ph type="title"/>
          </p:nvPr>
        </p:nvSpPr>
        <p:spPr>
          <a:xfrm>
            <a:off x="838200" y="365126"/>
            <a:ext cx="10515600" cy="578457"/>
          </a:xfrm>
        </p:spPr>
        <p:txBody>
          <a:bodyPr>
            <a:normAutofit fontScale="90000"/>
          </a:bodyPr>
          <a:lstStyle/>
          <a:p>
            <a:pPr marL="742950" lvl="1" indent="-285750" algn="ctr">
              <a:spcBef>
                <a:spcPts val="600"/>
              </a:spcBef>
              <a:spcAft>
                <a:spcPts val="2400"/>
              </a:spcAft>
              <a:tabLst>
                <a:tab pos="274320" algn="l"/>
                <a:tab pos="822960" algn="l"/>
              </a:tabLst>
            </a:pPr>
            <a:r>
              <a:rPr lang="lt-LT" sz="2200" b="1" kern="1600" cap="all" dirty="0">
                <a:effectLst/>
                <a:latin typeface="Times New Roman Bold" panose="02020803070505020304" pitchFamily="18" charset="0"/>
                <a:ea typeface="Calibri" panose="020F0502020204030204" pitchFamily="34" charset="0"/>
                <a:cs typeface="Times New Roman" panose="02020603050405020304" pitchFamily="18" charset="0"/>
              </a:rPr>
              <a:t>A</a:t>
            </a:r>
            <a:r>
              <a:rPr lang="lt-LT" sz="2200" b="1" kern="1600" dirty="0">
                <a:effectLst/>
                <a:latin typeface="Times New Roman Bold" panose="02020803070505020304" pitchFamily="18" charset="0"/>
                <a:ea typeface="Calibri" panose="020F0502020204030204" pitchFamily="34" charset="0"/>
                <a:cs typeface="Times New Roman" panose="02020603050405020304" pitchFamily="18" charset="0"/>
              </a:rPr>
              <a:t>taskaitų teikimo tvarka</a:t>
            </a:r>
            <a:br>
              <a:rPr lang="lt-LT" sz="5400" b="1" kern="1600" cap="all" dirty="0">
                <a:effectLst/>
                <a:latin typeface="Times New Roman Bold" panose="02020803070505020304" pitchFamily="18" charset="0"/>
                <a:ea typeface="Times New Roman" panose="02020603050405020304" pitchFamily="18" charset="0"/>
                <a:cs typeface="Times New Roman" panose="02020603050405020304" pitchFamily="18" charset="0"/>
              </a:rPr>
            </a:br>
            <a:endParaRPr lang="lt-LT" dirty="0"/>
          </a:p>
        </p:txBody>
      </p:sp>
      <p:sp>
        <p:nvSpPr>
          <p:cNvPr id="7" name="Turinio vietos rezervavimo ženklas 6">
            <a:extLst>
              <a:ext uri="{FF2B5EF4-FFF2-40B4-BE49-F238E27FC236}">
                <a16:creationId xmlns:a16="http://schemas.microsoft.com/office/drawing/2014/main" id="{8C5D0172-76AC-3BA6-291D-A48E35176921}"/>
              </a:ext>
            </a:extLst>
          </p:cNvPr>
          <p:cNvSpPr>
            <a:spLocks noGrp="1"/>
          </p:cNvSpPr>
          <p:nvPr>
            <p:ph idx="1"/>
          </p:nvPr>
        </p:nvSpPr>
        <p:spPr>
          <a:xfrm>
            <a:off x="838200" y="1144689"/>
            <a:ext cx="10515600" cy="5012920"/>
          </a:xfrm>
        </p:spPr>
        <p:txBody>
          <a:bodyPr>
            <a:normAutofit/>
          </a:bodyPr>
          <a:lstStyle/>
          <a:p>
            <a:pPr marL="0" indent="0">
              <a:buNone/>
            </a:pPr>
            <a:r>
              <a:rPr lang="lt-LT" sz="1800" dirty="0">
                <a:effectLst/>
                <a:latin typeface="Times New Roman" panose="02020603050405020304" pitchFamily="18" charset="0"/>
                <a:ea typeface="Times New Roman" panose="02020603050405020304" pitchFamily="18" charset="0"/>
              </a:rPr>
              <a:t>Pagal monitoringo programą atlikti tyrimai kasmet apibendrinami tarpinėje ir metinėje ataskaitose.</a:t>
            </a:r>
          </a:p>
          <a:p>
            <a:pPr indent="0" algn="just">
              <a:buNone/>
            </a:pPr>
            <a:r>
              <a:rPr lang="lt-L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Tarpinė aplinkos monitoringo ataskaita aplinkos monitoringo programos vykdytojo pateikiama Biržų</a:t>
            </a:r>
            <a:r>
              <a:rPr lang="lt-LT" sz="1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r.</a:t>
            </a:r>
            <a:r>
              <a:rPr lang="lt-LT"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lt-L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savivaldybės administracijai rašytine ir elektronine forma per 1 mėn. nuo kiekvienų metų II ketvirčio pabaigos.</a:t>
            </a:r>
            <a:endParaRPr lang="lt-LT" sz="1800" dirty="0">
              <a:effectLst/>
              <a:latin typeface="TimesLT"/>
              <a:ea typeface="Times New Roman" panose="02020603050405020304" pitchFamily="18" charset="0"/>
              <a:cs typeface="Times New Roman" panose="02020603050405020304" pitchFamily="18" charset="0"/>
            </a:endParaRPr>
          </a:p>
          <a:p>
            <a:pPr indent="0" algn="just">
              <a:buNone/>
            </a:pPr>
            <a:r>
              <a:rPr lang="lt-L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2. Metinė aplinkos monitoringo ataskaita aplinkos monitoringo programos vykdytojo pateikiama </a:t>
            </a:r>
            <a:r>
              <a:rPr lang="lt-LT" sz="1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Biržų</a:t>
            </a:r>
            <a:r>
              <a:rPr kumimoji="0" lang="lt-LT" sz="18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r.</a:t>
            </a:r>
            <a:r>
              <a:rPr lang="lt-L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savivaldybės administracijai rašytine ir elektronine forma ir Aplinkos apsaugos agentūrai (toliau – AAA) tik elektronine forma per 1 mėn. nuo kiekvienų metų IV ketvirčio pabaigos.</a:t>
            </a:r>
            <a:endParaRPr lang="lt-LT" sz="1800" dirty="0">
              <a:effectLst/>
              <a:latin typeface="TimesLT"/>
              <a:ea typeface="Times New Roman" panose="02020603050405020304" pitchFamily="18" charset="0"/>
              <a:cs typeface="Times New Roman" panose="02020603050405020304" pitchFamily="18" charset="0"/>
            </a:endParaRPr>
          </a:p>
          <a:p>
            <a:pPr indent="0" algn="just">
              <a:buNone/>
            </a:pPr>
            <a:r>
              <a:rPr lang="lt-L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3. Galutinė aplinkos monitoringo ataskaita aplinkos monitoringo programos vykdytojo pateikiama </a:t>
            </a:r>
            <a:r>
              <a:rPr lang="lt-LT" sz="1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Biržų</a:t>
            </a:r>
            <a:r>
              <a:rPr kumimoji="0" lang="lt-LT" sz="18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r. </a:t>
            </a:r>
            <a:r>
              <a:rPr lang="lt-L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savivaldybės administracijai rašytine ir elektronine forma iki 2029 m. vasario mėn. 20 d. ir AAA (suderinus su</a:t>
            </a:r>
            <a:r>
              <a:rPr kumimoji="0" lang="lt-LT" sz="18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lang="lt-LT"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savivaldybės administracija) tik elektronine forma iki 2029 m. vasario 28 d. </a:t>
            </a:r>
            <a:endParaRPr lang="lt-LT" sz="1800" dirty="0">
              <a:effectLst/>
              <a:latin typeface="TimesLT"/>
              <a:ea typeface="Times New Roman" panose="02020603050405020304" pitchFamily="18" charset="0"/>
              <a:cs typeface="Times New Roman" panose="02020603050405020304" pitchFamily="18" charset="0"/>
            </a:endParaRPr>
          </a:p>
          <a:p>
            <a:pPr marL="0" indent="0">
              <a:buNone/>
            </a:pPr>
            <a:endParaRPr lang="lt-LT" sz="1800" b="1" dirty="0">
              <a:latin typeface="Times New Roman" panose="02020603050405020304" pitchFamily="18" charset="0"/>
            </a:endParaRPr>
          </a:p>
          <a:p>
            <a:pPr marL="0" indent="0">
              <a:buNone/>
            </a:pPr>
            <a:r>
              <a:rPr lang="lt-LT" sz="1800" b="1" dirty="0">
                <a:latin typeface="Times New Roman" panose="02020603050405020304" pitchFamily="18" charset="0"/>
              </a:rPr>
              <a:t>Informacijos teikimas visuomenei</a:t>
            </a:r>
          </a:p>
          <a:p>
            <a:pPr marL="0" indent="0">
              <a:buNone/>
            </a:pPr>
            <a:r>
              <a:rPr lang="lt-LT" sz="1800" dirty="0">
                <a:latin typeface="Times New Roman" panose="02020603050405020304" pitchFamily="18" charset="0"/>
                <a:ea typeface="Times New Roman" panose="02020603050405020304" pitchFamily="18" charset="0"/>
              </a:rPr>
              <a:t>	</a:t>
            </a:r>
            <a:r>
              <a:rPr kumimoji="0" lang="lt-LT" sz="18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lang="lt-LT" sz="18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Biržų</a:t>
            </a:r>
            <a:r>
              <a:rPr kumimoji="0" lang="lt-LT" sz="18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r. </a:t>
            </a:r>
            <a:r>
              <a:rPr lang="lt-LT" sz="1800" dirty="0">
                <a:solidFill>
                  <a:srgbClr val="000000"/>
                </a:solidFill>
                <a:effectLst/>
                <a:latin typeface="Times New Roman" panose="02020603050405020304" pitchFamily="18" charset="0"/>
                <a:ea typeface="Times New Roman" panose="02020603050405020304" pitchFamily="18" charset="0"/>
              </a:rPr>
              <a:t>savivaldybės aplinkos monitoringo duomenys viešai skelbiami ir kaupiami savivaldybės aplinkos monitoringo duomenų bazėje: www.</a:t>
            </a:r>
            <a:r>
              <a:rPr lang="lt-LT" sz="1800" dirty="0">
                <a:solidFill>
                  <a:srgbClr val="000000"/>
                </a:solidFill>
                <a:latin typeface="Times New Roman" panose="02020603050405020304" pitchFamily="18" charset="0"/>
                <a:ea typeface="Times New Roman" panose="02020603050405020304" pitchFamily="18" charset="0"/>
              </a:rPr>
              <a:t>birzur</a:t>
            </a:r>
            <a:r>
              <a:rPr lang="lt-LT" sz="1800" dirty="0">
                <a:solidFill>
                  <a:srgbClr val="000000"/>
                </a:solidFill>
                <a:effectLst/>
                <a:latin typeface="Times New Roman" panose="02020603050405020304" pitchFamily="18" charset="0"/>
                <a:ea typeface="Times New Roman" panose="02020603050405020304" pitchFamily="18" charset="0"/>
              </a:rPr>
              <a:t>monitoringas.lt. </a:t>
            </a:r>
            <a:endParaRPr lang="lt-LT" sz="1800" b="1" dirty="0">
              <a:latin typeface="Times New Roman" panose="02020603050405020304" pitchFamily="18" charset="0"/>
            </a:endParaRPr>
          </a:p>
        </p:txBody>
      </p:sp>
    </p:spTree>
    <p:extLst>
      <p:ext uri="{BB962C8B-B14F-4D97-AF65-F5344CB8AC3E}">
        <p14:creationId xmlns:p14="http://schemas.microsoft.com/office/powerpoint/2010/main" val="3997596707"/>
      </p:ext>
    </p:extLst>
  </p:cSld>
  <p:clrMapOvr>
    <a:masterClrMapping/>
  </p:clrMapOvr>
</p:sld>
</file>

<file path=ppt/theme/theme1.xml><?xml version="1.0" encoding="utf-8"?>
<a:theme xmlns:a="http://schemas.openxmlformats.org/drawingml/2006/main" name="ShapesVTI">
  <a:themeElements>
    <a:clrScheme name="AnalogousFromRegularSeedRightStep">
      <a:dk1>
        <a:srgbClr val="000000"/>
      </a:dk1>
      <a:lt1>
        <a:srgbClr val="FFFFFF"/>
      </a:lt1>
      <a:dk2>
        <a:srgbClr val="244131"/>
      </a:dk2>
      <a:lt2>
        <a:srgbClr val="EDE9EE"/>
      </a:lt2>
      <a:accent1>
        <a:srgbClr val="59B447"/>
      </a:accent1>
      <a:accent2>
        <a:srgbClr val="3BB158"/>
      </a:accent2>
      <a:accent3>
        <a:srgbClr val="46B28E"/>
      </a:accent3>
      <a:accent4>
        <a:srgbClr val="3BA7B1"/>
      </a:accent4>
      <a:accent5>
        <a:srgbClr val="4D88C3"/>
      </a:accent5>
      <a:accent6>
        <a:srgbClr val="5861BD"/>
      </a:accent6>
      <a:hlink>
        <a:srgbClr val="B963CB"/>
      </a:hlink>
      <a:folHlink>
        <a:srgbClr val="848484"/>
      </a:folHlink>
    </a:clrScheme>
    <a:fontScheme name="Festival">
      <a:majorFont>
        <a:latin typeface="Tw Cen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1069</TotalTime>
  <Words>1987</Words>
  <Application>Microsoft Office PowerPoint</Application>
  <PresentationFormat>Widescreen</PresentationFormat>
  <Paragraphs>340</Paragraphs>
  <Slides>18</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Arial</vt:lpstr>
      <vt:lpstr>Avenir Next LT Pro</vt:lpstr>
      <vt:lpstr>Calibri</vt:lpstr>
      <vt:lpstr>Symbol</vt:lpstr>
      <vt:lpstr>Times New Roman</vt:lpstr>
      <vt:lpstr>Times New Roman Bold</vt:lpstr>
      <vt:lpstr>TimesLT</vt:lpstr>
      <vt:lpstr>TimesLT</vt:lpstr>
      <vt:lpstr>Tw Cen MT</vt:lpstr>
      <vt:lpstr>ShapesVTI</vt:lpstr>
      <vt:lpstr>Biržų rajono savivaldybės aplinkos monitoringo  2023–2028 metų programa</vt:lpstr>
      <vt:lpstr>Programos turinys</vt:lpstr>
      <vt:lpstr>Aplinkos oro monitoringo tinklas</vt:lpstr>
      <vt:lpstr>Aplinkos oro monitoringo vykdymo planas</vt:lpstr>
      <vt:lpstr>Aplinkos oro monitoringo rezultatų vertinimas</vt:lpstr>
      <vt:lpstr>Paviršinio vandens monitoringas</vt:lpstr>
      <vt:lpstr>Paviršinio vandens monitoringas</vt:lpstr>
      <vt:lpstr>Paviršinio vandens monitoringo rezultatų vertinimas</vt:lpstr>
      <vt:lpstr>Požeminio vandens monitoringas</vt:lpstr>
      <vt:lpstr>Metinis požeminio vandens monitoringo vykdymo planas </vt:lpstr>
      <vt:lpstr>Požeminio vandens monitoringo rezultatų vertinimas</vt:lpstr>
      <vt:lpstr>PowerPoint Presentation</vt:lpstr>
      <vt:lpstr>Dirvožemio monitoringas. Monitoringo tinklas.</vt:lpstr>
      <vt:lpstr>Dirvožemio monitoringo vykdymo planas. Rezultatų vertinimas</vt:lpstr>
      <vt:lpstr>Kraštovaizdžio monitoringas</vt:lpstr>
      <vt:lpstr>Gyvosios gamtos monitoringas</vt:lpstr>
      <vt:lpstr>Gyvosios gamtos monitoringas</vt:lpstr>
      <vt:lpstr>Ataskaitų teikimo tvarka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Vilniaus r. savivaldybės  aplinkos monitoringo 2021-2026 m. programa</dc:title>
  <dc:creator>Ramunas</dc:creator>
  <cp:lastModifiedBy>Kestutis Navickas</cp:lastModifiedBy>
  <cp:revision>127</cp:revision>
  <dcterms:created xsi:type="dcterms:W3CDTF">2020-09-02T11:14:17Z</dcterms:created>
  <dcterms:modified xsi:type="dcterms:W3CDTF">2022-12-20T07:49:50Z</dcterms:modified>
</cp:coreProperties>
</file>