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svg" ContentType="image/svg+xml"/>
  <Default Extension="xml" ContentType="application/xml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commentAuthors.xml" ContentType="application/vnd.openxmlformats-officedocument.presentationml.commentAuthor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charts/chart1.xml" ContentType="application/vnd.openxmlformats-officedocument.drawingml.chart+xml"/>
  <Override PartName="/ppt/charts/style1.xml" ContentType="application/vnd.ms-office.chartstyle+xml"/>
  <Override PartName="/ppt/charts/colors1.xml" ContentType="application/vnd.ms-office.chartcolorstyle+xml"/>
  <Override PartName="/ppt/charts/chart2.xml" ContentType="application/vnd.openxmlformats-officedocument.drawingml.chart+xml"/>
  <Override PartName="/ppt/charts/style2.xml" ContentType="application/vnd.ms-office.chartstyle+xml"/>
  <Override PartName="/ppt/charts/colors2.xml" ContentType="application/vnd.ms-office.chartcolorstyle+xml"/>
  <Override PartName="/ppt/charts/chart3.xml" ContentType="application/vnd.openxmlformats-officedocument.drawingml.chart+xml"/>
  <Override PartName="/ppt/charts/style3.xml" ContentType="application/vnd.ms-office.chartstyle+xml"/>
  <Override PartName="/ppt/charts/colors3.xml" ContentType="application/vnd.ms-office.chartcolorstyle+xml"/>
  <Override PartName="/ppt/charts/chart4.xml" ContentType="application/vnd.openxmlformats-officedocument.drawingml.chart+xml"/>
  <Override PartName="/ppt/charts/style4.xml" ContentType="application/vnd.ms-office.chartstyle+xml"/>
  <Override PartName="/ppt/charts/colors4.xml" ContentType="application/vnd.ms-office.chartcolorstyle+xml"/>
  <Override PartName="/ppt/charts/chart5.xml" ContentType="application/vnd.openxmlformats-officedocument.drawingml.chart+xml"/>
  <Override PartName="/ppt/charts/style5.xml" ContentType="application/vnd.ms-office.chartstyle+xml"/>
  <Override PartName="/ppt/charts/colors5.xml" ContentType="application/vnd.ms-office.chartcolorstyle+xml"/>
  <Override PartName="/ppt/charts/chart6.xml" ContentType="application/vnd.openxmlformats-officedocument.drawingml.chart+xml"/>
  <Override PartName="/ppt/charts/style6.xml" ContentType="application/vnd.ms-office.chartstyle+xml"/>
  <Override PartName="/ppt/charts/colors6.xml" ContentType="application/vnd.ms-office.chartcolorstyle+xml"/>
  <Override PartName="/ppt/charts/chart7.xml" ContentType="application/vnd.openxmlformats-officedocument.drawingml.chart+xml"/>
  <Override PartName="/ppt/charts/style7.xml" ContentType="application/vnd.ms-office.chartstyle+xml"/>
  <Override PartName="/ppt/charts/colors7.xml" ContentType="application/vnd.ms-office.chartcolorstyle+xml"/>
  <Override PartName="/ppt/charts/chart8.xml" ContentType="application/vnd.openxmlformats-officedocument.drawingml.chart+xml"/>
  <Override PartName="/ppt/charts/style8.xml" ContentType="application/vnd.ms-office.chartstyle+xml"/>
  <Override PartName="/ppt/charts/colors8.xml" ContentType="application/vnd.ms-office.chartcolorstyle+xml"/>
  <Override PartName="/ppt/charts/chart9.xml" ContentType="application/vnd.openxmlformats-officedocument.drawingml.chart+xml"/>
  <Override PartName="/ppt/charts/style9.xml" ContentType="application/vnd.ms-office.chartstyle+xml"/>
  <Override PartName="/ppt/charts/colors9.xml" ContentType="application/vnd.ms-office.chartcolorstyle+xml"/>
  <Override PartName="/ppt/charts/chart10.xml" ContentType="application/vnd.openxmlformats-officedocument.drawingml.chart+xml"/>
  <Override PartName="/ppt/charts/style10.xml" ContentType="application/vnd.ms-office.chartstyle+xml"/>
  <Override PartName="/ppt/charts/colors10.xml" ContentType="application/vnd.ms-office.chartcolorstyle+xml"/>
  <Override PartName="/ppt/charts/chart11.xml" ContentType="application/vnd.openxmlformats-officedocument.drawingml.chart+xml"/>
  <Override PartName="/ppt/charts/style11.xml" ContentType="application/vnd.ms-office.chartstyle+xml"/>
  <Override PartName="/ppt/charts/colors11.xml" ContentType="application/vnd.ms-office.chartcolorstyle+xml"/>
  <Override PartName="/ppt/charts/chart12.xml" ContentType="application/vnd.openxmlformats-officedocument.drawingml.chart+xml"/>
  <Override PartName="/ppt/charts/style12.xml" ContentType="application/vnd.ms-office.chartstyle+xml"/>
  <Override PartName="/ppt/charts/colors12.xml" ContentType="application/vnd.ms-office.chartcolorstyle+xml"/>
  <Override PartName="/ppt/drawings/drawing1.xml" ContentType="application/vnd.openxmlformats-officedocument.drawingml.chartshapes+xml"/>
  <Override PartName="/ppt/charts/chart13.xml" ContentType="application/vnd.openxmlformats-officedocument.drawingml.chart+xml"/>
  <Override PartName="/ppt/charts/style13.xml" ContentType="application/vnd.ms-office.chartstyle+xml"/>
  <Override PartName="/ppt/charts/colors13.xml" ContentType="application/vnd.ms-office.chartcolorstyle+xml"/>
  <Override PartName="/ppt/drawings/drawing2.xml" ContentType="application/vnd.openxmlformats-officedocument.drawingml.chartshapes+xml"/>
  <Override PartName="/ppt/charts/chart14.xml" ContentType="application/vnd.openxmlformats-officedocument.drawingml.chart+xml"/>
  <Override PartName="/ppt/charts/style14.xml" ContentType="application/vnd.ms-office.chartstyle+xml"/>
  <Override PartName="/ppt/charts/colors14.xml" ContentType="application/vnd.ms-office.chartcolorstyle+xml"/>
  <Override PartName="/ppt/charts/chart15.xml" ContentType="application/vnd.openxmlformats-officedocument.drawingml.chart+xml"/>
  <Override PartName="/ppt/charts/style15.xml" ContentType="application/vnd.ms-office.chartstyle+xml"/>
  <Override PartName="/ppt/charts/colors15.xml" ContentType="application/vnd.ms-office.chartcolorstyle+xml"/>
  <Override PartName="/ppt/charts/chart16.xml" ContentType="application/vnd.openxmlformats-officedocument.drawingml.chart+xml"/>
  <Override PartName="/ppt/charts/style16.xml" ContentType="application/vnd.ms-office.chartstyle+xml"/>
  <Override PartName="/ppt/charts/colors16.xml" ContentType="application/vnd.ms-office.chartcolorstyle+xml"/>
  <Override PartName="/ppt/charts/chart17.xml" ContentType="application/vnd.openxmlformats-officedocument.drawingml.chart+xml"/>
  <Override PartName="/ppt/charts/style17.xml" ContentType="application/vnd.ms-office.chartstyle+xml"/>
  <Override PartName="/ppt/charts/colors17.xml" ContentType="application/vnd.ms-office.chartcolorstyle+xml"/>
  <Override PartName="/ppt/charts/chart18.xml" ContentType="application/vnd.openxmlformats-officedocument.drawingml.chart+xml"/>
  <Override PartName="/ppt/charts/style18.xml" ContentType="application/vnd.ms-office.chartstyle+xml"/>
  <Override PartName="/ppt/charts/colors18.xml" ContentType="application/vnd.ms-office.chartcolorstyle+xml"/>
  <Override PartName="/ppt/charts/chart19.xml" ContentType="application/vnd.openxmlformats-officedocument.drawingml.chart+xml"/>
  <Override PartName="/ppt/charts/style19.xml" ContentType="application/vnd.ms-office.chartstyle+xml"/>
  <Override PartName="/ppt/charts/colors19.xml" ContentType="application/vnd.ms-office.chartcolorstyle+xml"/>
  <Override PartName="/ppt/charts/chart20.xml" ContentType="application/vnd.openxmlformats-officedocument.drawingml.chart+xml"/>
  <Override PartName="/ppt/charts/style20.xml" ContentType="application/vnd.ms-office.chartstyle+xml"/>
  <Override PartName="/ppt/charts/colors20.xml" ContentType="application/vnd.ms-office.chartcolorstyle+xml"/>
  <Override PartName="/ppt/drawings/drawing3.xml" ContentType="application/vnd.openxmlformats-officedocument.drawingml.chartshapes+xml"/>
  <Override PartName="/ppt/charts/chart21.xml" ContentType="application/vnd.openxmlformats-officedocument.drawingml.chart+xml"/>
  <Override PartName="/ppt/charts/style21.xml" ContentType="application/vnd.ms-office.chartstyle+xml"/>
  <Override PartName="/ppt/charts/colors21.xml" ContentType="application/vnd.ms-office.chartcolorstyle+xml"/>
  <Override PartName="/ppt/charts/chart22.xml" ContentType="application/vnd.openxmlformats-officedocument.drawingml.chart+xml"/>
  <Override PartName="/ppt/charts/style22.xml" ContentType="application/vnd.ms-office.chartstyle+xml"/>
  <Override PartName="/ppt/charts/colors22.xml" ContentType="application/vnd.ms-office.chartcolorstyle+xml"/>
  <Override PartName="/ppt/charts/chart23.xml" ContentType="application/vnd.openxmlformats-officedocument.drawingml.chart+xml"/>
  <Override PartName="/ppt/charts/style23.xml" ContentType="application/vnd.ms-office.chartstyle+xml"/>
  <Override PartName="/ppt/charts/colors23.xml" ContentType="application/vnd.ms-office.chartcolorstyle+xml"/>
  <Override PartName="/ppt/charts/chart24.xml" ContentType="application/vnd.openxmlformats-officedocument.drawingml.chart+xml"/>
  <Override PartName="/ppt/charts/style24.xml" ContentType="application/vnd.ms-office.chartstyle+xml"/>
  <Override PartName="/ppt/charts/colors24.xml" ContentType="application/vnd.ms-office.chartcolorstyle+xml"/>
  <Override PartName="/ppt/charts/chart25.xml" ContentType="application/vnd.openxmlformats-officedocument.drawingml.chart+xml"/>
  <Override PartName="/ppt/charts/style25.xml" ContentType="application/vnd.ms-office.chartstyle+xml"/>
  <Override PartName="/ppt/charts/colors25.xml" ContentType="application/vnd.ms-office.chartcolorstyle+xml"/>
  <Override PartName="/ppt/charts/chart26.xml" ContentType="application/vnd.openxmlformats-officedocument.drawingml.chart+xml"/>
  <Override PartName="/ppt/charts/style26.xml" ContentType="application/vnd.ms-office.chartstyle+xml"/>
  <Override PartName="/ppt/charts/colors26.xml" ContentType="application/vnd.ms-office.chartcolorstyl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767" r:id="rId4"/>
  </p:sldMasterIdLst>
  <p:sldIdLst>
    <p:sldId id="256" r:id="rId5"/>
    <p:sldId id="257" r:id="rId6"/>
    <p:sldId id="258" r:id="rId7"/>
    <p:sldId id="259" r:id="rId8"/>
    <p:sldId id="260" r:id="rId9"/>
    <p:sldId id="263" r:id="rId10"/>
    <p:sldId id="274" r:id="rId11"/>
    <p:sldId id="272" r:id="rId12"/>
    <p:sldId id="262" r:id="rId13"/>
    <p:sldId id="283" r:id="rId14"/>
    <p:sldId id="267" r:id="rId15"/>
    <p:sldId id="266" r:id="rId16"/>
    <p:sldId id="285" r:id="rId17"/>
    <p:sldId id="286" r:id="rId18"/>
    <p:sldId id="264" r:id="rId19"/>
    <p:sldId id="284" r:id="rId20"/>
    <p:sldId id="279" r:id="rId21"/>
    <p:sldId id="273" r:id="rId22"/>
  </p:sldIdLst>
  <p:sldSz cx="12192000" cy="6858000"/>
  <p:notesSz cx="6797675" cy="9926638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commentAuthors.xml><?xml version="1.0" encoding="utf-8"?>
<p:cmAuthorLst xmlns:a="http://schemas.openxmlformats.org/drawingml/2006/main" xmlns:r="http://schemas.openxmlformats.org/officeDocument/2006/relationships" xmlns:p="http://schemas.openxmlformats.org/presentationml/2006/main">
  <p:cmAuthor id="1" name="Dalia Leliukienė" initials="DL" lastIdx="3" clrIdx="0">
    <p:extLst>
      <p:ext uri="{19B8F6BF-5375-455C-9EA6-DF929625EA0E}">
        <p15:presenceInfo xmlns:p15="http://schemas.microsoft.com/office/powerpoint/2012/main" userId="8539571515b1e341" providerId="Windows Live"/>
      </p:ext>
    </p:extLst>
  </p:cmAuthor>
</p:cmAuthorLst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52876B"/>
    <a:srgbClr val="E9F0E8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Vidutinis stilius 2 – paryškinimas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9D7B26C5-4107-4FEC-AEDC-1716B250A1EF}" styleName="Šviesus stilius 1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12700" cmpd="sng">
              <a:solidFill>
                <a:schemeClr val="tx1"/>
              </a:solidFill>
            </a:ln>
          </a:top>
          <a:bottom>
            <a:ln w="12700" cmpd="sng">
              <a:solidFill>
                <a:schemeClr val="tx1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tx1">
              <a:alpha val="2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tx1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12700" cmpd="sng">
              <a:solidFill>
                <a:schemeClr val="tx1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12700" cmpd="sng">
              <a:solidFill>
                <a:schemeClr val="tx1"/>
              </a:solidFill>
            </a:ln>
          </a:bottom>
        </a:tcBdr>
        <a:fill>
          <a:noFill/>
        </a:fill>
      </a:tcStyle>
    </a:firstRow>
  </a:tblStyle>
  <a:tblStyle styleId="{5940675A-B579-460E-94D1-54222C63F5DA}" styleName="Be stiliaus, lentelės tinklelis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tx1"/>
              </a:solidFill>
            </a:ln>
          </a:left>
          <a:right>
            <a:ln w="12700" cmpd="sng">
              <a:solidFill>
                <a:schemeClr val="tx1"/>
              </a:solidFill>
            </a:ln>
          </a:right>
          <a:top>
            <a:ln w="12700" cmpd="sng">
              <a:solidFill>
                <a:schemeClr val="tx1"/>
              </a:solidFill>
            </a:ln>
          </a:top>
          <a:bottom>
            <a:ln w="12700" cmpd="sng">
              <a:solidFill>
                <a:schemeClr val="tx1"/>
              </a:solidFill>
            </a:ln>
          </a:bottom>
          <a:insideH>
            <a:ln w="12700" cmpd="sng">
              <a:solidFill>
                <a:schemeClr val="tx1"/>
              </a:solidFill>
            </a:ln>
          </a:insideH>
          <a:insideV>
            <a:ln w="12700" cmpd="sng">
              <a:solidFill>
                <a:schemeClr val="tx1"/>
              </a:solidFill>
            </a:ln>
          </a:insideV>
        </a:tcBdr>
        <a:fill>
          <a:noFill/>
        </a:fill>
      </a:tcStyle>
    </a:wholeTbl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987" autoAdjust="0"/>
    <p:restoredTop sz="94660"/>
  </p:normalViewPr>
  <p:slideViewPr>
    <p:cSldViewPr snapToGrid="0">
      <p:cViewPr varScale="1">
        <p:scale>
          <a:sx n="70" d="100"/>
          <a:sy n="70" d="100"/>
        </p:scale>
        <p:origin x="48" y="60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4.xml"/><Relationship Id="rId13" Type="http://schemas.openxmlformats.org/officeDocument/2006/relationships/slide" Target="slides/slide9.xml"/><Relationship Id="rId18" Type="http://schemas.openxmlformats.org/officeDocument/2006/relationships/slide" Target="slides/slide14.xml"/><Relationship Id="rId26" Type="http://schemas.openxmlformats.org/officeDocument/2006/relationships/theme" Target="theme/theme1.xml"/><Relationship Id="rId3" Type="http://schemas.openxmlformats.org/officeDocument/2006/relationships/customXml" Target="../customXml/item3.xml"/><Relationship Id="rId21" Type="http://schemas.openxmlformats.org/officeDocument/2006/relationships/slide" Target="slides/slide17.xml"/><Relationship Id="rId7" Type="http://schemas.openxmlformats.org/officeDocument/2006/relationships/slide" Target="slides/slide3.xml"/><Relationship Id="rId12" Type="http://schemas.openxmlformats.org/officeDocument/2006/relationships/slide" Target="slides/slide8.xml"/><Relationship Id="rId17" Type="http://schemas.openxmlformats.org/officeDocument/2006/relationships/slide" Target="slides/slide13.xml"/><Relationship Id="rId25" Type="http://schemas.openxmlformats.org/officeDocument/2006/relationships/viewProps" Target="viewProps.xml"/><Relationship Id="rId2" Type="http://schemas.openxmlformats.org/officeDocument/2006/relationships/customXml" Target="../customXml/item2.xml"/><Relationship Id="rId16" Type="http://schemas.openxmlformats.org/officeDocument/2006/relationships/slide" Target="slides/slide12.xml"/><Relationship Id="rId20" Type="http://schemas.openxmlformats.org/officeDocument/2006/relationships/slide" Target="slides/slide16.xml"/><Relationship Id="rId1" Type="http://schemas.openxmlformats.org/officeDocument/2006/relationships/customXml" Target="../customXml/item1.xml"/><Relationship Id="rId6" Type="http://schemas.openxmlformats.org/officeDocument/2006/relationships/slide" Target="slides/slide2.xml"/><Relationship Id="rId11" Type="http://schemas.openxmlformats.org/officeDocument/2006/relationships/slide" Target="slides/slide7.xml"/><Relationship Id="rId24" Type="http://schemas.openxmlformats.org/officeDocument/2006/relationships/presProps" Target="presProps.xml"/><Relationship Id="rId5" Type="http://schemas.openxmlformats.org/officeDocument/2006/relationships/slide" Target="slides/slide1.xml"/><Relationship Id="rId15" Type="http://schemas.openxmlformats.org/officeDocument/2006/relationships/slide" Target="slides/slide11.xml"/><Relationship Id="rId23" Type="http://schemas.openxmlformats.org/officeDocument/2006/relationships/commentAuthors" Target="commentAuthors.xml"/><Relationship Id="rId10" Type="http://schemas.openxmlformats.org/officeDocument/2006/relationships/slide" Target="slides/slide6.xml"/><Relationship Id="rId19" Type="http://schemas.openxmlformats.org/officeDocument/2006/relationships/slide" Target="slides/slide15.xml"/><Relationship Id="rId4" Type="http://schemas.openxmlformats.org/officeDocument/2006/relationships/slideMaster" Target="slideMasters/slideMaster1.xml"/><Relationship Id="rId9" Type="http://schemas.openxmlformats.org/officeDocument/2006/relationships/slide" Target="slides/slide5.xml"/><Relationship Id="rId14" Type="http://schemas.openxmlformats.org/officeDocument/2006/relationships/slide" Target="slides/slide10.xml"/><Relationship Id="rId22" Type="http://schemas.openxmlformats.org/officeDocument/2006/relationships/slide" Target="slides/slide18.xml"/><Relationship Id="rId27" Type="http://schemas.openxmlformats.org/officeDocument/2006/relationships/tableStyles" Target="tableStyles.xml"/></Relationships>
</file>

<file path=ppt/charts/_rels/chart1.xml.rels><?xml version="1.0" encoding="UTF-8" standalone="yes"?>
<Relationships xmlns="http://schemas.openxmlformats.org/package/2006/relationships"><Relationship Id="rId3" Type="http://schemas.openxmlformats.org/officeDocument/2006/relationships/oleObject" Target="file:///D:\Odeta\2020%20darbai\Birzu%20SPP\Gyventoj&#371;%20apklausa\Rezultatai\Apklausos_rezultatai_apdorojami.xlsx" TargetMode="External"/><Relationship Id="rId2" Type="http://schemas.microsoft.com/office/2011/relationships/chartColorStyle" Target="colors1.xml"/><Relationship Id="rId1" Type="http://schemas.microsoft.com/office/2011/relationships/chartStyle" Target="style1.xml"/></Relationships>
</file>

<file path=ppt/charts/_rels/chart2.xml.rels><?xml version="1.0" encoding="UTF-8" standalone="yes"?>
<Relationships xmlns="http://schemas.openxmlformats.org/package/2006/relationships"><Relationship Id="rId3" Type="http://schemas.openxmlformats.org/officeDocument/2006/relationships/oleObject" Target="file:///D:\Odeta\2020%20darbai\Birzu%20SPP\Gyventoj&#371;%20apklausa\Rezultatai\Apklausos_rezultatai_apdorojami.xlsx" TargetMode="External"/><Relationship Id="rId2" Type="http://schemas.microsoft.com/office/2011/relationships/chartColorStyle" Target="colors2.xml"/><Relationship Id="rId1" Type="http://schemas.microsoft.com/office/2011/relationships/chartStyle" Target="style2.xml"/></Relationships>
</file>

<file path=ppt/charts/_rels/chart3.xml.rels><?xml version="1.0" encoding="UTF-8" standalone="yes"?>
<Relationships xmlns="http://schemas.openxmlformats.org/package/2006/relationships"><Relationship Id="rId3" Type="http://schemas.openxmlformats.org/officeDocument/2006/relationships/oleObject" Target="file:///D:\Odeta\2020%20darbai\Birzu%20SPP\Gyventoj&#371;%20apklausa\Rezultatai\Apklausos_rezultatai_apdorojami.xlsx" TargetMode="External"/><Relationship Id="rId2" Type="http://schemas.microsoft.com/office/2011/relationships/chartColorStyle" Target="colors3.xml"/><Relationship Id="rId1" Type="http://schemas.microsoft.com/office/2011/relationships/chartStyle" Target="style3.xml"/></Relationships>
</file>

<file path=ppt/charts/_rels/chart4.xml.rels><?xml version="1.0" encoding="UTF-8" standalone="yes"?>
<Relationships xmlns="http://schemas.openxmlformats.org/package/2006/relationships"><Relationship Id="rId3" Type="http://schemas.openxmlformats.org/officeDocument/2006/relationships/oleObject" Target="file:///D:\Odeta\2020%20darbai\Birzu%20SPP\Gyventoj&#371;%20apklausa\Rezultatai\Apklausos_rezultatai_apdorojami.xlsx" TargetMode="External"/><Relationship Id="rId2" Type="http://schemas.microsoft.com/office/2011/relationships/chartColorStyle" Target="colors4.xml"/><Relationship Id="rId1" Type="http://schemas.microsoft.com/office/2011/relationships/chartStyle" Target="style4.xml"/></Relationships>
</file>

<file path=ppt/charts/_rels/chart5.xml.rels><?xml version="1.0" encoding="UTF-8" standalone="yes"?>
<Relationships xmlns="http://schemas.openxmlformats.org/package/2006/relationships"><Relationship Id="rId3" Type="http://schemas.openxmlformats.org/officeDocument/2006/relationships/oleObject" Target="file:///D:\Odeta\2020%20darbai\Birzu%20SPP\Gyventoj&#371;%20apklausa\Rezultatai\Apklausos_rezultatai_apdorojami.xlsx" TargetMode="External"/><Relationship Id="rId2" Type="http://schemas.microsoft.com/office/2011/relationships/chartColorStyle" Target="colors5.xml"/><Relationship Id="rId1" Type="http://schemas.microsoft.com/office/2011/relationships/chartStyle" Target="style5.xml"/></Relationships>
</file>

<file path=ppt/charts/_rels/chart6.xml.rels><?xml version="1.0" encoding="UTF-8" standalone="yes"?>
<Relationships xmlns="http://schemas.openxmlformats.org/package/2006/relationships"><Relationship Id="rId3" Type="http://schemas.openxmlformats.org/officeDocument/2006/relationships/oleObject" Target="file:///D:\Odeta\2020%20darbai\Birzu%20SPP\Gyventoj&#371;%20apklausa\Rezultatai\Apklausos_rezultatai_apdorojami.xlsx" TargetMode="External"/><Relationship Id="rId2" Type="http://schemas.microsoft.com/office/2011/relationships/chartColorStyle" Target="colors6.xml"/><Relationship Id="rId1" Type="http://schemas.microsoft.com/office/2011/relationships/chartStyle" Target="style6.xml"/></Relationships>
</file>

<file path=ppt/charts/_rels/chart7.xml.rels><?xml version="1.0" encoding="UTF-8" standalone="yes"?>
<Relationships xmlns="http://schemas.openxmlformats.org/package/2006/relationships"><Relationship Id="rId3" Type="http://schemas.openxmlformats.org/officeDocument/2006/relationships/oleObject" Target="file:///D:\Odeta\2020%20darbai\Birzu%20SPP\Gyventoj&#371;%20apklausa\Rezultatai\Apklausos_rezultatai_apdorojami.xlsx" TargetMode="External"/><Relationship Id="rId2" Type="http://schemas.microsoft.com/office/2011/relationships/chartColorStyle" Target="colors7.xml"/><Relationship Id="rId1" Type="http://schemas.microsoft.com/office/2011/relationships/chartStyle" Target="style7.xml"/></Relationships>
</file>

<file path=ppt/charts/_rels/chart8.xml.rels><?xml version="1.0" encoding="UTF-8" standalone="yes"?>
<Relationships xmlns="http://schemas.openxmlformats.org/package/2006/relationships"><Relationship Id="rId3" Type="http://schemas.openxmlformats.org/officeDocument/2006/relationships/oleObject" Target="file:///D:\Odeta\2020%20darbai\Birzu%20SPP\Gyventoj&#371;%20apklausa\Rezultatai\Apklausos_rezultatai_apdorojami.xlsx" TargetMode="External"/><Relationship Id="rId2" Type="http://schemas.microsoft.com/office/2011/relationships/chartColorStyle" Target="colors8.xml"/><Relationship Id="rId1" Type="http://schemas.microsoft.com/office/2011/relationships/chartStyle" Target="style8.xml"/></Relationships>
</file>

<file path=ppt/charts/_rels/chart9.xml.rels><?xml version="1.0" encoding="UTF-8" standalone="yes"?>
<Relationships xmlns="http://schemas.openxmlformats.org/package/2006/relationships"><Relationship Id="rId3" Type="http://schemas.openxmlformats.org/officeDocument/2006/relationships/oleObject" Target="file:///D:\Odeta\2020%20darbai\Birzu%20SPP\Gyventoj&#371;%20apklausa\Rezultatai\Apklausos_rezultatai_apdorojami.xlsx" TargetMode="External"/><Relationship Id="rId2" Type="http://schemas.microsoft.com/office/2011/relationships/chartColorStyle" Target="colors9.xml"/><Relationship Id="rId1" Type="http://schemas.microsoft.com/office/2011/relationships/chartStyle" Target="style9.xml"/></Relationships>
</file>

<file path=ppt/charts/_rels/chart10.xml.rels><?xml version="1.0" encoding="UTF-8" standalone="yes"?>
<Relationships xmlns="http://schemas.openxmlformats.org/package/2006/relationships"><Relationship Id="rId3" Type="http://schemas.openxmlformats.org/officeDocument/2006/relationships/oleObject" Target="file:///D:\Odeta\2020%20darbai\Birzu%20SPP\Gyventoj&#371;%20apklausa\Rezultatai\Apklausos_rezultatai_apdorojami.xlsx" TargetMode="External"/><Relationship Id="rId2" Type="http://schemas.microsoft.com/office/2011/relationships/chartColorStyle" Target="colors10.xml"/><Relationship Id="rId1" Type="http://schemas.microsoft.com/office/2011/relationships/chartStyle" Target="style10.xml"/></Relationships>
</file>

<file path=ppt/charts/_rels/chart11.xml.rels><?xml version="1.0" encoding="UTF-8" standalone="yes"?>
<Relationships xmlns="http://schemas.openxmlformats.org/package/2006/relationships"><Relationship Id="rId3" Type="http://schemas.openxmlformats.org/officeDocument/2006/relationships/oleObject" Target="file:///D:\Odeta\2020%20darbai\Birzu%20SPP\Gyventoj&#371;%20apklausa\Rezultatai\Apklausos_rezultatai_apdorojami.xlsx" TargetMode="External"/><Relationship Id="rId2" Type="http://schemas.microsoft.com/office/2011/relationships/chartColorStyle" Target="colors11.xml"/><Relationship Id="rId1" Type="http://schemas.microsoft.com/office/2011/relationships/chartStyle" Target="style11.xml"/></Relationships>
</file>

<file path=ppt/charts/_rels/chart12.xml.rels><?xml version="1.0" encoding="UTF-8" standalone="yes"?>
<Relationships xmlns="http://schemas.openxmlformats.org/package/2006/relationships"><Relationship Id="rId3" Type="http://schemas.openxmlformats.org/officeDocument/2006/relationships/oleObject" Target="file:///D:\Odeta\2020%20darbai\Birzu%20SPP\Gyventoj&#371;%20apklausa\Rezultatai\Apklausos_rezultatai_apdorojami.xlsx" TargetMode="External"/><Relationship Id="rId2" Type="http://schemas.microsoft.com/office/2011/relationships/chartColorStyle" Target="colors12.xml"/><Relationship Id="rId1" Type="http://schemas.microsoft.com/office/2011/relationships/chartStyle" Target="style12.xml"/><Relationship Id="rId4" Type="http://schemas.openxmlformats.org/officeDocument/2006/relationships/chartUserShapes" Target="../drawings/drawing1.xml"/></Relationships>
</file>

<file path=ppt/charts/_rels/chart13.xml.rels><?xml version="1.0" encoding="UTF-8" standalone="yes"?>
<Relationships xmlns="http://schemas.openxmlformats.org/package/2006/relationships"><Relationship Id="rId3" Type="http://schemas.openxmlformats.org/officeDocument/2006/relationships/oleObject" Target="file:///D:\Odeta\2020%20darbai\Birzu%20SPP\Gyventoj&#371;%20apklausa\Rezultatai\Apklausos_rezultatai_apdorojami.xlsx" TargetMode="External"/><Relationship Id="rId2" Type="http://schemas.microsoft.com/office/2011/relationships/chartColorStyle" Target="colors13.xml"/><Relationship Id="rId1" Type="http://schemas.microsoft.com/office/2011/relationships/chartStyle" Target="style13.xml"/><Relationship Id="rId4" Type="http://schemas.openxmlformats.org/officeDocument/2006/relationships/chartUserShapes" Target="../drawings/drawing2.xml"/></Relationships>
</file>

<file path=ppt/charts/_rels/chart14.xml.rels><?xml version="1.0" encoding="UTF-8" standalone="yes"?>
<Relationships xmlns="http://schemas.openxmlformats.org/package/2006/relationships"><Relationship Id="rId3" Type="http://schemas.openxmlformats.org/officeDocument/2006/relationships/oleObject" Target="file:///D:\Odeta\2020%20darbai\Birzu%20SPP\Gyventoj&#371;%20apklausa\Rezultatai\Apklausos_rezultatai_apdorojami.xlsx" TargetMode="External"/><Relationship Id="rId2" Type="http://schemas.microsoft.com/office/2011/relationships/chartColorStyle" Target="colors14.xml"/><Relationship Id="rId1" Type="http://schemas.microsoft.com/office/2011/relationships/chartStyle" Target="style14.xml"/></Relationships>
</file>

<file path=ppt/charts/_rels/chart15.xml.rels><?xml version="1.0" encoding="UTF-8" standalone="yes"?>
<Relationships xmlns="http://schemas.openxmlformats.org/package/2006/relationships"><Relationship Id="rId3" Type="http://schemas.openxmlformats.org/officeDocument/2006/relationships/oleObject" Target="file:///D:\Odeta\2020%20darbai\Birzu%20SPP\Gyventoj&#371;%20apklausa\Rezultatai\Apklausos_rezultatai_apdorojami.xlsx" TargetMode="External"/><Relationship Id="rId2" Type="http://schemas.microsoft.com/office/2011/relationships/chartColorStyle" Target="colors15.xml"/><Relationship Id="rId1" Type="http://schemas.microsoft.com/office/2011/relationships/chartStyle" Target="style15.xml"/></Relationships>
</file>

<file path=ppt/charts/_rels/chart16.xml.rels><?xml version="1.0" encoding="UTF-8" standalone="yes"?>
<Relationships xmlns="http://schemas.openxmlformats.org/package/2006/relationships"><Relationship Id="rId3" Type="http://schemas.openxmlformats.org/officeDocument/2006/relationships/oleObject" Target="file:///D:\Odeta\2020%20darbai\Birzu%20SPP\Gyventoj&#371;%20apklausa\Rezultatai\Apklausos_rezultatai_apdorojami.xlsx" TargetMode="External"/><Relationship Id="rId2" Type="http://schemas.microsoft.com/office/2011/relationships/chartColorStyle" Target="colors16.xml"/><Relationship Id="rId1" Type="http://schemas.microsoft.com/office/2011/relationships/chartStyle" Target="style16.xml"/></Relationships>
</file>

<file path=ppt/charts/_rels/chart17.xml.rels><?xml version="1.0" encoding="UTF-8" standalone="yes"?>
<Relationships xmlns="http://schemas.openxmlformats.org/package/2006/relationships"><Relationship Id="rId3" Type="http://schemas.openxmlformats.org/officeDocument/2006/relationships/oleObject" Target="file:///D:\Odeta\2020%20darbai\Birzu%20SPP\Gyventoj&#371;%20apklausa\Rezultatai\Apklausos_rezultatai_apdorojami.xlsx" TargetMode="External"/><Relationship Id="rId2" Type="http://schemas.microsoft.com/office/2011/relationships/chartColorStyle" Target="colors17.xml"/><Relationship Id="rId1" Type="http://schemas.microsoft.com/office/2011/relationships/chartStyle" Target="style17.xml"/></Relationships>
</file>

<file path=ppt/charts/_rels/chart18.xml.rels><?xml version="1.0" encoding="UTF-8" standalone="yes"?>
<Relationships xmlns="http://schemas.openxmlformats.org/package/2006/relationships"><Relationship Id="rId3" Type="http://schemas.openxmlformats.org/officeDocument/2006/relationships/oleObject" Target="file:///D:\Odeta\2020%20darbai\Birzu%20SPP\Gyventoj&#371;%20apklausa\Rezultatai\Apklausos_rezultatai_apdorojami.xlsx" TargetMode="External"/><Relationship Id="rId2" Type="http://schemas.microsoft.com/office/2011/relationships/chartColorStyle" Target="colors18.xml"/><Relationship Id="rId1" Type="http://schemas.microsoft.com/office/2011/relationships/chartStyle" Target="style18.xml"/></Relationships>
</file>

<file path=ppt/charts/_rels/chart19.xml.rels><?xml version="1.0" encoding="UTF-8" standalone="yes"?>
<Relationships xmlns="http://schemas.openxmlformats.org/package/2006/relationships"><Relationship Id="rId3" Type="http://schemas.openxmlformats.org/officeDocument/2006/relationships/oleObject" Target="file:///D:\Odeta\2020%20darbai\Birzu%20SPP\Gyventoj&#371;%20apklausa\Rezultatai\Apklausos_rezultatai_apdorojami.xlsx" TargetMode="External"/><Relationship Id="rId2" Type="http://schemas.microsoft.com/office/2011/relationships/chartColorStyle" Target="colors19.xml"/><Relationship Id="rId1" Type="http://schemas.microsoft.com/office/2011/relationships/chartStyle" Target="style19.xml"/></Relationships>
</file>

<file path=ppt/charts/_rels/chart20.xml.rels><?xml version="1.0" encoding="UTF-8" standalone="yes"?>
<Relationships xmlns="http://schemas.openxmlformats.org/package/2006/relationships"><Relationship Id="rId3" Type="http://schemas.openxmlformats.org/officeDocument/2006/relationships/oleObject" Target="file:///D:\Odeta\2020%20darbai\Birzu%20SPP\Gyventoj&#371;%20apklausa\Rezultatai\Apklausos_rezultatai_apdorojami.xlsx" TargetMode="External"/><Relationship Id="rId2" Type="http://schemas.microsoft.com/office/2011/relationships/chartColorStyle" Target="colors20.xml"/><Relationship Id="rId1" Type="http://schemas.microsoft.com/office/2011/relationships/chartStyle" Target="style20.xml"/><Relationship Id="rId4" Type="http://schemas.openxmlformats.org/officeDocument/2006/relationships/chartUserShapes" Target="../drawings/drawing3.xml"/></Relationships>
</file>

<file path=ppt/charts/_rels/chart21.xml.rels><?xml version="1.0" encoding="UTF-8" standalone="yes"?>
<Relationships xmlns="http://schemas.openxmlformats.org/package/2006/relationships"><Relationship Id="rId3" Type="http://schemas.openxmlformats.org/officeDocument/2006/relationships/oleObject" Target="file:///D:\Odeta\2020%20darbai\Birzu%20SPP\Gyventoj&#371;%20apklausa\Rezultatai\Apklausos_rezultatai_apdorojami.xlsx" TargetMode="External"/><Relationship Id="rId2" Type="http://schemas.microsoft.com/office/2011/relationships/chartColorStyle" Target="colors21.xml"/><Relationship Id="rId1" Type="http://schemas.microsoft.com/office/2011/relationships/chartStyle" Target="style21.xml"/></Relationships>
</file>

<file path=ppt/charts/_rels/chart22.xml.rels><?xml version="1.0" encoding="UTF-8" standalone="yes"?>
<Relationships xmlns="http://schemas.openxmlformats.org/package/2006/relationships"><Relationship Id="rId3" Type="http://schemas.openxmlformats.org/officeDocument/2006/relationships/oleObject" Target="file:///D:\Odeta\2020%20darbai\Birzu%20SPP\Gyventoj&#371;%20apklausa\Rezultatai\Apklausos_rezultatai_apdorojami.xlsx" TargetMode="External"/><Relationship Id="rId2" Type="http://schemas.microsoft.com/office/2011/relationships/chartColorStyle" Target="colors22.xml"/><Relationship Id="rId1" Type="http://schemas.microsoft.com/office/2011/relationships/chartStyle" Target="style22.xml"/></Relationships>
</file>

<file path=ppt/charts/_rels/chart23.xml.rels><?xml version="1.0" encoding="UTF-8" standalone="yes"?>
<Relationships xmlns="http://schemas.openxmlformats.org/package/2006/relationships"><Relationship Id="rId3" Type="http://schemas.openxmlformats.org/officeDocument/2006/relationships/oleObject" Target="file:///D:\Odeta\2020%20darbai\Birzu%20SPP\Gyventoj&#371;%20apklausa\Rezultatai\Apklausos_rezultatai_apdorojami.xlsx" TargetMode="External"/><Relationship Id="rId2" Type="http://schemas.microsoft.com/office/2011/relationships/chartColorStyle" Target="colors23.xml"/><Relationship Id="rId1" Type="http://schemas.microsoft.com/office/2011/relationships/chartStyle" Target="style23.xml"/></Relationships>
</file>

<file path=ppt/charts/_rels/chart24.xml.rels><?xml version="1.0" encoding="UTF-8" standalone="yes"?>
<Relationships xmlns="http://schemas.openxmlformats.org/package/2006/relationships"><Relationship Id="rId3" Type="http://schemas.openxmlformats.org/officeDocument/2006/relationships/oleObject" Target="file:///D:\Odeta\2020%20darbai\Birzu%20SPP\Gyventoj&#371;%20apklausa\Rezultatai\Apklausos_rezultatai_apdorojami.xlsx" TargetMode="External"/><Relationship Id="rId2" Type="http://schemas.microsoft.com/office/2011/relationships/chartColorStyle" Target="colors24.xml"/><Relationship Id="rId1" Type="http://schemas.microsoft.com/office/2011/relationships/chartStyle" Target="style24.xml"/></Relationships>
</file>

<file path=ppt/charts/_rels/chart25.xml.rels><?xml version="1.0" encoding="UTF-8" standalone="yes"?>
<Relationships xmlns="http://schemas.openxmlformats.org/package/2006/relationships"><Relationship Id="rId3" Type="http://schemas.openxmlformats.org/officeDocument/2006/relationships/oleObject" Target="file:///D:\Odeta\2020%20darbai\Birzu%20SPP\Gyventoj&#371;%20apklausa\Rezultatai\Apklausos_rezultatai_apdorojami.xlsx" TargetMode="External"/><Relationship Id="rId2" Type="http://schemas.microsoft.com/office/2011/relationships/chartColorStyle" Target="colors25.xml"/><Relationship Id="rId1" Type="http://schemas.microsoft.com/office/2011/relationships/chartStyle" Target="style25.xml"/></Relationships>
</file>

<file path=ppt/charts/_rels/chart26.xml.rels><?xml version="1.0" encoding="UTF-8" standalone="yes"?>
<Relationships xmlns="http://schemas.openxmlformats.org/package/2006/relationships"><Relationship Id="rId3" Type="http://schemas.openxmlformats.org/officeDocument/2006/relationships/oleObject" Target="file:///D:\Odeta\2020%20darbai\Birzu%20SPP\Gyventoj&#371;%20apklausa\Rezultatai\Apklausos_rezultatai_apdorojami.xlsx" TargetMode="External"/><Relationship Id="rId2" Type="http://schemas.microsoft.com/office/2011/relationships/chartColorStyle" Target="colors26.xml"/><Relationship Id="rId1" Type="http://schemas.microsoft.com/office/2011/relationships/chartStyle" Target="style26.xml"/></Relationships>
</file>

<file path=ppt/charts/chart1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lt-LT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title>
      <c:tx>
        <c:rich>
          <a:bodyPr rot="0" spcFirstLastPara="1" vertOverflow="ellipsis" vert="horz" wrap="square" anchor="ctr" anchorCtr="1"/>
          <a:lstStyle/>
          <a:p>
            <a:pPr>
              <a:defRPr sz="1400" b="0" i="0" u="none" strike="noStrike" kern="1200" spc="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pPr>
            <a:r>
              <a:rPr lang="en-GB" sz="1400"/>
              <a:t>Lytis (N=425)</a:t>
            </a:r>
            <a:endParaRPr lang="lt-LT" sz="1400"/>
          </a:p>
        </c:rich>
      </c:tx>
      <c:overlay val="0"/>
      <c:spPr>
        <a:noFill/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sz="1400" b="0" i="0" u="none" strike="noStrike" kern="1200" spc="0" baseline="0">
              <a:solidFill>
                <a:schemeClr val="tx1"/>
              </a:solidFill>
              <a:latin typeface="+mn-lt"/>
              <a:ea typeface="+mn-ea"/>
              <a:cs typeface="+mn-cs"/>
            </a:defRPr>
          </a:pPr>
          <a:endParaRPr lang="lt-LT"/>
        </a:p>
      </c:txPr>
    </c:title>
    <c:autoTitleDeleted val="0"/>
    <c:plotArea>
      <c:layout/>
      <c:barChart>
        <c:barDir val="bar"/>
        <c:grouping val="clustered"/>
        <c:varyColors val="0"/>
        <c:ser>
          <c:idx val="0"/>
          <c:order val="0"/>
          <c:spPr>
            <a:solidFill>
              <a:srgbClr val="52876B"/>
            </a:solidFill>
            <a:ln>
              <a:noFill/>
            </a:ln>
            <a:effectLst/>
          </c:spPr>
          <c:invertIfNegative val="0"/>
          <c:dLbls>
            <c:dLbl>
              <c:idx val="0"/>
              <c:layout>
                <c:manualLayout>
                  <c:x val="-0.13864820547009019"/>
                  <c:y val="-5.9589666494935817E-3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01-DE51-4548-9BAA-47C492A3432A}"/>
                </c:ext>
              </c:extLst>
            </c:dLbl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anchor="ctr" anchorCtr="1"/>
              <a:lstStyle/>
              <a:p>
                <a:pPr>
                  <a:defRPr sz="1100" b="1" i="0" u="none" strike="noStrike" kern="1200" baseline="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pPr>
                <a:endParaRPr lang="lt-LT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howLeaderLines val="1"/>
                <c15:leaderLines>
                  <c:spPr>
                    <a:ln w="9525" cap="flat" cmpd="sng" algn="ctr">
                      <a:solidFill>
                        <a:schemeClr val="tx1">
                          <a:lumMod val="35000"/>
                          <a:lumOff val="65000"/>
                        </a:schemeClr>
                      </a:solidFill>
                      <a:round/>
                    </a:ln>
                    <a:effectLst/>
                  </c:spPr>
                </c15:leaderLines>
              </c:ext>
            </c:extLst>
          </c:dLbls>
          <c:cat>
            <c:strRef>
              <c:f>'Respondentų duomenys'!$A$2:$A$3</c:f>
              <c:strCache>
                <c:ptCount val="2"/>
                <c:pt idx="0">
                  <c:v>Moteris</c:v>
                </c:pt>
                <c:pt idx="1">
                  <c:v>Vyras</c:v>
                </c:pt>
              </c:strCache>
            </c:strRef>
          </c:cat>
          <c:val>
            <c:numRef>
              <c:f>'Respondentų duomenys'!$B$2:$B$3</c:f>
              <c:numCache>
                <c:formatCode>0.0%</c:formatCode>
                <c:ptCount val="2"/>
                <c:pt idx="0">
                  <c:v>0.74117647058823533</c:v>
                </c:pt>
                <c:pt idx="1">
                  <c:v>0.25882352941176473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0-DE51-4548-9BAA-47C492A3432A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</c:dLbls>
        <c:gapWidth val="50"/>
        <c:axId val="1759472608"/>
        <c:axId val="1763514512"/>
      </c:barChart>
      <c:catAx>
        <c:axId val="1759472608"/>
        <c:scaling>
          <c:orientation val="minMax"/>
        </c:scaling>
        <c:delete val="0"/>
        <c:axPos val="l"/>
        <c:numFmt formatCode="General" sourceLinked="1"/>
        <c:majorTickMark val="none"/>
        <c:minorTickMark val="none"/>
        <c:tickLblPos val="nextTo"/>
        <c:spPr>
          <a:noFill/>
          <a:ln w="9525" cap="flat" cmpd="sng" algn="ctr">
            <a:solidFill>
              <a:schemeClr val="tx1">
                <a:lumMod val="15000"/>
                <a:lumOff val="85000"/>
              </a:schemeClr>
            </a:solidFill>
            <a:round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900" b="0" i="0" u="none" strike="noStrike" kern="1200" baseline="0">
                <a:solidFill>
                  <a:schemeClr val="tx1"/>
                </a:solidFill>
                <a:latin typeface="Cambria" panose="02040503050406030204" pitchFamily="18" charset="0"/>
                <a:ea typeface="Cambria" panose="02040503050406030204" pitchFamily="18" charset="0"/>
                <a:cs typeface="+mn-cs"/>
              </a:defRPr>
            </a:pPr>
            <a:endParaRPr lang="lt-LT"/>
          </a:p>
        </c:txPr>
        <c:crossAx val="1763514512"/>
        <c:crosses val="autoZero"/>
        <c:auto val="1"/>
        <c:lblAlgn val="ctr"/>
        <c:lblOffset val="100"/>
        <c:noMultiLvlLbl val="0"/>
      </c:catAx>
      <c:valAx>
        <c:axId val="1763514512"/>
        <c:scaling>
          <c:orientation val="minMax"/>
        </c:scaling>
        <c:delete val="0"/>
        <c:axPos val="b"/>
        <c:majorGridlines>
          <c:spPr>
            <a:ln w="9525" cap="flat" cmpd="sng" algn="ctr">
              <a:solidFill>
                <a:schemeClr val="tx1">
                  <a:lumMod val="15000"/>
                  <a:lumOff val="85000"/>
                </a:schemeClr>
              </a:solidFill>
              <a:round/>
            </a:ln>
            <a:effectLst/>
          </c:spPr>
        </c:majorGridlines>
        <c:numFmt formatCode="0%" sourceLinked="0"/>
        <c:majorTickMark val="none"/>
        <c:minorTickMark val="none"/>
        <c:tickLblPos val="nextTo"/>
        <c:spPr>
          <a:noFill/>
          <a:ln>
            <a:noFill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900" b="0" i="0" u="none" strike="noStrik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pPr>
            <a:endParaRPr lang="lt-LT"/>
          </a:p>
        </c:txPr>
        <c:crossAx val="1759472608"/>
        <c:crosses val="autoZero"/>
        <c:crossBetween val="between"/>
      </c:valAx>
      <c:spPr>
        <a:noFill/>
        <a:ln>
          <a:noFill/>
        </a:ln>
        <a:effectLst/>
      </c:spPr>
    </c:plotArea>
    <c:plotVisOnly val="1"/>
    <c:dispBlanksAs val="gap"/>
    <c:extLst>
      <c:ext xmlns:c16r3="http://schemas.microsoft.com/office/drawing/2017/03/chart" uri="{56B9EC1D-385E-4148-901F-78D8002777C0}">
        <c16r3:dataDisplayOptions16>
          <c16r3:dispNaAsBlank val="1"/>
        </c16r3:dataDisplayOptions16>
      </c:ext>
    </c:extLst>
    <c:showDLblsOverMax val="0"/>
  </c:chart>
  <c:spPr>
    <a:solidFill>
      <a:schemeClr val="bg1">
        <a:lumMod val="85000"/>
      </a:schemeClr>
    </a:solidFill>
    <a:ln w="9525" cap="flat" cmpd="sng" algn="ctr">
      <a:noFill/>
      <a:round/>
    </a:ln>
    <a:effectLst/>
  </c:spPr>
  <c:txPr>
    <a:bodyPr/>
    <a:lstStyle/>
    <a:p>
      <a:pPr>
        <a:defRPr sz="900">
          <a:solidFill>
            <a:schemeClr val="tx1"/>
          </a:solidFill>
        </a:defRPr>
      </a:pPr>
      <a:endParaRPr lang="lt-LT"/>
    </a:p>
  </c:txPr>
  <c:externalData r:id="rId3">
    <c:autoUpdate val="0"/>
  </c:externalData>
</c:chartSpace>
</file>

<file path=ppt/charts/chart2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lt-LT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title>
      <c:tx>
        <c:rich>
          <a:bodyPr rot="0" spcFirstLastPara="1" vertOverflow="ellipsis" vert="horz" wrap="square" anchor="ctr" anchorCtr="1"/>
          <a:lstStyle/>
          <a:p>
            <a:pPr>
              <a:defRPr sz="1400" b="0" i="0" u="none" strike="noStrike" kern="1200" spc="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pPr>
            <a:r>
              <a:rPr lang="en-GB" sz="1400"/>
              <a:t>Amžius (N=425)</a:t>
            </a:r>
            <a:endParaRPr lang="lt-LT" sz="1400"/>
          </a:p>
        </c:rich>
      </c:tx>
      <c:overlay val="0"/>
      <c:spPr>
        <a:noFill/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sz="1400" b="0" i="0" u="none" strike="noStrike" kern="1200" spc="0" baseline="0">
              <a:solidFill>
                <a:schemeClr val="tx1"/>
              </a:solidFill>
              <a:latin typeface="+mn-lt"/>
              <a:ea typeface="+mn-ea"/>
              <a:cs typeface="+mn-cs"/>
            </a:defRPr>
          </a:pPr>
          <a:endParaRPr lang="lt-LT"/>
        </a:p>
      </c:txPr>
    </c:title>
    <c:autoTitleDeleted val="0"/>
    <c:plotArea>
      <c:layout/>
      <c:barChart>
        <c:barDir val="bar"/>
        <c:grouping val="clustered"/>
        <c:varyColors val="0"/>
        <c:ser>
          <c:idx val="0"/>
          <c:order val="0"/>
          <c:spPr>
            <a:solidFill>
              <a:srgbClr val="52876B"/>
            </a:solidFill>
            <a:ln>
              <a:noFill/>
            </a:ln>
            <a:effectLst/>
          </c:spPr>
          <c:invertIfNegative val="0"/>
          <c:dLbls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anchor="ctr" anchorCtr="1"/>
              <a:lstStyle/>
              <a:p>
                <a:pPr>
                  <a:defRPr sz="1100" b="1" i="0" u="none" strike="noStrike" kern="1200" baseline="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pPr>
                <a:endParaRPr lang="lt-LT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howLeaderLines val="1"/>
                <c15:leaderLines>
                  <c:spPr>
                    <a:ln w="9525" cap="flat" cmpd="sng" algn="ctr">
                      <a:solidFill>
                        <a:schemeClr val="tx1">
                          <a:lumMod val="35000"/>
                          <a:lumOff val="65000"/>
                        </a:schemeClr>
                      </a:solidFill>
                      <a:round/>
                    </a:ln>
                    <a:effectLst/>
                  </c:spPr>
                </c15:leaderLines>
              </c:ext>
            </c:extLst>
          </c:dLbls>
          <c:cat>
            <c:strRef>
              <c:f>'Respondentų duomenys'!$A$13:$A$19</c:f>
              <c:strCache>
                <c:ptCount val="7"/>
                <c:pt idx="0">
                  <c:v>51-60 m.</c:v>
                </c:pt>
                <c:pt idx="1">
                  <c:v>41-50 m.</c:v>
                </c:pt>
                <c:pt idx="2">
                  <c:v>30-40 m.</c:v>
                </c:pt>
                <c:pt idx="3">
                  <c:v>61-70 m.</c:v>
                </c:pt>
                <c:pt idx="4">
                  <c:v>18-29 m.</c:v>
                </c:pt>
                <c:pt idx="5">
                  <c:v>Virš 70 m.</c:v>
                </c:pt>
                <c:pt idx="6">
                  <c:v>Nenorėjo/ netiksliai nurodė</c:v>
                </c:pt>
              </c:strCache>
            </c:strRef>
          </c:cat>
          <c:val>
            <c:numRef>
              <c:f>'Respondentų duomenys'!$B$13:$B$19</c:f>
              <c:numCache>
                <c:formatCode>0.0%</c:formatCode>
                <c:ptCount val="7"/>
                <c:pt idx="0">
                  <c:v>0.29176470588235293</c:v>
                </c:pt>
                <c:pt idx="1">
                  <c:v>0.28941176470588237</c:v>
                </c:pt>
                <c:pt idx="2">
                  <c:v>0.19529411764705881</c:v>
                </c:pt>
                <c:pt idx="3">
                  <c:v>0.10352941176470588</c:v>
                </c:pt>
                <c:pt idx="4">
                  <c:v>8.7058823529411758E-2</c:v>
                </c:pt>
                <c:pt idx="5">
                  <c:v>1.6470588235294119E-2</c:v>
                </c:pt>
                <c:pt idx="6">
                  <c:v>1.6470588235294119E-2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0-9172-48C0-992C-FC09A7932070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</c:dLbls>
        <c:gapWidth val="50"/>
        <c:axId val="1759472608"/>
        <c:axId val="1763514512"/>
      </c:barChart>
      <c:catAx>
        <c:axId val="1759472608"/>
        <c:scaling>
          <c:orientation val="minMax"/>
        </c:scaling>
        <c:delete val="0"/>
        <c:axPos val="l"/>
        <c:numFmt formatCode="General" sourceLinked="1"/>
        <c:majorTickMark val="none"/>
        <c:minorTickMark val="none"/>
        <c:tickLblPos val="nextTo"/>
        <c:spPr>
          <a:noFill/>
          <a:ln w="9525" cap="flat" cmpd="sng" algn="ctr">
            <a:solidFill>
              <a:schemeClr val="tx1">
                <a:lumMod val="15000"/>
                <a:lumOff val="85000"/>
              </a:schemeClr>
            </a:solidFill>
            <a:round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900" b="0" i="0" u="none" strike="noStrike" kern="1200" baseline="0">
                <a:solidFill>
                  <a:schemeClr val="tx1"/>
                </a:solidFill>
                <a:latin typeface="Cambria" panose="02040503050406030204" pitchFamily="18" charset="0"/>
                <a:ea typeface="Cambria" panose="02040503050406030204" pitchFamily="18" charset="0"/>
                <a:cs typeface="+mn-cs"/>
              </a:defRPr>
            </a:pPr>
            <a:endParaRPr lang="lt-LT"/>
          </a:p>
        </c:txPr>
        <c:crossAx val="1763514512"/>
        <c:crosses val="autoZero"/>
        <c:auto val="1"/>
        <c:lblAlgn val="ctr"/>
        <c:lblOffset val="100"/>
        <c:noMultiLvlLbl val="0"/>
      </c:catAx>
      <c:valAx>
        <c:axId val="1763514512"/>
        <c:scaling>
          <c:orientation val="minMax"/>
        </c:scaling>
        <c:delete val="0"/>
        <c:axPos val="b"/>
        <c:majorGridlines>
          <c:spPr>
            <a:ln w="9525" cap="flat" cmpd="sng" algn="ctr">
              <a:solidFill>
                <a:schemeClr val="tx1">
                  <a:lumMod val="15000"/>
                  <a:lumOff val="85000"/>
                </a:schemeClr>
              </a:solidFill>
              <a:round/>
            </a:ln>
            <a:effectLst/>
          </c:spPr>
        </c:majorGridlines>
        <c:numFmt formatCode="0%" sourceLinked="0"/>
        <c:majorTickMark val="none"/>
        <c:minorTickMark val="none"/>
        <c:tickLblPos val="nextTo"/>
        <c:spPr>
          <a:noFill/>
          <a:ln>
            <a:noFill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900" b="0" i="0" u="none" strike="noStrik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pPr>
            <a:endParaRPr lang="lt-LT"/>
          </a:p>
        </c:txPr>
        <c:crossAx val="1759472608"/>
        <c:crosses val="autoZero"/>
        <c:crossBetween val="between"/>
      </c:valAx>
      <c:spPr>
        <a:noFill/>
        <a:ln>
          <a:noFill/>
        </a:ln>
        <a:effectLst/>
      </c:spPr>
    </c:plotArea>
    <c:plotVisOnly val="1"/>
    <c:dispBlanksAs val="gap"/>
    <c:extLst>
      <c:ext xmlns:c16r3="http://schemas.microsoft.com/office/drawing/2017/03/chart" uri="{56B9EC1D-385E-4148-901F-78D8002777C0}">
        <c16r3:dataDisplayOptions16>
          <c16r3:dispNaAsBlank val="1"/>
        </c16r3:dataDisplayOptions16>
      </c:ext>
    </c:extLst>
    <c:showDLblsOverMax val="0"/>
  </c:chart>
  <c:spPr>
    <a:solidFill>
      <a:schemeClr val="bg1">
        <a:lumMod val="85000"/>
      </a:schemeClr>
    </a:solidFill>
    <a:ln w="9525" cap="flat" cmpd="sng" algn="ctr">
      <a:noFill/>
      <a:round/>
    </a:ln>
    <a:effectLst/>
  </c:spPr>
  <c:txPr>
    <a:bodyPr/>
    <a:lstStyle/>
    <a:p>
      <a:pPr>
        <a:defRPr sz="900">
          <a:solidFill>
            <a:schemeClr val="tx1"/>
          </a:solidFill>
        </a:defRPr>
      </a:pPr>
      <a:endParaRPr lang="lt-LT"/>
    </a:p>
  </c:txPr>
  <c:externalData r:id="rId3">
    <c:autoUpdate val="0"/>
  </c:externalData>
</c:chartSpace>
</file>

<file path=ppt/charts/chart3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lt-LT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title>
      <c:tx>
        <c:rich>
          <a:bodyPr rot="0" spcFirstLastPara="1" vertOverflow="ellipsis" vert="horz" wrap="square" anchor="ctr" anchorCtr="1"/>
          <a:lstStyle/>
          <a:p>
            <a:pPr>
              <a:defRPr sz="1400" b="0" i="0" u="none" strike="noStrike" kern="1200" spc="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pPr>
            <a:r>
              <a:rPr lang="en-GB"/>
              <a:t>Išsilavinimas (N=425)</a:t>
            </a:r>
            <a:endParaRPr lang="lt-LT"/>
          </a:p>
        </c:rich>
      </c:tx>
      <c:overlay val="0"/>
      <c:spPr>
        <a:noFill/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sz="1400" b="0" i="0" u="none" strike="noStrike" kern="1200" spc="0" baseline="0">
              <a:solidFill>
                <a:schemeClr val="tx1"/>
              </a:solidFill>
              <a:latin typeface="+mn-lt"/>
              <a:ea typeface="+mn-ea"/>
              <a:cs typeface="+mn-cs"/>
            </a:defRPr>
          </a:pPr>
          <a:endParaRPr lang="lt-LT"/>
        </a:p>
      </c:txPr>
    </c:title>
    <c:autoTitleDeleted val="0"/>
    <c:plotArea>
      <c:layout/>
      <c:barChart>
        <c:barDir val="bar"/>
        <c:grouping val="clustered"/>
        <c:varyColors val="0"/>
        <c:ser>
          <c:idx val="0"/>
          <c:order val="0"/>
          <c:spPr>
            <a:solidFill>
              <a:srgbClr val="52876B"/>
            </a:solidFill>
            <a:ln>
              <a:noFill/>
            </a:ln>
            <a:effectLst/>
          </c:spPr>
          <c:invertIfNegative val="0"/>
          <c:dLbls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lIns="38100" tIns="19050" rIns="38100" bIns="19050" anchor="ctr" anchorCtr="1">
                <a:spAutoFit/>
              </a:bodyPr>
              <a:lstStyle/>
              <a:p>
                <a:pPr>
                  <a:defRPr sz="1100" b="1" i="0" u="none" strike="noStrike" kern="1200" baseline="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pPr>
                <a:endParaRPr lang="lt-LT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howLeaderLines val="1"/>
                <c15:leaderLines>
                  <c:spPr>
                    <a:ln w="9525" cap="flat" cmpd="sng" algn="ctr">
                      <a:solidFill>
                        <a:schemeClr val="tx1">
                          <a:lumMod val="35000"/>
                          <a:lumOff val="65000"/>
                        </a:schemeClr>
                      </a:solidFill>
                      <a:round/>
                    </a:ln>
                    <a:effectLst/>
                  </c:spPr>
                </c15:leaderLines>
              </c:ext>
            </c:extLst>
          </c:dLbls>
          <c:cat>
            <c:strRef>
              <c:f>'Respondentų duomenys'!$A$22:$A$28</c:f>
              <c:strCache>
                <c:ptCount val="7"/>
                <c:pt idx="0">
                  <c:v>Aukštasis universitetinis</c:v>
                </c:pt>
                <c:pt idx="1">
                  <c:v>Aukštesnysis</c:v>
                </c:pt>
                <c:pt idx="2">
                  <c:v>Aukštasis neuniversitetinis</c:v>
                </c:pt>
                <c:pt idx="3">
                  <c:v>Vidurinis</c:v>
                </c:pt>
                <c:pt idx="4">
                  <c:v>Kita</c:v>
                </c:pt>
                <c:pt idx="5">
                  <c:v>Pradinis</c:v>
                </c:pt>
                <c:pt idx="6">
                  <c:v>Pagrindinis</c:v>
                </c:pt>
              </c:strCache>
            </c:strRef>
          </c:cat>
          <c:val>
            <c:numRef>
              <c:f>'Respondentų duomenys'!$B$22:$B$28</c:f>
              <c:numCache>
                <c:formatCode>0.0%</c:formatCode>
                <c:ptCount val="7"/>
                <c:pt idx="0">
                  <c:v>0.60235294117647054</c:v>
                </c:pt>
                <c:pt idx="1">
                  <c:v>0.17411764705882352</c:v>
                </c:pt>
                <c:pt idx="2">
                  <c:v>0.12</c:v>
                </c:pt>
                <c:pt idx="3">
                  <c:v>8.4705882352941173E-2</c:v>
                </c:pt>
                <c:pt idx="4">
                  <c:v>1.411764705882353E-2</c:v>
                </c:pt>
                <c:pt idx="5">
                  <c:v>2.352941176470588E-3</c:v>
                </c:pt>
                <c:pt idx="6">
                  <c:v>2.352941176470588E-3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0-C802-47A3-A988-53C66F2AE4D8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</c:dLbls>
        <c:gapWidth val="50"/>
        <c:axId val="1759472608"/>
        <c:axId val="1763514512"/>
      </c:barChart>
      <c:catAx>
        <c:axId val="1759472608"/>
        <c:scaling>
          <c:orientation val="minMax"/>
        </c:scaling>
        <c:delete val="0"/>
        <c:axPos val="l"/>
        <c:numFmt formatCode="General" sourceLinked="1"/>
        <c:majorTickMark val="none"/>
        <c:minorTickMark val="none"/>
        <c:tickLblPos val="nextTo"/>
        <c:spPr>
          <a:noFill/>
          <a:ln w="9525" cap="flat" cmpd="sng" algn="ctr">
            <a:solidFill>
              <a:schemeClr val="tx1">
                <a:lumMod val="15000"/>
                <a:lumOff val="85000"/>
              </a:schemeClr>
            </a:solidFill>
            <a:round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900" b="0" i="0" u="none" strike="noStrike" kern="1200" baseline="0">
                <a:solidFill>
                  <a:schemeClr val="tx1"/>
                </a:solidFill>
                <a:latin typeface="Cambria" panose="02040503050406030204" pitchFamily="18" charset="0"/>
                <a:ea typeface="Cambria" panose="02040503050406030204" pitchFamily="18" charset="0"/>
                <a:cs typeface="+mn-cs"/>
              </a:defRPr>
            </a:pPr>
            <a:endParaRPr lang="lt-LT"/>
          </a:p>
        </c:txPr>
        <c:crossAx val="1763514512"/>
        <c:crosses val="autoZero"/>
        <c:auto val="1"/>
        <c:lblAlgn val="ctr"/>
        <c:lblOffset val="100"/>
        <c:noMultiLvlLbl val="0"/>
      </c:catAx>
      <c:valAx>
        <c:axId val="1763514512"/>
        <c:scaling>
          <c:orientation val="minMax"/>
        </c:scaling>
        <c:delete val="0"/>
        <c:axPos val="b"/>
        <c:majorGridlines>
          <c:spPr>
            <a:ln w="9525" cap="flat" cmpd="sng" algn="ctr">
              <a:solidFill>
                <a:schemeClr val="tx1">
                  <a:lumMod val="15000"/>
                  <a:lumOff val="85000"/>
                </a:schemeClr>
              </a:solidFill>
              <a:round/>
            </a:ln>
            <a:effectLst/>
          </c:spPr>
        </c:majorGridlines>
        <c:numFmt formatCode="0%" sourceLinked="0"/>
        <c:majorTickMark val="none"/>
        <c:minorTickMark val="none"/>
        <c:tickLblPos val="nextTo"/>
        <c:spPr>
          <a:noFill/>
          <a:ln>
            <a:noFill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900" b="0" i="0" u="none" strike="noStrik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pPr>
            <a:endParaRPr lang="lt-LT"/>
          </a:p>
        </c:txPr>
        <c:crossAx val="1759472608"/>
        <c:crosses val="autoZero"/>
        <c:crossBetween val="between"/>
      </c:valAx>
      <c:spPr>
        <a:noFill/>
        <a:ln>
          <a:noFill/>
        </a:ln>
        <a:effectLst/>
      </c:spPr>
    </c:plotArea>
    <c:plotVisOnly val="1"/>
    <c:dispBlanksAs val="gap"/>
    <c:extLst>
      <c:ext xmlns:c16r3="http://schemas.microsoft.com/office/drawing/2017/03/chart" uri="{56B9EC1D-385E-4148-901F-78D8002777C0}">
        <c16r3:dataDisplayOptions16>
          <c16r3:dispNaAsBlank val="1"/>
        </c16r3:dataDisplayOptions16>
      </c:ext>
    </c:extLst>
    <c:showDLblsOverMax val="0"/>
  </c:chart>
  <c:spPr>
    <a:solidFill>
      <a:schemeClr val="bg1">
        <a:lumMod val="85000"/>
      </a:schemeClr>
    </a:solidFill>
    <a:ln w="9525" cap="flat" cmpd="sng" algn="ctr">
      <a:noFill/>
      <a:round/>
    </a:ln>
    <a:effectLst/>
  </c:spPr>
  <c:txPr>
    <a:bodyPr/>
    <a:lstStyle/>
    <a:p>
      <a:pPr>
        <a:defRPr>
          <a:solidFill>
            <a:schemeClr val="tx1"/>
          </a:solidFill>
        </a:defRPr>
      </a:pPr>
      <a:endParaRPr lang="lt-LT"/>
    </a:p>
  </c:txPr>
  <c:externalData r:id="rId3">
    <c:autoUpdate val="0"/>
  </c:externalData>
</c:chartSpace>
</file>

<file path=ppt/charts/chart4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lt-LT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title>
      <c:tx>
        <c:rich>
          <a:bodyPr rot="0" spcFirstLastPara="1" vertOverflow="ellipsis" vert="horz" wrap="square" anchor="ctr" anchorCtr="1"/>
          <a:lstStyle/>
          <a:p>
            <a:pPr>
              <a:defRPr sz="1400" b="0" i="0" u="none" strike="noStrike" kern="1200" spc="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pPr>
            <a:r>
              <a:rPr lang="en-GB"/>
              <a:t>Užsiėmimas (N=425)</a:t>
            </a:r>
            <a:endParaRPr lang="lt-LT"/>
          </a:p>
        </c:rich>
      </c:tx>
      <c:overlay val="0"/>
      <c:spPr>
        <a:noFill/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sz="1400" b="0" i="0" u="none" strike="noStrike" kern="1200" spc="0" baseline="0">
              <a:solidFill>
                <a:schemeClr val="tx1"/>
              </a:solidFill>
              <a:latin typeface="+mn-lt"/>
              <a:ea typeface="+mn-ea"/>
              <a:cs typeface="+mn-cs"/>
            </a:defRPr>
          </a:pPr>
          <a:endParaRPr lang="lt-LT"/>
        </a:p>
      </c:txPr>
    </c:title>
    <c:autoTitleDeleted val="0"/>
    <c:plotArea>
      <c:layout>
        <c:manualLayout>
          <c:layoutTarget val="inner"/>
          <c:xMode val="edge"/>
          <c:yMode val="edge"/>
          <c:x val="0.43927463612502993"/>
          <c:y val="0.15976482049271279"/>
          <c:w val="0.46473554442058385"/>
          <c:h val="0.73934439703755206"/>
        </c:manualLayout>
      </c:layout>
      <c:barChart>
        <c:barDir val="bar"/>
        <c:grouping val="clustered"/>
        <c:varyColors val="0"/>
        <c:ser>
          <c:idx val="0"/>
          <c:order val="0"/>
          <c:spPr>
            <a:solidFill>
              <a:srgbClr val="52876B"/>
            </a:solidFill>
            <a:ln>
              <a:noFill/>
            </a:ln>
            <a:effectLst/>
          </c:spPr>
          <c:invertIfNegative val="0"/>
          <c:dLbls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lIns="38100" tIns="19050" rIns="38100" bIns="19050" anchor="ctr" anchorCtr="1">
                <a:spAutoFit/>
              </a:bodyPr>
              <a:lstStyle/>
              <a:p>
                <a:pPr>
                  <a:defRPr sz="1100" b="1" i="0" u="none" strike="noStrike" kern="1200" baseline="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pPr>
                <a:endParaRPr lang="lt-LT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howLeaderLines val="1"/>
                <c15:leaderLines>
                  <c:spPr>
                    <a:ln w="9525" cap="flat" cmpd="sng" algn="ctr">
                      <a:solidFill>
                        <a:schemeClr val="tx1">
                          <a:lumMod val="35000"/>
                          <a:lumOff val="65000"/>
                        </a:schemeClr>
                      </a:solidFill>
                      <a:round/>
                    </a:ln>
                    <a:effectLst/>
                  </c:spPr>
                </c15:leaderLines>
              </c:ext>
            </c:extLst>
          </c:dLbls>
          <c:cat>
            <c:strRef>
              <c:f>'Respondentų duomenys'!$A$33:$A$43</c:f>
              <c:strCache>
                <c:ptCount val="11"/>
                <c:pt idx="0">
                  <c:v>Samdomas darbuotojas</c:v>
                </c:pt>
                <c:pt idx="1">
                  <c:v>Darbdavys/ įmonės savininkas</c:v>
                </c:pt>
                <c:pt idx="2">
                  <c:v>Laisvai samdomas darbuotojas</c:v>
                </c:pt>
                <c:pt idx="3">
                  <c:v>Pensininkas</c:v>
                </c:pt>
                <c:pt idx="4">
                  <c:v>Bedarbis, ieškantis darbo asmuo</c:v>
                </c:pt>
                <c:pt idx="5">
                  <c:v>Dekretinėse/ vaiko priežiūros atsotogose</c:v>
                </c:pt>
                <c:pt idx="6">
                  <c:v>Ūkininkas</c:v>
                </c:pt>
                <c:pt idx="7">
                  <c:v>Namų šeimininkas (-ė)</c:v>
                </c:pt>
                <c:pt idx="8">
                  <c:v>Neįgalus asmuo, šiuo metu niekur nedirbantis</c:v>
                </c:pt>
                <c:pt idx="9">
                  <c:v>Studentas/ moksleivis</c:v>
                </c:pt>
                <c:pt idx="10">
                  <c:v>Nenorėjo nurodyti, netiksliai nurodė</c:v>
                </c:pt>
              </c:strCache>
            </c:strRef>
          </c:cat>
          <c:val>
            <c:numRef>
              <c:f>'Respondentų duomenys'!$B$33:$B$43</c:f>
              <c:numCache>
                <c:formatCode>0.0%</c:formatCode>
                <c:ptCount val="11"/>
                <c:pt idx="0">
                  <c:v>0.63058823529411767</c:v>
                </c:pt>
                <c:pt idx="1">
                  <c:v>8.7058823529411758E-2</c:v>
                </c:pt>
                <c:pt idx="2">
                  <c:v>7.5294117647058817E-2</c:v>
                </c:pt>
                <c:pt idx="3">
                  <c:v>7.2941176470588232E-2</c:v>
                </c:pt>
                <c:pt idx="4">
                  <c:v>3.0588235294117649E-2</c:v>
                </c:pt>
                <c:pt idx="5">
                  <c:v>2.823529411764706E-2</c:v>
                </c:pt>
                <c:pt idx="6">
                  <c:v>2.5882352941176471E-2</c:v>
                </c:pt>
                <c:pt idx="7">
                  <c:v>1.8823529411764704E-2</c:v>
                </c:pt>
                <c:pt idx="8">
                  <c:v>1.1764705882352941E-2</c:v>
                </c:pt>
                <c:pt idx="9">
                  <c:v>9.4117647058823521E-3</c:v>
                </c:pt>
                <c:pt idx="10">
                  <c:v>9.4117647058823521E-3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0-C6CE-461B-9B3B-BC05E923CF13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</c:dLbls>
        <c:gapWidth val="50"/>
        <c:axId val="1759472608"/>
        <c:axId val="1763514512"/>
      </c:barChart>
      <c:catAx>
        <c:axId val="1759472608"/>
        <c:scaling>
          <c:orientation val="minMax"/>
        </c:scaling>
        <c:delete val="0"/>
        <c:axPos val="l"/>
        <c:numFmt formatCode="General" sourceLinked="1"/>
        <c:majorTickMark val="none"/>
        <c:minorTickMark val="none"/>
        <c:tickLblPos val="nextTo"/>
        <c:spPr>
          <a:noFill/>
          <a:ln w="9525" cap="flat" cmpd="sng" algn="ctr">
            <a:solidFill>
              <a:schemeClr val="tx1">
                <a:lumMod val="15000"/>
                <a:lumOff val="85000"/>
              </a:schemeClr>
            </a:solidFill>
            <a:round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900" b="0" i="0" u="none" strike="noStrike" kern="1200" baseline="0">
                <a:solidFill>
                  <a:schemeClr val="tx1"/>
                </a:solidFill>
                <a:latin typeface="Cambria" panose="02040503050406030204" pitchFamily="18" charset="0"/>
                <a:ea typeface="Cambria" panose="02040503050406030204" pitchFamily="18" charset="0"/>
                <a:cs typeface="+mn-cs"/>
              </a:defRPr>
            </a:pPr>
            <a:endParaRPr lang="lt-LT"/>
          </a:p>
        </c:txPr>
        <c:crossAx val="1763514512"/>
        <c:crosses val="autoZero"/>
        <c:auto val="1"/>
        <c:lblAlgn val="ctr"/>
        <c:lblOffset val="100"/>
        <c:noMultiLvlLbl val="0"/>
      </c:catAx>
      <c:valAx>
        <c:axId val="1763514512"/>
        <c:scaling>
          <c:orientation val="minMax"/>
        </c:scaling>
        <c:delete val="0"/>
        <c:axPos val="b"/>
        <c:majorGridlines>
          <c:spPr>
            <a:ln w="9525" cap="flat" cmpd="sng" algn="ctr">
              <a:solidFill>
                <a:schemeClr val="tx1">
                  <a:lumMod val="15000"/>
                  <a:lumOff val="85000"/>
                </a:schemeClr>
              </a:solidFill>
              <a:round/>
            </a:ln>
            <a:effectLst/>
          </c:spPr>
        </c:majorGridlines>
        <c:numFmt formatCode="0.0%" sourceLinked="1"/>
        <c:majorTickMark val="none"/>
        <c:minorTickMark val="none"/>
        <c:tickLblPos val="nextTo"/>
        <c:spPr>
          <a:noFill/>
          <a:ln>
            <a:noFill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900" b="0" i="0" u="none" strike="noStrik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pPr>
            <a:endParaRPr lang="lt-LT"/>
          </a:p>
        </c:txPr>
        <c:crossAx val="1759472608"/>
        <c:crosses val="autoZero"/>
        <c:crossBetween val="between"/>
      </c:valAx>
      <c:spPr>
        <a:noFill/>
        <a:ln>
          <a:noFill/>
        </a:ln>
        <a:effectLst/>
      </c:spPr>
    </c:plotArea>
    <c:plotVisOnly val="1"/>
    <c:dispBlanksAs val="gap"/>
    <c:extLst>
      <c:ext xmlns:c16r3="http://schemas.microsoft.com/office/drawing/2017/03/chart" uri="{56B9EC1D-385E-4148-901F-78D8002777C0}">
        <c16r3:dataDisplayOptions16>
          <c16r3:dispNaAsBlank val="1"/>
        </c16r3:dataDisplayOptions16>
      </c:ext>
    </c:extLst>
    <c:showDLblsOverMax val="0"/>
  </c:chart>
  <c:spPr>
    <a:solidFill>
      <a:schemeClr val="bg1">
        <a:lumMod val="85000"/>
      </a:schemeClr>
    </a:solidFill>
    <a:ln w="9525" cap="flat" cmpd="sng" algn="ctr">
      <a:noFill/>
      <a:round/>
    </a:ln>
    <a:effectLst/>
  </c:spPr>
  <c:txPr>
    <a:bodyPr/>
    <a:lstStyle/>
    <a:p>
      <a:pPr>
        <a:defRPr>
          <a:solidFill>
            <a:schemeClr val="tx1"/>
          </a:solidFill>
        </a:defRPr>
      </a:pPr>
      <a:endParaRPr lang="lt-LT"/>
    </a:p>
  </c:txPr>
  <c:externalData r:id="rId3">
    <c:autoUpdate val="0"/>
  </c:externalData>
</c:chartSpace>
</file>

<file path=ppt/charts/chart5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lt-LT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title>
      <c:tx>
        <c:rich>
          <a:bodyPr rot="0" spcFirstLastPara="1" vertOverflow="ellipsis" vert="horz" wrap="square" anchor="ctr" anchorCtr="1"/>
          <a:lstStyle/>
          <a:p>
            <a:pPr>
              <a:defRPr sz="1400" b="0" i="0" u="none" strike="noStrike" kern="1200" spc="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pPr>
            <a:r>
              <a:rPr lang="en-GB"/>
              <a:t>Asmeninės</a:t>
            </a:r>
            <a:r>
              <a:rPr lang="en-GB" baseline="0"/>
              <a:t> pajamos</a:t>
            </a:r>
            <a:r>
              <a:rPr lang="en-GB"/>
              <a:t> (N=425)</a:t>
            </a:r>
            <a:endParaRPr lang="lt-LT"/>
          </a:p>
        </c:rich>
      </c:tx>
      <c:overlay val="0"/>
      <c:spPr>
        <a:noFill/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sz="1400" b="0" i="0" u="none" strike="noStrike" kern="1200" spc="0" baseline="0">
              <a:solidFill>
                <a:schemeClr val="tx1"/>
              </a:solidFill>
              <a:latin typeface="+mn-lt"/>
              <a:ea typeface="+mn-ea"/>
              <a:cs typeface="+mn-cs"/>
            </a:defRPr>
          </a:pPr>
          <a:endParaRPr lang="lt-LT"/>
        </a:p>
      </c:txPr>
    </c:title>
    <c:autoTitleDeleted val="0"/>
    <c:plotArea>
      <c:layout/>
      <c:barChart>
        <c:barDir val="bar"/>
        <c:grouping val="clustered"/>
        <c:varyColors val="0"/>
        <c:ser>
          <c:idx val="0"/>
          <c:order val="0"/>
          <c:spPr>
            <a:solidFill>
              <a:srgbClr val="52876B"/>
            </a:solidFill>
            <a:ln>
              <a:noFill/>
            </a:ln>
            <a:effectLst/>
          </c:spPr>
          <c:invertIfNegative val="0"/>
          <c:dLbls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lIns="38100" tIns="19050" rIns="38100" bIns="19050" anchor="ctr" anchorCtr="1">
                <a:spAutoFit/>
              </a:bodyPr>
              <a:lstStyle/>
              <a:p>
                <a:pPr>
                  <a:defRPr sz="1100" b="1" i="0" u="none" strike="noStrike" kern="1200" baseline="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pPr>
                <a:endParaRPr lang="lt-LT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howLeaderLines val="1"/>
                <c15:leaderLines>
                  <c:spPr>
                    <a:ln w="9525" cap="flat" cmpd="sng" algn="ctr">
                      <a:solidFill>
                        <a:schemeClr val="tx1">
                          <a:lumMod val="35000"/>
                          <a:lumOff val="65000"/>
                        </a:schemeClr>
                      </a:solidFill>
                      <a:round/>
                    </a:ln>
                    <a:effectLst/>
                  </c:spPr>
                </c15:leaderLines>
              </c:ext>
            </c:extLst>
          </c:dLbls>
          <c:cat>
            <c:strRef>
              <c:f>'Respondentų duomenys'!$A$46:$A$53</c:f>
              <c:strCache>
                <c:ptCount val="8"/>
                <c:pt idx="0">
                  <c:v>501-800 EUR</c:v>
                </c:pt>
                <c:pt idx="1">
                  <c:v>801-1000 EUR</c:v>
                </c:pt>
                <c:pt idx="2">
                  <c:v>201-500 EUR</c:v>
                </c:pt>
                <c:pt idx="3">
                  <c:v>Nenoriu nurodyti</c:v>
                </c:pt>
                <c:pt idx="4">
                  <c:v>1001-1500 EUR</c:v>
                </c:pt>
                <c:pt idx="5">
                  <c:v>1501-2000 EUR</c:v>
                </c:pt>
                <c:pt idx="6">
                  <c:v>Daugiau nei 2000 EUR</c:v>
                </c:pt>
                <c:pt idx="7">
                  <c:v>Mažiau nei 200 EUR</c:v>
                </c:pt>
              </c:strCache>
            </c:strRef>
          </c:cat>
          <c:val>
            <c:numRef>
              <c:f>'Respondentų duomenys'!$B$46:$B$53</c:f>
              <c:numCache>
                <c:formatCode>0.0%</c:formatCode>
                <c:ptCount val="8"/>
                <c:pt idx="0">
                  <c:v>0.2541176470588235</c:v>
                </c:pt>
                <c:pt idx="1">
                  <c:v>0.23058823529411765</c:v>
                </c:pt>
                <c:pt idx="2">
                  <c:v>0.15529411764705883</c:v>
                </c:pt>
                <c:pt idx="3">
                  <c:v>0.12470588235294118</c:v>
                </c:pt>
                <c:pt idx="4">
                  <c:v>0.11529411764705882</c:v>
                </c:pt>
                <c:pt idx="5">
                  <c:v>4.9411764705882349E-2</c:v>
                </c:pt>
                <c:pt idx="6">
                  <c:v>4.4705882352941179E-2</c:v>
                </c:pt>
                <c:pt idx="7">
                  <c:v>2.5882352941176471E-2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0-4386-41F5-8198-B06BBE30E34E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</c:dLbls>
        <c:gapWidth val="50"/>
        <c:axId val="1759472608"/>
        <c:axId val="1763514512"/>
      </c:barChart>
      <c:catAx>
        <c:axId val="1759472608"/>
        <c:scaling>
          <c:orientation val="minMax"/>
        </c:scaling>
        <c:delete val="0"/>
        <c:axPos val="l"/>
        <c:numFmt formatCode="General" sourceLinked="1"/>
        <c:majorTickMark val="none"/>
        <c:minorTickMark val="none"/>
        <c:tickLblPos val="nextTo"/>
        <c:spPr>
          <a:noFill/>
          <a:ln w="9525" cap="flat" cmpd="sng" algn="ctr">
            <a:solidFill>
              <a:schemeClr val="tx1">
                <a:lumMod val="15000"/>
                <a:lumOff val="85000"/>
              </a:schemeClr>
            </a:solidFill>
            <a:round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900" b="0" i="0" u="none" strike="noStrike" kern="1200" baseline="0">
                <a:solidFill>
                  <a:schemeClr val="tx1"/>
                </a:solidFill>
                <a:latin typeface="Cambria" panose="02040503050406030204" pitchFamily="18" charset="0"/>
                <a:ea typeface="Cambria" panose="02040503050406030204" pitchFamily="18" charset="0"/>
                <a:cs typeface="+mn-cs"/>
              </a:defRPr>
            </a:pPr>
            <a:endParaRPr lang="lt-LT"/>
          </a:p>
        </c:txPr>
        <c:crossAx val="1763514512"/>
        <c:crosses val="autoZero"/>
        <c:auto val="1"/>
        <c:lblAlgn val="ctr"/>
        <c:lblOffset val="100"/>
        <c:noMultiLvlLbl val="0"/>
      </c:catAx>
      <c:valAx>
        <c:axId val="1763514512"/>
        <c:scaling>
          <c:orientation val="minMax"/>
        </c:scaling>
        <c:delete val="0"/>
        <c:axPos val="b"/>
        <c:majorGridlines>
          <c:spPr>
            <a:ln w="9525" cap="flat" cmpd="sng" algn="ctr">
              <a:solidFill>
                <a:schemeClr val="tx1">
                  <a:lumMod val="15000"/>
                  <a:lumOff val="85000"/>
                </a:schemeClr>
              </a:solidFill>
              <a:round/>
            </a:ln>
            <a:effectLst/>
          </c:spPr>
        </c:majorGridlines>
        <c:numFmt formatCode="0%" sourceLinked="0"/>
        <c:majorTickMark val="none"/>
        <c:minorTickMark val="none"/>
        <c:tickLblPos val="nextTo"/>
        <c:spPr>
          <a:noFill/>
          <a:ln>
            <a:noFill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900" b="0" i="0" u="none" strike="noStrik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pPr>
            <a:endParaRPr lang="lt-LT"/>
          </a:p>
        </c:txPr>
        <c:crossAx val="1759472608"/>
        <c:crosses val="autoZero"/>
        <c:crossBetween val="between"/>
      </c:valAx>
      <c:spPr>
        <a:noFill/>
        <a:ln>
          <a:noFill/>
        </a:ln>
        <a:effectLst/>
      </c:spPr>
    </c:plotArea>
    <c:plotVisOnly val="1"/>
    <c:dispBlanksAs val="gap"/>
    <c:extLst>
      <c:ext xmlns:c16r3="http://schemas.microsoft.com/office/drawing/2017/03/chart" uri="{56B9EC1D-385E-4148-901F-78D8002777C0}">
        <c16r3:dataDisplayOptions16>
          <c16r3:dispNaAsBlank val="1"/>
        </c16r3:dataDisplayOptions16>
      </c:ext>
    </c:extLst>
    <c:showDLblsOverMax val="0"/>
  </c:chart>
  <c:spPr>
    <a:solidFill>
      <a:schemeClr val="bg1">
        <a:lumMod val="85000"/>
      </a:schemeClr>
    </a:solidFill>
    <a:ln w="9525" cap="flat" cmpd="sng" algn="ctr">
      <a:noFill/>
      <a:round/>
    </a:ln>
    <a:effectLst/>
  </c:spPr>
  <c:txPr>
    <a:bodyPr/>
    <a:lstStyle/>
    <a:p>
      <a:pPr>
        <a:defRPr>
          <a:solidFill>
            <a:schemeClr val="tx1"/>
          </a:solidFill>
        </a:defRPr>
      </a:pPr>
      <a:endParaRPr lang="lt-LT"/>
    </a:p>
  </c:txPr>
  <c:externalData r:id="rId3">
    <c:autoUpdate val="0"/>
  </c:externalData>
</c:chartSpace>
</file>

<file path=ppt/charts/chart6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lt-LT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title>
      <c:tx>
        <c:rich>
          <a:bodyPr rot="0" spcFirstLastPara="1" vertOverflow="ellipsis" vert="horz" wrap="square" anchor="ctr" anchorCtr="1"/>
          <a:lstStyle/>
          <a:p>
            <a:pPr>
              <a:defRPr sz="1400" b="0" i="0" u="none" strike="noStrike" kern="1200" spc="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pPr>
            <a:r>
              <a:rPr lang="en-GB" sz="1400"/>
              <a:t>Seniūnija (N=425)</a:t>
            </a:r>
            <a:endParaRPr lang="lt-LT" sz="1400"/>
          </a:p>
        </c:rich>
      </c:tx>
      <c:overlay val="0"/>
      <c:spPr>
        <a:noFill/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sz="1400" b="0" i="0" u="none" strike="noStrike" kern="1200" spc="0" baseline="0">
              <a:solidFill>
                <a:schemeClr val="tx1"/>
              </a:solidFill>
              <a:latin typeface="+mn-lt"/>
              <a:ea typeface="+mn-ea"/>
              <a:cs typeface="+mn-cs"/>
            </a:defRPr>
          </a:pPr>
          <a:endParaRPr lang="lt-LT"/>
        </a:p>
      </c:txPr>
    </c:title>
    <c:autoTitleDeleted val="0"/>
    <c:plotArea>
      <c:layout/>
      <c:barChart>
        <c:barDir val="bar"/>
        <c:grouping val="clustered"/>
        <c:varyColors val="0"/>
        <c:ser>
          <c:idx val="0"/>
          <c:order val="0"/>
          <c:spPr>
            <a:solidFill>
              <a:srgbClr val="52876B"/>
            </a:solidFill>
            <a:ln>
              <a:noFill/>
            </a:ln>
            <a:effectLst/>
          </c:spPr>
          <c:invertIfNegative val="0"/>
          <c:dLbls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anchor="ctr" anchorCtr="1"/>
              <a:lstStyle/>
              <a:p>
                <a:pPr>
                  <a:defRPr sz="900" b="0" i="0" u="none" strike="noStrike" kern="1200" baseline="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pPr>
                <a:endParaRPr lang="lt-LT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howLeaderLines val="1"/>
                <c15:leaderLines>
                  <c:spPr>
                    <a:ln w="9525" cap="flat" cmpd="sng" algn="ctr">
                      <a:solidFill>
                        <a:schemeClr val="tx1">
                          <a:lumMod val="35000"/>
                          <a:lumOff val="65000"/>
                        </a:schemeClr>
                      </a:solidFill>
                      <a:round/>
                    </a:ln>
                    <a:effectLst/>
                  </c:spPr>
                </c15:leaderLines>
              </c:ext>
            </c:extLst>
          </c:dLbls>
          <c:cat>
            <c:strRef>
              <c:f>'Respondentų duomenys'!$A$59:$A$66</c:f>
              <c:strCache>
                <c:ptCount val="8"/>
                <c:pt idx="0">
                  <c:v>Biržų miesto</c:v>
                </c:pt>
                <c:pt idx="1">
                  <c:v>Širvėnos</c:v>
                </c:pt>
                <c:pt idx="2">
                  <c:v>Papilio</c:v>
                </c:pt>
                <c:pt idx="3">
                  <c:v>Parovėjos</c:v>
                </c:pt>
                <c:pt idx="4">
                  <c:v>Pabiržės</c:v>
                </c:pt>
                <c:pt idx="5">
                  <c:v>Pačeriaukštės</c:v>
                </c:pt>
                <c:pt idx="6">
                  <c:v>Vabalninko</c:v>
                </c:pt>
                <c:pt idx="7">
                  <c:v>Nemunėlio Radviliškio</c:v>
                </c:pt>
              </c:strCache>
            </c:strRef>
          </c:cat>
          <c:val>
            <c:numRef>
              <c:f>'Respondentų duomenys'!$B$59:$B$66</c:f>
              <c:numCache>
                <c:formatCode>0.0%</c:formatCode>
                <c:ptCount val="8"/>
                <c:pt idx="0">
                  <c:v>0.62588235294117645</c:v>
                </c:pt>
                <c:pt idx="1">
                  <c:v>0.1011764705882353</c:v>
                </c:pt>
                <c:pt idx="2">
                  <c:v>5.4117647058823527E-2</c:v>
                </c:pt>
                <c:pt idx="3">
                  <c:v>5.1764705882352942E-2</c:v>
                </c:pt>
                <c:pt idx="4">
                  <c:v>4.7058823529411764E-2</c:v>
                </c:pt>
                <c:pt idx="5">
                  <c:v>4.2352941176470586E-2</c:v>
                </c:pt>
                <c:pt idx="6">
                  <c:v>0.04</c:v>
                </c:pt>
                <c:pt idx="7">
                  <c:v>3.7647058823529408E-2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0-2427-4B28-AD65-221866F31CFA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</c:dLbls>
        <c:gapWidth val="50"/>
        <c:axId val="1759472608"/>
        <c:axId val="1763514512"/>
      </c:barChart>
      <c:catAx>
        <c:axId val="1759472608"/>
        <c:scaling>
          <c:orientation val="minMax"/>
        </c:scaling>
        <c:delete val="0"/>
        <c:axPos val="l"/>
        <c:numFmt formatCode="General" sourceLinked="1"/>
        <c:majorTickMark val="none"/>
        <c:minorTickMark val="none"/>
        <c:tickLblPos val="nextTo"/>
        <c:spPr>
          <a:noFill/>
          <a:ln w="9525" cap="flat" cmpd="sng" algn="ctr">
            <a:solidFill>
              <a:schemeClr val="tx1">
                <a:lumMod val="15000"/>
                <a:lumOff val="85000"/>
              </a:schemeClr>
            </a:solidFill>
            <a:round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900" b="0" i="0" u="none" strike="noStrike" kern="1200" baseline="0">
                <a:solidFill>
                  <a:schemeClr val="tx1"/>
                </a:solidFill>
                <a:latin typeface="Cambria" panose="02040503050406030204" pitchFamily="18" charset="0"/>
                <a:ea typeface="Cambria" panose="02040503050406030204" pitchFamily="18" charset="0"/>
                <a:cs typeface="+mn-cs"/>
              </a:defRPr>
            </a:pPr>
            <a:endParaRPr lang="lt-LT"/>
          </a:p>
        </c:txPr>
        <c:crossAx val="1763514512"/>
        <c:crosses val="autoZero"/>
        <c:auto val="1"/>
        <c:lblAlgn val="ctr"/>
        <c:lblOffset val="100"/>
        <c:noMultiLvlLbl val="0"/>
      </c:catAx>
      <c:valAx>
        <c:axId val="1763514512"/>
        <c:scaling>
          <c:orientation val="minMax"/>
        </c:scaling>
        <c:delete val="0"/>
        <c:axPos val="b"/>
        <c:majorGridlines>
          <c:spPr>
            <a:ln w="9525" cap="flat" cmpd="sng" algn="ctr">
              <a:solidFill>
                <a:schemeClr val="tx1">
                  <a:lumMod val="15000"/>
                  <a:lumOff val="85000"/>
                </a:schemeClr>
              </a:solidFill>
              <a:round/>
            </a:ln>
            <a:effectLst/>
          </c:spPr>
        </c:majorGridlines>
        <c:numFmt formatCode="0%" sourceLinked="0"/>
        <c:majorTickMark val="none"/>
        <c:minorTickMark val="none"/>
        <c:tickLblPos val="nextTo"/>
        <c:spPr>
          <a:noFill/>
          <a:ln>
            <a:noFill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900" b="0" i="0" u="none" strike="noStrik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pPr>
            <a:endParaRPr lang="lt-LT"/>
          </a:p>
        </c:txPr>
        <c:crossAx val="1759472608"/>
        <c:crosses val="autoZero"/>
        <c:crossBetween val="between"/>
      </c:valAx>
      <c:spPr>
        <a:noFill/>
        <a:ln>
          <a:noFill/>
        </a:ln>
        <a:effectLst/>
      </c:spPr>
    </c:plotArea>
    <c:plotVisOnly val="1"/>
    <c:dispBlanksAs val="gap"/>
    <c:extLst>
      <c:ext xmlns:c16r3="http://schemas.microsoft.com/office/drawing/2017/03/chart" uri="{56B9EC1D-385E-4148-901F-78D8002777C0}">
        <c16r3:dataDisplayOptions16>
          <c16r3:dispNaAsBlank val="1"/>
        </c16r3:dataDisplayOptions16>
      </c:ext>
    </c:extLst>
    <c:showDLblsOverMax val="0"/>
  </c:chart>
  <c:spPr>
    <a:solidFill>
      <a:schemeClr val="bg1">
        <a:lumMod val="85000"/>
      </a:schemeClr>
    </a:solidFill>
    <a:ln w="9525" cap="flat" cmpd="sng" algn="ctr">
      <a:noFill/>
      <a:round/>
    </a:ln>
    <a:effectLst/>
  </c:spPr>
  <c:txPr>
    <a:bodyPr/>
    <a:lstStyle/>
    <a:p>
      <a:pPr>
        <a:defRPr sz="900">
          <a:solidFill>
            <a:schemeClr val="tx1"/>
          </a:solidFill>
        </a:defRPr>
      </a:pPr>
      <a:endParaRPr lang="lt-LT"/>
    </a:p>
  </c:txPr>
  <c:externalData r:id="rId3">
    <c:autoUpdate val="0"/>
  </c:externalData>
</c:chartSpace>
</file>

<file path=ppt/charts/chart7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lt-LT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title>
      <c:tx>
        <c:rich>
          <a:bodyPr rot="0" spcFirstLastPara="1" vertOverflow="ellipsis" vert="horz" wrap="square" anchor="ctr" anchorCtr="1"/>
          <a:lstStyle/>
          <a:p>
            <a:pPr>
              <a:defRPr sz="1400" b="0" i="0" u="none" strike="noStrike" kern="1200" spc="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pPr>
            <a:r>
              <a:rPr lang="en-US">
                <a:solidFill>
                  <a:schemeClr val="tx1"/>
                </a:solidFill>
              </a:rPr>
              <a:t>Kaip per paskutinius 5 metus pasikeitė</a:t>
            </a:r>
            <a:r>
              <a:rPr lang="en-US" baseline="0">
                <a:solidFill>
                  <a:schemeClr val="tx1"/>
                </a:solidFill>
              </a:rPr>
              <a:t> gyvenamoji vietovė</a:t>
            </a:r>
            <a:r>
              <a:rPr lang="en-US">
                <a:solidFill>
                  <a:schemeClr val="tx1"/>
                </a:solidFill>
              </a:rPr>
              <a:t> (N=425)?</a:t>
            </a:r>
          </a:p>
        </c:rich>
      </c:tx>
      <c:overlay val="0"/>
      <c:spPr>
        <a:noFill/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sz="1400" b="0" i="0" u="none" strike="noStrike" kern="1200" spc="0" baseline="0">
              <a:solidFill>
                <a:schemeClr val="tx1"/>
              </a:solidFill>
              <a:latin typeface="+mn-lt"/>
              <a:ea typeface="+mn-ea"/>
              <a:cs typeface="+mn-cs"/>
            </a:defRPr>
          </a:pPr>
          <a:endParaRPr lang="lt-LT"/>
        </a:p>
      </c:txPr>
    </c:title>
    <c:autoTitleDeleted val="0"/>
    <c:plotArea>
      <c:layout/>
      <c:barChart>
        <c:barDir val="bar"/>
        <c:grouping val="clustered"/>
        <c:varyColors val="0"/>
        <c:ser>
          <c:idx val="0"/>
          <c:order val="0"/>
          <c:spPr>
            <a:solidFill>
              <a:srgbClr val="52876B"/>
            </a:solidFill>
            <a:ln>
              <a:noFill/>
            </a:ln>
            <a:effectLst/>
          </c:spPr>
          <c:invertIfNegative val="0"/>
          <c:dLbls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lIns="38100" tIns="19050" rIns="38100" bIns="19050" anchor="ctr" anchorCtr="1">
                <a:spAutoFit/>
              </a:bodyPr>
              <a:lstStyle/>
              <a:p>
                <a:pPr>
                  <a:defRPr sz="900" b="1" i="0" u="none" strike="noStrike" kern="1200" baseline="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pPr>
                <a:endParaRPr lang="lt-LT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howLeaderLines val="1"/>
                <c15:leaderLines>
                  <c:spPr>
                    <a:ln w="9525" cap="flat" cmpd="sng" algn="ctr">
                      <a:solidFill>
                        <a:schemeClr val="tx1">
                          <a:lumMod val="35000"/>
                          <a:lumOff val="65000"/>
                        </a:schemeClr>
                      </a:solidFill>
                      <a:round/>
                    </a:ln>
                    <a:effectLst/>
                  </c:spPr>
                </c15:leaderLines>
              </c:ext>
            </c:extLst>
          </c:dLbls>
          <c:cat>
            <c:strRef>
              <c:f>'I BLOKAS'!$A$16:$A$18</c:f>
              <c:strCache>
                <c:ptCount val="3"/>
                <c:pt idx="0">
                  <c:v>Pokyčiai į gerąją pusę</c:v>
                </c:pt>
                <c:pt idx="1">
                  <c:v>Gyvenamoji aplinka iš esmės nepasikeitė</c:v>
                </c:pt>
                <c:pt idx="2">
                  <c:v>Pokyčiai į blogąją pusę</c:v>
                </c:pt>
              </c:strCache>
            </c:strRef>
          </c:cat>
          <c:val>
            <c:numRef>
              <c:f>'I BLOKAS'!$B$16:$B$18</c:f>
              <c:numCache>
                <c:formatCode>0.0%</c:formatCode>
                <c:ptCount val="3"/>
                <c:pt idx="0">
                  <c:v>0.63529411764705879</c:v>
                </c:pt>
                <c:pt idx="1">
                  <c:v>0.2847058823529412</c:v>
                </c:pt>
                <c:pt idx="2">
                  <c:v>0.08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0-0A13-4FFE-BCEE-4D94E05350E2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</c:dLbls>
        <c:gapWidth val="50"/>
        <c:axId val="531851696"/>
        <c:axId val="531842960"/>
      </c:barChart>
      <c:catAx>
        <c:axId val="531851696"/>
        <c:scaling>
          <c:orientation val="minMax"/>
        </c:scaling>
        <c:delete val="0"/>
        <c:axPos val="l"/>
        <c:numFmt formatCode="General" sourceLinked="1"/>
        <c:majorTickMark val="none"/>
        <c:minorTickMark val="none"/>
        <c:tickLblPos val="nextTo"/>
        <c:spPr>
          <a:noFill/>
          <a:ln w="9525" cap="flat" cmpd="sng" algn="ctr">
            <a:solidFill>
              <a:schemeClr val="tx1">
                <a:lumMod val="15000"/>
                <a:lumOff val="85000"/>
              </a:schemeClr>
            </a:solidFill>
            <a:round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900" b="0" i="0" u="none" strike="noStrike" kern="1200" baseline="0">
                <a:solidFill>
                  <a:schemeClr val="tx1"/>
                </a:solidFill>
                <a:latin typeface="Cambria" panose="02040503050406030204" pitchFamily="18" charset="0"/>
                <a:ea typeface="Cambria" panose="02040503050406030204" pitchFamily="18" charset="0"/>
                <a:cs typeface="+mn-cs"/>
              </a:defRPr>
            </a:pPr>
            <a:endParaRPr lang="lt-LT"/>
          </a:p>
        </c:txPr>
        <c:crossAx val="531842960"/>
        <c:crosses val="autoZero"/>
        <c:auto val="1"/>
        <c:lblAlgn val="ctr"/>
        <c:lblOffset val="100"/>
        <c:noMultiLvlLbl val="0"/>
      </c:catAx>
      <c:valAx>
        <c:axId val="531842960"/>
        <c:scaling>
          <c:orientation val="minMax"/>
        </c:scaling>
        <c:delete val="0"/>
        <c:axPos val="b"/>
        <c:majorGridlines>
          <c:spPr>
            <a:ln w="9525" cap="flat" cmpd="sng" algn="ctr">
              <a:solidFill>
                <a:schemeClr val="tx1">
                  <a:lumMod val="15000"/>
                  <a:lumOff val="85000"/>
                </a:schemeClr>
              </a:solidFill>
              <a:round/>
            </a:ln>
            <a:effectLst/>
          </c:spPr>
        </c:majorGridlines>
        <c:numFmt formatCode="0%" sourceLinked="0"/>
        <c:majorTickMark val="none"/>
        <c:minorTickMark val="none"/>
        <c:tickLblPos val="nextTo"/>
        <c:spPr>
          <a:noFill/>
          <a:ln>
            <a:noFill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900" b="0" i="0" u="none" strike="noStrik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pPr>
            <a:endParaRPr lang="lt-LT"/>
          </a:p>
        </c:txPr>
        <c:crossAx val="531851696"/>
        <c:crosses val="autoZero"/>
        <c:crossBetween val="between"/>
      </c:valAx>
      <c:spPr>
        <a:noFill/>
        <a:ln>
          <a:noFill/>
        </a:ln>
        <a:effectLst/>
      </c:spPr>
    </c:plotArea>
    <c:plotVisOnly val="1"/>
    <c:dispBlanksAs val="gap"/>
    <c:extLst>
      <c:ext xmlns:c16r3="http://schemas.microsoft.com/office/drawing/2017/03/chart" uri="{56B9EC1D-385E-4148-901F-78D8002777C0}">
        <c16r3:dataDisplayOptions16>
          <c16r3:dispNaAsBlank val="1"/>
        </c16r3:dataDisplayOptions16>
      </c:ext>
    </c:extLst>
    <c:showDLblsOverMax val="0"/>
  </c:chart>
  <c:spPr>
    <a:solidFill>
      <a:schemeClr val="bg1">
        <a:lumMod val="85000"/>
      </a:schemeClr>
    </a:solidFill>
    <a:ln w="9525" cap="flat" cmpd="sng" algn="ctr">
      <a:solidFill>
        <a:schemeClr val="tx1">
          <a:lumMod val="15000"/>
          <a:lumOff val="85000"/>
        </a:schemeClr>
      </a:solidFill>
      <a:round/>
    </a:ln>
    <a:effectLst/>
  </c:spPr>
  <c:txPr>
    <a:bodyPr/>
    <a:lstStyle/>
    <a:p>
      <a:pPr>
        <a:defRPr/>
      </a:pPr>
      <a:endParaRPr lang="lt-LT"/>
    </a:p>
  </c:txPr>
  <c:externalData r:id="rId3">
    <c:autoUpdate val="0"/>
  </c:externalData>
</c:chartSpace>
</file>

<file path=ppt/charts/chart8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lt-LT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title>
      <c:tx>
        <c:rich>
          <a:bodyPr rot="0" spcFirstLastPara="1" vertOverflow="ellipsis" vert="horz" wrap="square" anchor="ctr" anchorCtr="1"/>
          <a:lstStyle/>
          <a:p>
            <a:pPr>
              <a:defRPr sz="1400" b="0" i="0" u="none" strike="noStrike" kern="1200" spc="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pPr>
            <a:r>
              <a:rPr lang="en-US">
                <a:solidFill>
                  <a:schemeClr val="tx1"/>
                </a:solidFill>
              </a:rPr>
              <a:t>Kaip saugiai jaučiatės</a:t>
            </a:r>
            <a:r>
              <a:rPr lang="en-US" baseline="0">
                <a:solidFill>
                  <a:schemeClr val="tx1"/>
                </a:solidFill>
              </a:rPr>
              <a:t> gyvenamojoje vietovėje</a:t>
            </a:r>
            <a:r>
              <a:rPr lang="en-US">
                <a:solidFill>
                  <a:schemeClr val="tx1"/>
                </a:solidFill>
              </a:rPr>
              <a:t> (N=425)?</a:t>
            </a:r>
          </a:p>
        </c:rich>
      </c:tx>
      <c:overlay val="0"/>
      <c:spPr>
        <a:noFill/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sz="1400" b="0" i="0" u="none" strike="noStrike" kern="1200" spc="0" baseline="0">
              <a:solidFill>
                <a:schemeClr val="tx1"/>
              </a:solidFill>
              <a:latin typeface="+mn-lt"/>
              <a:ea typeface="+mn-ea"/>
              <a:cs typeface="+mn-cs"/>
            </a:defRPr>
          </a:pPr>
          <a:endParaRPr lang="lt-LT"/>
        </a:p>
      </c:txPr>
    </c:title>
    <c:autoTitleDeleted val="0"/>
    <c:plotArea>
      <c:layout>
        <c:manualLayout>
          <c:layoutTarget val="inner"/>
          <c:xMode val="edge"/>
          <c:yMode val="edge"/>
          <c:x val="0.34504236519984549"/>
          <c:y val="0.32918032786885248"/>
          <c:w val="0.57064339930481667"/>
          <c:h val="0.52377548960226128"/>
        </c:manualLayout>
      </c:layout>
      <c:barChart>
        <c:barDir val="bar"/>
        <c:grouping val="clustered"/>
        <c:varyColors val="0"/>
        <c:ser>
          <c:idx val="0"/>
          <c:order val="0"/>
          <c:spPr>
            <a:solidFill>
              <a:srgbClr val="52876B"/>
            </a:solidFill>
            <a:ln>
              <a:noFill/>
            </a:ln>
            <a:effectLst/>
          </c:spPr>
          <c:invertIfNegative val="0"/>
          <c:dLbls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lIns="38100" tIns="19050" rIns="38100" bIns="19050" anchor="ctr" anchorCtr="1">
                <a:spAutoFit/>
              </a:bodyPr>
              <a:lstStyle/>
              <a:p>
                <a:pPr>
                  <a:defRPr sz="900" b="1" i="0" u="none" strike="noStrike" kern="1200" baseline="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pPr>
                <a:endParaRPr lang="lt-LT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howLeaderLines val="1"/>
                <c15:leaderLines>
                  <c:spPr>
                    <a:ln w="9525" cap="flat" cmpd="sng" algn="ctr">
                      <a:solidFill>
                        <a:schemeClr val="tx1">
                          <a:lumMod val="35000"/>
                          <a:lumOff val="65000"/>
                        </a:schemeClr>
                      </a:solidFill>
                      <a:round/>
                    </a:ln>
                    <a:effectLst/>
                  </c:spPr>
                </c15:leaderLines>
              </c:ext>
            </c:extLst>
          </c:dLbls>
          <c:cat>
            <c:strRef>
              <c:f>'I BLOKAS'!$A$31:$A$35</c:f>
              <c:strCache>
                <c:ptCount val="5"/>
                <c:pt idx="0">
                  <c:v>Pakankamai saugiai</c:v>
                </c:pt>
                <c:pt idx="1">
                  <c:v>Labai saugiai</c:v>
                </c:pt>
                <c:pt idx="2">
                  <c:v>Nesaugiai</c:v>
                </c:pt>
                <c:pt idx="3">
                  <c:v>Neturiu nuomonės</c:v>
                </c:pt>
                <c:pt idx="4">
                  <c:v>Labai nesaugiai</c:v>
                </c:pt>
              </c:strCache>
            </c:strRef>
          </c:cat>
          <c:val>
            <c:numRef>
              <c:f>'I BLOKAS'!$B$31:$B$35</c:f>
              <c:numCache>
                <c:formatCode>0.0%</c:formatCode>
                <c:ptCount val="5"/>
                <c:pt idx="0">
                  <c:v>0.82352941176470584</c:v>
                </c:pt>
                <c:pt idx="1">
                  <c:v>7.7647058823529416E-2</c:v>
                </c:pt>
                <c:pt idx="2">
                  <c:v>7.2941176470588232E-2</c:v>
                </c:pt>
                <c:pt idx="3">
                  <c:v>1.6470588235294119E-2</c:v>
                </c:pt>
                <c:pt idx="4">
                  <c:v>9.4117647058823521E-3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0-DE4B-41D5-887D-43D0EAB28032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</c:dLbls>
        <c:gapWidth val="50"/>
        <c:axId val="531851696"/>
        <c:axId val="531842960"/>
      </c:barChart>
      <c:catAx>
        <c:axId val="531851696"/>
        <c:scaling>
          <c:orientation val="minMax"/>
        </c:scaling>
        <c:delete val="0"/>
        <c:axPos val="l"/>
        <c:numFmt formatCode="General" sourceLinked="1"/>
        <c:majorTickMark val="none"/>
        <c:minorTickMark val="none"/>
        <c:tickLblPos val="nextTo"/>
        <c:spPr>
          <a:noFill/>
          <a:ln w="9525" cap="flat" cmpd="sng" algn="ctr">
            <a:solidFill>
              <a:schemeClr val="tx1">
                <a:lumMod val="15000"/>
                <a:lumOff val="85000"/>
              </a:schemeClr>
            </a:solidFill>
            <a:round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900" b="0" i="0" u="none" strike="noStrike" kern="1200" baseline="0">
                <a:solidFill>
                  <a:schemeClr val="tx1"/>
                </a:solidFill>
                <a:latin typeface="Cambria" panose="02040503050406030204" pitchFamily="18" charset="0"/>
                <a:ea typeface="Cambria" panose="02040503050406030204" pitchFamily="18" charset="0"/>
                <a:cs typeface="+mn-cs"/>
              </a:defRPr>
            </a:pPr>
            <a:endParaRPr lang="lt-LT"/>
          </a:p>
        </c:txPr>
        <c:crossAx val="531842960"/>
        <c:crosses val="autoZero"/>
        <c:auto val="1"/>
        <c:lblAlgn val="ctr"/>
        <c:lblOffset val="100"/>
        <c:noMultiLvlLbl val="0"/>
      </c:catAx>
      <c:valAx>
        <c:axId val="531842960"/>
        <c:scaling>
          <c:orientation val="minMax"/>
        </c:scaling>
        <c:delete val="0"/>
        <c:axPos val="b"/>
        <c:majorGridlines>
          <c:spPr>
            <a:ln w="9525" cap="flat" cmpd="sng" algn="ctr">
              <a:solidFill>
                <a:schemeClr val="tx1">
                  <a:lumMod val="15000"/>
                  <a:lumOff val="85000"/>
                </a:schemeClr>
              </a:solidFill>
              <a:round/>
            </a:ln>
            <a:effectLst/>
          </c:spPr>
        </c:majorGridlines>
        <c:numFmt formatCode="0%" sourceLinked="0"/>
        <c:majorTickMark val="none"/>
        <c:minorTickMark val="none"/>
        <c:tickLblPos val="nextTo"/>
        <c:spPr>
          <a:noFill/>
          <a:ln>
            <a:noFill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900" b="0" i="0" u="none" strike="noStrik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pPr>
            <a:endParaRPr lang="lt-LT"/>
          </a:p>
        </c:txPr>
        <c:crossAx val="531851696"/>
        <c:crosses val="autoZero"/>
        <c:crossBetween val="between"/>
      </c:valAx>
      <c:spPr>
        <a:noFill/>
        <a:ln>
          <a:noFill/>
        </a:ln>
        <a:effectLst/>
      </c:spPr>
    </c:plotArea>
    <c:plotVisOnly val="1"/>
    <c:dispBlanksAs val="gap"/>
    <c:extLst>
      <c:ext xmlns:c16r3="http://schemas.microsoft.com/office/drawing/2017/03/chart" uri="{56B9EC1D-385E-4148-901F-78D8002777C0}">
        <c16r3:dataDisplayOptions16>
          <c16r3:dispNaAsBlank val="1"/>
        </c16r3:dataDisplayOptions16>
      </c:ext>
    </c:extLst>
    <c:showDLblsOverMax val="0"/>
  </c:chart>
  <c:spPr>
    <a:solidFill>
      <a:schemeClr val="bg1">
        <a:lumMod val="85000"/>
      </a:schemeClr>
    </a:solidFill>
    <a:ln w="9525" cap="flat" cmpd="sng" algn="ctr">
      <a:solidFill>
        <a:schemeClr val="tx1">
          <a:lumMod val="15000"/>
          <a:lumOff val="85000"/>
        </a:schemeClr>
      </a:solidFill>
      <a:round/>
    </a:ln>
    <a:effectLst/>
  </c:spPr>
  <c:txPr>
    <a:bodyPr/>
    <a:lstStyle/>
    <a:p>
      <a:pPr>
        <a:defRPr/>
      </a:pPr>
      <a:endParaRPr lang="lt-LT"/>
    </a:p>
  </c:txPr>
  <c:externalData r:id="rId3">
    <c:autoUpdate val="0"/>
  </c:externalData>
</c:chartSpace>
</file>

<file path=ppt/charts/chart9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lt-LT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title>
      <c:tx>
        <c:rich>
          <a:bodyPr rot="0" spcFirstLastPara="1" vertOverflow="ellipsis" vert="horz" wrap="square" anchor="ctr" anchorCtr="1"/>
          <a:lstStyle/>
          <a:p>
            <a:pPr>
              <a:defRPr sz="1400" b="0" i="0" u="none" strike="noStrike" kern="1200" spc="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pPr>
            <a:r>
              <a:rPr lang="en-US">
                <a:solidFill>
                  <a:schemeClr val="tx1"/>
                </a:solidFill>
              </a:rPr>
              <a:t>Priežastys,</a:t>
            </a:r>
            <a:r>
              <a:rPr lang="en-US" baseline="0">
                <a:solidFill>
                  <a:schemeClr val="tx1"/>
                </a:solidFill>
              </a:rPr>
              <a:t> kodėl jaučiatės nesaugiai gyvenamojoje vietovėje </a:t>
            </a:r>
            <a:r>
              <a:rPr lang="en-US">
                <a:solidFill>
                  <a:schemeClr val="tx1"/>
                </a:solidFill>
              </a:rPr>
              <a:t>(N=425)?</a:t>
            </a:r>
          </a:p>
        </c:rich>
      </c:tx>
      <c:overlay val="0"/>
      <c:spPr>
        <a:noFill/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sz="1400" b="0" i="0" u="none" strike="noStrike" kern="1200" spc="0" baseline="0">
              <a:solidFill>
                <a:schemeClr val="tx1"/>
              </a:solidFill>
              <a:latin typeface="+mn-lt"/>
              <a:ea typeface="+mn-ea"/>
              <a:cs typeface="+mn-cs"/>
            </a:defRPr>
          </a:pPr>
          <a:endParaRPr lang="lt-LT"/>
        </a:p>
      </c:txPr>
    </c:title>
    <c:autoTitleDeleted val="0"/>
    <c:plotArea>
      <c:layout/>
      <c:barChart>
        <c:barDir val="bar"/>
        <c:grouping val="clustered"/>
        <c:varyColors val="0"/>
        <c:ser>
          <c:idx val="0"/>
          <c:order val="0"/>
          <c:spPr>
            <a:solidFill>
              <a:srgbClr val="52876B"/>
            </a:solidFill>
            <a:ln>
              <a:noFill/>
            </a:ln>
            <a:effectLst/>
          </c:spPr>
          <c:invertIfNegative val="0"/>
          <c:dLbls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lIns="38100" tIns="19050" rIns="38100" bIns="19050" anchor="ctr" anchorCtr="1">
                <a:spAutoFit/>
              </a:bodyPr>
              <a:lstStyle/>
              <a:p>
                <a:pPr>
                  <a:defRPr sz="900" b="1" i="0" u="none" strike="noStrike" kern="1200" baseline="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pPr>
                <a:endParaRPr lang="lt-LT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howLeaderLines val="1"/>
                <c15:leaderLines>
                  <c:spPr>
                    <a:ln w="9525" cap="flat" cmpd="sng" algn="ctr">
                      <a:solidFill>
                        <a:schemeClr val="tx1">
                          <a:lumMod val="35000"/>
                          <a:lumOff val="65000"/>
                        </a:schemeClr>
                      </a:solidFill>
                      <a:round/>
                    </a:ln>
                    <a:effectLst/>
                  </c:spPr>
                </c15:leaderLines>
              </c:ext>
            </c:extLst>
          </c:dLbls>
          <c:cat>
            <c:strRef>
              <c:f>'I BLOKAS'!$A$178:$A$183</c:f>
              <c:strCache>
                <c:ptCount val="6"/>
                <c:pt idx="0">
                  <c:v>Dėl didelio bendro nusikalstamumo lygio</c:v>
                </c:pt>
                <c:pt idx="1">
                  <c:v>Dėl agresyvaus jaunimo/ paauglių/ vaikų grupių</c:v>
                </c:pt>
                <c:pt idx="2">
                  <c:v>Dėl neapšviestų gatvių/ viešųjų teritorijų</c:v>
                </c:pt>
                <c:pt idx="3">
                  <c:v>Dėl apsvaigusių nuo alkoholio/ narkotinių medžiagų asmenų</c:v>
                </c:pt>
                <c:pt idx="4">
                  <c:v>Dėl apleistų/ avarinės būklės pastatų, kitos nesaugios/ avarinės būklės infrastruktūros</c:v>
                </c:pt>
                <c:pt idx="5">
                  <c:v>Dėl nesutvarkytų/ nesaugių kelių, gatvių, šaligatvių, takų arba jų nebuvimo</c:v>
                </c:pt>
              </c:strCache>
            </c:strRef>
          </c:cat>
          <c:val>
            <c:numRef>
              <c:f>'I BLOKAS'!$B$178:$B$183</c:f>
              <c:numCache>
                <c:formatCode>0.0</c:formatCode>
                <c:ptCount val="6"/>
                <c:pt idx="0">
                  <c:v>2.5082352941176471</c:v>
                </c:pt>
                <c:pt idx="1">
                  <c:v>2.8329411764705883</c:v>
                </c:pt>
                <c:pt idx="2">
                  <c:v>2.9364705882352942</c:v>
                </c:pt>
                <c:pt idx="3">
                  <c:v>3.0141176470588236</c:v>
                </c:pt>
                <c:pt idx="4">
                  <c:v>3.0776470588235294</c:v>
                </c:pt>
                <c:pt idx="5">
                  <c:v>3.783529411764706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0-636B-4C7C-955C-B108E69F0C23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</c:dLbls>
        <c:gapWidth val="50"/>
        <c:axId val="531851696"/>
        <c:axId val="531842960"/>
      </c:barChart>
      <c:catAx>
        <c:axId val="531851696"/>
        <c:scaling>
          <c:orientation val="minMax"/>
        </c:scaling>
        <c:delete val="0"/>
        <c:axPos val="l"/>
        <c:numFmt formatCode="General" sourceLinked="1"/>
        <c:majorTickMark val="none"/>
        <c:minorTickMark val="none"/>
        <c:tickLblPos val="nextTo"/>
        <c:spPr>
          <a:noFill/>
          <a:ln w="9525" cap="flat" cmpd="sng" algn="ctr">
            <a:solidFill>
              <a:schemeClr val="tx1">
                <a:lumMod val="15000"/>
                <a:lumOff val="85000"/>
              </a:schemeClr>
            </a:solidFill>
            <a:round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900" b="0" i="0" u="none" strike="noStrike" kern="1200" baseline="0">
                <a:solidFill>
                  <a:schemeClr val="tx1"/>
                </a:solidFill>
                <a:latin typeface="Cambria" panose="02040503050406030204" pitchFamily="18" charset="0"/>
                <a:ea typeface="Cambria" panose="02040503050406030204" pitchFamily="18" charset="0"/>
                <a:cs typeface="+mn-cs"/>
              </a:defRPr>
            </a:pPr>
            <a:endParaRPr lang="lt-LT"/>
          </a:p>
        </c:txPr>
        <c:crossAx val="531842960"/>
        <c:crosses val="autoZero"/>
        <c:auto val="1"/>
        <c:lblAlgn val="ctr"/>
        <c:lblOffset val="100"/>
        <c:noMultiLvlLbl val="0"/>
      </c:catAx>
      <c:valAx>
        <c:axId val="531842960"/>
        <c:scaling>
          <c:orientation val="minMax"/>
        </c:scaling>
        <c:delete val="0"/>
        <c:axPos val="b"/>
        <c:majorGridlines>
          <c:spPr>
            <a:ln w="9525" cap="flat" cmpd="sng" algn="ctr">
              <a:solidFill>
                <a:schemeClr val="tx1">
                  <a:lumMod val="15000"/>
                  <a:lumOff val="85000"/>
                </a:schemeClr>
              </a:solidFill>
              <a:round/>
            </a:ln>
            <a:effectLst/>
          </c:spPr>
        </c:majorGridlines>
        <c:numFmt formatCode="0.0" sourceLinked="1"/>
        <c:majorTickMark val="none"/>
        <c:minorTickMark val="none"/>
        <c:tickLblPos val="nextTo"/>
        <c:spPr>
          <a:noFill/>
          <a:ln>
            <a:noFill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900" b="0" i="0" u="none" strike="noStrik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pPr>
            <a:endParaRPr lang="lt-LT"/>
          </a:p>
        </c:txPr>
        <c:crossAx val="531851696"/>
        <c:crosses val="autoZero"/>
        <c:crossBetween val="between"/>
        <c:majorUnit val="1"/>
      </c:valAx>
      <c:spPr>
        <a:noFill/>
        <a:ln>
          <a:noFill/>
        </a:ln>
        <a:effectLst/>
      </c:spPr>
    </c:plotArea>
    <c:plotVisOnly val="1"/>
    <c:dispBlanksAs val="gap"/>
    <c:extLst>
      <c:ext xmlns:c16r3="http://schemas.microsoft.com/office/drawing/2017/03/chart" uri="{56B9EC1D-385E-4148-901F-78D8002777C0}">
        <c16r3:dataDisplayOptions16>
          <c16r3:dispNaAsBlank val="1"/>
        </c16r3:dataDisplayOptions16>
      </c:ext>
    </c:extLst>
    <c:showDLblsOverMax val="0"/>
  </c:chart>
  <c:spPr>
    <a:solidFill>
      <a:schemeClr val="bg1">
        <a:lumMod val="85000"/>
      </a:schemeClr>
    </a:solidFill>
    <a:ln w="9525" cap="flat" cmpd="sng" algn="ctr">
      <a:solidFill>
        <a:schemeClr val="tx1">
          <a:lumMod val="15000"/>
          <a:lumOff val="85000"/>
        </a:schemeClr>
      </a:solidFill>
      <a:round/>
    </a:ln>
    <a:effectLst/>
  </c:spPr>
  <c:txPr>
    <a:bodyPr/>
    <a:lstStyle/>
    <a:p>
      <a:pPr>
        <a:defRPr/>
      </a:pPr>
      <a:endParaRPr lang="lt-LT"/>
    </a:p>
  </c:txPr>
  <c:externalData r:id="rId3">
    <c:autoUpdate val="0"/>
  </c:externalData>
</c:chartSpace>
</file>

<file path=ppt/charts/chart10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lt-LT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title>
      <c:tx>
        <c:rich>
          <a:bodyPr rot="0" spcFirstLastPara="1" vertOverflow="ellipsis" vert="horz" wrap="square" anchor="ctr" anchorCtr="1"/>
          <a:lstStyle/>
          <a:p>
            <a:pPr>
              <a:defRPr sz="2000" b="1" i="0" u="none" strike="noStrike" kern="1200" spc="0" baseline="0">
                <a:solidFill>
                  <a:schemeClr val="tx1"/>
                </a:solidFill>
                <a:latin typeface="Cambria" panose="02040503050406030204" pitchFamily="18" charset="0"/>
                <a:ea typeface="Cambria" panose="02040503050406030204" pitchFamily="18" charset="0"/>
                <a:cs typeface="+mn-cs"/>
              </a:defRPr>
            </a:pPr>
            <a:r>
              <a:rPr lang="en-GB" sz="2000" b="1"/>
              <a:t>Viešųjų paslaugų prieinamumo palyginimas</a:t>
            </a:r>
          </a:p>
        </c:rich>
      </c:tx>
      <c:overlay val="0"/>
      <c:spPr>
        <a:noFill/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sz="2000" b="1" i="0" u="none" strike="noStrike" kern="1200" spc="0" baseline="0">
              <a:solidFill>
                <a:schemeClr val="tx1"/>
              </a:solidFill>
              <a:latin typeface="Cambria" panose="02040503050406030204" pitchFamily="18" charset="0"/>
              <a:ea typeface="Cambria" panose="02040503050406030204" pitchFamily="18" charset="0"/>
              <a:cs typeface="+mn-cs"/>
            </a:defRPr>
          </a:pPr>
          <a:endParaRPr lang="lt-LT"/>
        </a:p>
      </c:txPr>
    </c:title>
    <c:autoTitleDeleted val="0"/>
    <c:plotArea>
      <c:layout/>
      <c:barChart>
        <c:barDir val="bar"/>
        <c:grouping val="clustered"/>
        <c:varyColors val="0"/>
        <c:ser>
          <c:idx val="0"/>
          <c:order val="0"/>
          <c:spPr>
            <a:solidFill>
              <a:srgbClr val="52876B"/>
            </a:solidFill>
            <a:ln>
              <a:noFill/>
            </a:ln>
            <a:effectLst/>
          </c:spPr>
          <c:invertIfNegative val="0"/>
          <c:dLbls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anchor="ctr" anchorCtr="1"/>
              <a:lstStyle/>
              <a:p>
                <a:pPr>
                  <a:defRPr sz="1800" b="1" i="0" u="none" strike="noStrike" kern="1200" baseline="0">
                    <a:solidFill>
                      <a:schemeClr val="tx1"/>
                    </a:solidFill>
                    <a:latin typeface="Cambria" panose="02040503050406030204" pitchFamily="18" charset="0"/>
                    <a:ea typeface="Cambria" panose="02040503050406030204" pitchFamily="18" charset="0"/>
                    <a:cs typeface="+mn-cs"/>
                  </a:defRPr>
                </a:pPr>
                <a:endParaRPr lang="lt-LT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howLeaderLines val="1"/>
                <c15:leaderLines>
                  <c:spPr>
                    <a:ln w="9525" cap="flat" cmpd="sng" algn="ctr">
                      <a:solidFill>
                        <a:schemeClr val="tx1">
                          <a:lumMod val="35000"/>
                          <a:lumOff val="65000"/>
                        </a:schemeClr>
                      </a:solidFill>
                      <a:round/>
                    </a:ln>
                    <a:effectLst/>
                  </c:spPr>
                </c15:leaderLines>
              </c:ext>
            </c:extLst>
          </c:dLbls>
          <c:cat>
            <c:strRef>
              <c:f>bendras!$A$2:$A$7</c:f>
              <c:strCache>
                <c:ptCount val="6"/>
                <c:pt idx="0">
                  <c:v>Viešo susisiekimo ir ryšių prieinamumas</c:v>
                </c:pt>
                <c:pt idx="1">
                  <c:v>Sveikatos priežiūros paslaugų prieinamumas</c:v>
                </c:pt>
                <c:pt idx="2">
                  <c:v>Socialinių paslaugų prieinamumas</c:v>
                </c:pt>
                <c:pt idx="3">
                  <c:v>Aktyvaus poilsio ir sportavimo galimybės (prieinamumas)</c:v>
                </c:pt>
                <c:pt idx="4">
                  <c:v>Kultūros paslaugų prieinamumas</c:v>
                </c:pt>
                <c:pt idx="5">
                  <c:v>Švietimo paslaugų prieinamumas</c:v>
                </c:pt>
              </c:strCache>
            </c:strRef>
          </c:cat>
          <c:val>
            <c:numRef>
              <c:f>bendras!$B$2:$B$7</c:f>
              <c:numCache>
                <c:formatCode>General</c:formatCode>
                <c:ptCount val="6"/>
                <c:pt idx="0">
                  <c:v>5.8</c:v>
                </c:pt>
                <c:pt idx="1">
                  <c:v>6.2</c:v>
                </c:pt>
                <c:pt idx="2">
                  <c:v>6.7</c:v>
                </c:pt>
                <c:pt idx="3">
                  <c:v>6.8</c:v>
                </c:pt>
                <c:pt idx="4" formatCode="0.0">
                  <c:v>7</c:v>
                </c:pt>
                <c:pt idx="5">
                  <c:v>7.2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0-29B0-41C6-9370-419121DFC7D4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</c:dLbls>
        <c:gapWidth val="50"/>
        <c:axId val="2048007807"/>
        <c:axId val="2048008223"/>
      </c:barChart>
      <c:catAx>
        <c:axId val="2048007807"/>
        <c:scaling>
          <c:orientation val="minMax"/>
        </c:scaling>
        <c:delete val="0"/>
        <c:axPos val="l"/>
        <c:numFmt formatCode="General" sourceLinked="1"/>
        <c:majorTickMark val="none"/>
        <c:minorTickMark val="none"/>
        <c:tickLblPos val="nextTo"/>
        <c:spPr>
          <a:noFill/>
          <a:ln w="9525" cap="flat" cmpd="sng" algn="ctr">
            <a:solidFill>
              <a:schemeClr val="tx1">
                <a:lumMod val="15000"/>
                <a:lumOff val="85000"/>
              </a:schemeClr>
            </a:solidFill>
            <a:round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1200" b="0" i="0" u="none" strike="noStrike" kern="1200" baseline="0">
                <a:solidFill>
                  <a:schemeClr val="tx1"/>
                </a:solidFill>
                <a:latin typeface="Cambria" panose="02040503050406030204" pitchFamily="18" charset="0"/>
                <a:ea typeface="Cambria" panose="02040503050406030204" pitchFamily="18" charset="0"/>
                <a:cs typeface="+mn-cs"/>
              </a:defRPr>
            </a:pPr>
            <a:endParaRPr lang="lt-LT"/>
          </a:p>
        </c:txPr>
        <c:crossAx val="2048008223"/>
        <c:crosses val="autoZero"/>
        <c:auto val="1"/>
        <c:lblAlgn val="ctr"/>
        <c:lblOffset val="100"/>
        <c:noMultiLvlLbl val="0"/>
      </c:catAx>
      <c:valAx>
        <c:axId val="2048008223"/>
        <c:scaling>
          <c:orientation val="minMax"/>
        </c:scaling>
        <c:delete val="0"/>
        <c:axPos val="b"/>
        <c:majorGridlines>
          <c:spPr>
            <a:ln w="9525" cap="flat" cmpd="sng" algn="ctr">
              <a:solidFill>
                <a:schemeClr val="tx1">
                  <a:lumMod val="15000"/>
                  <a:lumOff val="85000"/>
                </a:schemeClr>
              </a:solidFill>
              <a:round/>
            </a:ln>
            <a:effectLst/>
          </c:spPr>
        </c:majorGridlines>
        <c:numFmt formatCode="General" sourceLinked="1"/>
        <c:majorTickMark val="none"/>
        <c:minorTickMark val="none"/>
        <c:tickLblPos val="nextTo"/>
        <c:spPr>
          <a:noFill/>
          <a:ln>
            <a:noFill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1200" b="0" i="0" u="none" strike="noStrike" kern="1200" baseline="0">
                <a:solidFill>
                  <a:schemeClr val="tx1"/>
                </a:solidFill>
                <a:latin typeface="Cambria" panose="02040503050406030204" pitchFamily="18" charset="0"/>
                <a:ea typeface="Cambria" panose="02040503050406030204" pitchFamily="18" charset="0"/>
                <a:cs typeface="+mn-cs"/>
              </a:defRPr>
            </a:pPr>
            <a:endParaRPr lang="lt-LT"/>
          </a:p>
        </c:txPr>
        <c:crossAx val="2048007807"/>
        <c:crosses val="autoZero"/>
        <c:crossBetween val="between"/>
      </c:valAx>
      <c:spPr>
        <a:noFill/>
        <a:ln>
          <a:noFill/>
        </a:ln>
        <a:effectLst/>
      </c:spPr>
    </c:plotArea>
    <c:plotVisOnly val="1"/>
    <c:dispBlanksAs val="gap"/>
    <c:extLst>
      <c:ext xmlns:c16r3="http://schemas.microsoft.com/office/drawing/2017/03/chart" uri="{56B9EC1D-385E-4148-901F-78D8002777C0}">
        <c16r3:dataDisplayOptions16>
          <c16r3:dispNaAsBlank val="1"/>
        </c16r3:dataDisplayOptions16>
      </c:ext>
    </c:extLst>
    <c:showDLblsOverMax val="0"/>
  </c:chart>
  <c:spPr>
    <a:solidFill>
      <a:schemeClr val="bg1">
        <a:lumMod val="85000"/>
      </a:schemeClr>
    </a:solidFill>
    <a:ln w="9525" cap="flat" cmpd="sng" algn="ctr">
      <a:solidFill>
        <a:schemeClr val="tx1">
          <a:lumMod val="15000"/>
          <a:lumOff val="85000"/>
        </a:schemeClr>
      </a:solidFill>
      <a:round/>
    </a:ln>
    <a:effectLst/>
  </c:spPr>
  <c:txPr>
    <a:bodyPr/>
    <a:lstStyle/>
    <a:p>
      <a:pPr>
        <a:defRPr>
          <a:solidFill>
            <a:schemeClr val="tx1"/>
          </a:solidFill>
          <a:latin typeface="Cambria" panose="02040503050406030204" pitchFamily="18" charset="0"/>
          <a:ea typeface="Cambria" panose="02040503050406030204" pitchFamily="18" charset="0"/>
        </a:defRPr>
      </a:pPr>
      <a:endParaRPr lang="lt-LT"/>
    </a:p>
  </c:txPr>
  <c:externalData r:id="rId3">
    <c:autoUpdate val="0"/>
  </c:externalData>
</c:chartSpace>
</file>

<file path=ppt/charts/chart11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lt-LT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title>
      <c:tx>
        <c:rich>
          <a:bodyPr rot="0" spcFirstLastPara="1" vertOverflow="ellipsis" vert="horz" wrap="square" anchor="ctr" anchorCtr="1"/>
          <a:lstStyle/>
          <a:p>
            <a:pPr>
              <a:defRPr sz="1400" b="0" i="0" u="none" strike="noStrike" kern="1200" spc="0" baseline="0">
                <a:solidFill>
                  <a:sysClr val="windowText" lastClr="000000"/>
                </a:solidFill>
                <a:latin typeface="+mn-lt"/>
                <a:ea typeface="+mn-ea"/>
                <a:cs typeface="+mn-cs"/>
              </a:defRPr>
            </a:pPr>
            <a:r>
              <a:rPr lang="en-GB">
                <a:solidFill>
                  <a:sysClr val="windowText" lastClr="000000"/>
                </a:solidFill>
              </a:rPr>
              <a:t>Švietimo</a:t>
            </a:r>
            <a:r>
              <a:rPr lang="en-GB" baseline="0">
                <a:solidFill>
                  <a:sysClr val="windowText" lastClr="000000"/>
                </a:solidFill>
              </a:rPr>
              <a:t> paslaugų kokybės vertinimas (N=425)</a:t>
            </a:r>
            <a:endParaRPr lang="lt-LT">
              <a:solidFill>
                <a:sysClr val="windowText" lastClr="000000"/>
              </a:solidFill>
            </a:endParaRPr>
          </a:p>
        </c:rich>
      </c:tx>
      <c:overlay val="0"/>
      <c:spPr>
        <a:noFill/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sz="1400" b="0" i="0" u="none" strike="noStrike" kern="1200" spc="0" baseline="0">
              <a:solidFill>
                <a:sysClr val="windowText" lastClr="000000"/>
              </a:solidFill>
              <a:latin typeface="+mn-lt"/>
              <a:ea typeface="+mn-ea"/>
              <a:cs typeface="+mn-cs"/>
            </a:defRPr>
          </a:pPr>
          <a:endParaRPr lang="lt-LT"/>
        </a:p>
      </c:txPr>
    </c:title>
    <c:autoTitleDeleted val="0"/>
    <c:plotArea>
      <c:layout/>
      <c:barChart>
        <c:barDir val="bar"/>
        <c:grouping val="clustered"/>
        <c:varyColors val="0"/>
        <c:ser>
          <c:idx val="0"/>
          <c:order val="0"/>
          <c:spPr>
            <a:solidFill>
              <a:srgbClr val="52876B"/>
            </a:solidFill>
            <a:ln>
              <a:noFill/>
            </a:ln>
            <a:effectLst/>
          </c:spPr>
          <c:invertIfNegative val="0"/>
          <c:dLbls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lIns="38100" tIns="19050" rIns="38100" bIns="19050" anchor="ctr" anchorCtr="1">
                <a:spAutoFit/>
              </a:bodyPr>
              <a:lstStyle/>
              <a:p>
                <a:pPr>
                  <a:defRPr sz="900" b="1" i="0" u="none" strike="noStrike" kern="1200" baseline="0">
                    <a:solidFill>
                      <a:sysClr val="windowText" lastClr="000000"/>
                    </a:solidFill>
                    <a:latin typeface="+mn-lt"/>
                    <a:ea typeface="+mn-ea"/>
                    <a:cs typeface="+mn-cs"/>
                  </a:defRPr>
                </a:pPr>
                <a:endParaRPr lang="lt-LT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howLeaderLines val="1"/>
                <c15:leaderLines>
                  <c:spPr>
                    <a:ln w="9525" cap="flat" cmpd="sng" algn="ctr">
                      <a:solidFill>
                        <a:schemeClr val="tx1">
                          <a:lumMod val="35000"/>
                          <a:lumOff val="65000"/>
                        </a:schemeClr>
                      </a:solidFill>
                      <a:round/>
                    </a:ln>
                    <a:effectLst/>
                  </c:spPr>
                </c15:leaderLines>
              </c:ext>
            </c:extLst>
          </c:dLbls>
          <c:cat>
            <c:strRef>
              <c:f>'II BLOKAS'!$A$2:$A$8</c:f>
              <c:strCache>
                <c:ptCount val="7"/>
                <c:pt idx="0">
                  <c:v>Vaikų užimtumo po pamokų/ visą dieną</c:v>
                </c:pt>
                <c:pt idx="1">
                  <c:v>Neformalaus suaugusiųjų švietimo </c:v>
                </c:pt>
                <c:pt idx="2">
                  <c:v>Specialiųjų poreikių vaikų ugdymo, švietimo pagalbos</c:v>
                </c:pt>
                <c:pt idx="3">
                  <c:v>Profesinio mokymo, perkvalifikavimo</c:v>
                </c:pt>
                <c:pt idx="4">
                  <c:v>Neformalaus vaikų švietimo</c:v>
                </c:pt>
                <c:pt idx="5">
                  <c:v>Bendrojo ugdymo</c:v>
                </c:pt>
                <c:pt idx="6">
                  <c:v>Ikimokyklinio ir priešmokyklinio ugdymo</c:v>
                </c:pt>
              </c:strCache>
            </c:strRef>
          </c:cat>
          <c:val>
            <c:numRef>
              <c:f>'II BLOKAS'!$B$2:$B$8</c:f>
              <c:numCache>
                <c:formatCode>0.0</c:formatCode>
                <c:ptCount val="7"/>
                <c:pt idx="0">
                  <c:v>3</c:v>
                </c:pt>
                <c:pt idx="1">
                  <c:v>3.0023529411764707</c:v>
                </c:pt>
                <c:pt idx="2">
                  <c:v>3.0752941176470587</c:v>
                </c:pt>
                <c:pt idx="3">
                  <c:v>3.12</c:v>
                </c:pt>
                <c:pt idx="4">
                  <c:v>3.3247058823529412</c:v>
                </c:pt>
                <c:pt idx="5">
                  <c:v>3.5882352941176472</c:v>
                </c:pt>
                <c:pt idx="6">
                  <c:v>3.7341176470588233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0-EE19-49BC-AD0F-89B5BE8FFD55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</c:dLbls>
        <c:gapWidth val="50"/>
        <c:axId val="1200067936"/>
        <c:axId val="1200068352"/>
      </c:barChart>
      <c:catAx>
        <c:axId val="1200067936"/>
        <c:scaling>
          <c:orientation val="minMax"/>
        </c:scaling>
        <c:delete val="0"/>
        <c:axPos val="l"/>
        <c:numFmt formatCode="General" sourceLinked="1"/>
        <c:majorTickMark val="none"/>
        <c:minorTickMark val="none"/>
        <c:tickLblPos val="nextTo"/>
        <c:spPr>
          <a:noFill/>
          <a:ln w="9525" cap="flat" cmpd="sng" algn="ctr">
            <a:solidFill>
              <a:schemeClr val="tx1">
                <a:lumMod val="15000"/>
                <a:lumOff val="85000"/>
              </a:schemeClr>
            </a:solidFill>
            <a:round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900" b="0" i="0" u="none" strike="noStrike" kern="1200" baseline="0">
                <a:solidFill>
                  <a:schemeClr val="tx1"/>
                </a:solidFill>
                <a:latin typeface="Cambria" panose="02040503050406030204" pitchFamily="18" charset="0"/>
                <a:ea typeface="Cambria" panose="02040503050406030204" pitchFamily="18" charset="0"/>
                <a:cs typeface="+mn-cs"/>
              </a:defRPr>
            </a:pPr>
            <a:endParaRPr lang="lt-LT"/>
          </a:p>
        </c:txPr>
        <c:crossAx val="1200068352"/>
        <c:crosses val="autoZero"/>
        <c:auto val="1"/>
        <c:lblAlgn val="ctr"/>
        <c:lblOffset val="100"/>
        <c:noMultiLvlLbl val="0"/>
      </c:catAx>
      <c:valAx>
        <c:axId val="1200068352"/>
        <c:scaling>
          <c:orientation val="minMax"/>
        </c:scaling>
        <c:delete val="0"/>
        <c:axPos val="b"/>
        <c:majorGridlines>
          <c:spPr>
            <a:ln w="9525" cap="flat" cmpd="sng" algn="ctr">
              <a:solidFill>
                <a:schemeClr val="tx1">
                  <a:lumMod val="15000"/>
                  <a:lumOff val="85000"/>
                </a:schemeClr>
              </a:solidFill>
              <a:round/>
            </a:ln>
            <a:effectLst/>
          </c:spPr>
        </c:majorGridlines>
        <c:numFmt formatCode="0.0" sourceLinked="1"/>
        <c:majorTickMark val="none"/>
        <c:minorTickMark val="none"/>
        <c:tickLblPos val="nextTo"/>
        <c:spPr>
          <a:noFill/>
          <a:ln>
            <a:noFill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900" b="0" i="0" u="none" strike="noStrik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pPr>
            <a:endParaRPr lang="lt-LT"/>
          </a:p>
        </c:txPr>
        <c:crossAx val="1200067936"/>
        <c:crosses val="autoZero"/>
        <c:crossBetween val="between"/>
      </c:valAx>
      <c:spPr>
        <a:noFill/>
        <a:ln>
          <a:noFill/>
        </a:ln>
        <a:effectLst/>
      </c:spPr>
    </c:plotArea>
    <c:plotVisOnly val="1"/>
    <c:dispBlanksAs val="gap"/>
    <c:extLst>
      <c:ext xmlns:c16r3="http://schemas.microsoft.com/office/drawing/2017/03/chart" uri="{56B9EC1D-385E-4148-901F-78D8002777C0}">
        <c16r3:dataDisplayOptions16>
          <c16r3:dispNaAsBlank val="1"/>
        </c16r3:dataDisplayOptions16>
      </c:ext>
    </c:extLst>
    <c:showDLblsOverMax val="0"/>
  </c:chart>
  <c:spPr>
    <a:solidFill>
      <a:schemeClr val="bg1">
        <a:lumMod val="85000"/>
      </a:schemeClr>
    </a:solidFill>
    <a:ln w="9525" cap="flat" cmpd="sng" algn="ctr">
      <a:solidFill>
        <a:schemeClr val="tx1">
          <a:lumMod val="15000"/>
          <a:lumOff val="85000"/>
        </a:schemeClr>
      </a:solidFill>
      <a:round/>
    </a:ln>
    <a:effectLst/>
  </c:spPr>
  <c:txPr>
    <a:bodyPr/>
    <a:lstStyle/>
    <a:p>
      <a:pPr>
        <a:defRPr/>
      </a:pPr>
      <a:endParaRPr lang="lt-LT"/>
    </a:p>
  </c:txPr>
  <c:externalData r:id="rId3">
    <c:autoUpdate val="0"/>
  </c:externalData>
</c:chartSpace>
</file>

<file path=ppt/charts/chart12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lt-LT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title>
      <c:tx>
        <c:rich>
          <a:bodyPr rot="0" spcFirstLastPara="1" vertOverflow="ellipsis" vert="horz" wrap="square" anchor="ctr" anchorCtr="1"/>
          <a:lstStyle/>
          <a:p>
            <a:pPr>
              <a:defRPr sz="1400" b="0" i="0" u="none" strike="noStrike" kern="1200" spc="0" baseline="0">
                <a:solidFill>
                  <a:sysClr val="windowText" lastClr="000000"/>
                </a:solidFill>
                <a:latin typeface="+mn-lt"/>
                <a:ea typeface="+mn-ea"/>
                <a:cs typeface="+mn-cs"/>
              </a:defRPr>
            </a:pPr>
            <a:r>
              <a:rPr lang="lt-LT" noProof="0" dirty="0">
                <a:solidFill>
                  <a:sysClr val="windowText" lastClr="000000"/>
                </a:solidFill>
              </a:rPr>
              <a:t>Kultūros,</a:t>
            </a:r>
            <a:r>
              <a:rPr lang="lt-LT" baseline="0" noProof="0" dirty="0">
                <a:solidFill>
                  <a:sysClr val="windowText" lastClr="000000"/>
                </a:solidFill>
              </a:rPr>
              <a:t> laisvalaikio/turizmo, sporto paslaugų kokybės vertinimas (N=425)</a:t>
            </a:r>
            <a:endParaRPr lang="lt-LT" noProof="0" dirty="0">
              <a:solidFill>
                <a:sysClr val="windowText" lastClr="000000"/>
              </a:solidFill>
            </a:endParaRPr>
          </a:p>
        </c:rich>
      </c:tx>
      <c:overlay val="0"/>
      <c:spPr>
        <a:noFill/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sz="1400" b="0" i="0" u="none" strike="noStrike" kern="1200" spc="0" baseline="0">
              <a:solidFill>
                <a:sysClr val="windowText" lastClr="000000"/>
              </a:solidFill>
              <a:latin typeface="+mn-lt"/>
              <a:ea typeface="+mn-ea"/>
              <a:cs typeface="+mn-cs"/>
            </a:defRPr>
          </a:pPr>
          <a:endParaRPr lang="lt-LT"/>
        </a:p>
      </c:txPr>
    </c:title>
    <c:autoTitleDeleted val="0"/>
    <c:plotArea>
      <c:layout/>
      <c:barChart>
        <c:barDir val="bar"/>
        <c:grouping val="clustered"/>
        <c:varyColors val="0"/>
        <c:ser>
          <c:idx val="0"/>
          <c:order val="0"/>
          <c:spPr>
            <a:solidFill>
              <a:srgbClr val="52876B"/>
            </a:solidFill>
            <a:ln>
              <a:noFill/>
            </a:ln>
            <a:effectLst/>
          </c:spPr>
          <c:invertIfNegative val="0"/>
          <c:dLbls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lIns="38100" tIns="19050" rIns="38100" bIns="19050" anchor="ctr" anchorCtr="1">
                <a:spAutoFit/>
              </a:bodyPr>
              <a:lstStyle/>
              <a:p>
                <a:pPr>
                  <a:defRPr sz="900" b="1" i="0" u="none" strike="noStrike" kern="1200" baseline="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pPr>
                <a:endParaRPr lang="lt-LT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howLeaderLines val="1"/>
                <c15:leaderLines>
                  <c:spPr>
                    <a:ln w="9525" cap="flat" cmpd="sng" algn="ctr">
                      <a:solidFill>
                        <a:schemeClr val="tx1">
                          <a:lumMod val="35000"/>
                          <a:lumOff val="65000"/>
                        </a:schemeClr>
                      </a:solidFill>
                      <a:round/>
                    </a:ln>
                    <a:effectLst/>
                  </c:spPr>
                </c15:leaderLines>
              </c:ext>
            </c:extLst>
          </c:dLbls>
          <c:cat>
            <c:strRef>
              <c:f>'III BLOKAS'!$A$1:$A$6</c:f>
              <c:strCache>
                <c:ptCount val="6"/>
                <c:pt idx="0">
                  <c:v>Sporto įstaigose teikiamų paslaugų</c:v>
                </c:pt>
                <c:pt idx="1">
                  <c:v>Organizuojamų sporto varžybų</c:v>
                </c:pt>
                <c:pt idx="2">
                  <c:v>Viešų sporto renginių </c:v>
                </c:pt>
                <c:pt idx="3">
                  <c:v>Viešų kultūros renginių </c:v>
                </c:pt>
                <c:pt idx="4">
                  <c:v>Rajono gyventojų ir svečių lankytinose/ turizmo vietose/ objektuose teikiamų paslaugų</c:v>
                </c:pt>
                <c:pt idx="5">
                  <c:v>Kultūros įstaigose teikiamų paslaugų</c:v>
                </c:pt>
              </c:strCache>
            </c:strRef>
          </c:cat>
          <c:val>
            <c:numRef>
              <c:f>'III BLOKAS'!$B$1:$B$6</c:f>
              <c:numCache>
                <c:formatCode>0.0</c:formatCode>
                <c:ptCount val="6"/>
                <c:pt idx="0">
                  <c:v>3.263529411764706</c:v>
                </c:pt>
                <c:pt idx="1">
                  <c:v>3.3011764705882354</c:v>
                </c:pt>
                <c:pt idx="2">
                  <c:v>3.3152941176470589</c:v>
                </c:pt>
                <c:pt idx="3">
                  <c:v>3.5341176470588236</c:v>
                </c:pt>
                <c:pt idx="4">
                  <c:v>3.5788235294117645</c:v>
                </c:pt>
                <c:pt idx="5">
                  <c:v>3.5952941176470588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0-48C4-432F-BF32-5B0666C1D99D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</c:dLbls>
        <c:gapWidth val="50"/>
        <c:axId val="1200067936"/>
        <c:axId val="1200068352"/>
      </c:barChart>
      <c:catAx>
        <c:axId val="1200067936"/>
        <c:scaling>
          <c:orientation val="minMax"/>
        </c:scaling>
        <c:delete val="0"/>
        <c:axPos val="l"/>
        <c:numFmt formatCode="General" sourceLinked="1"/>
        <c:majorTickMark val="none"/>
        <c:minorTickMark val="none"/>
        <c:tickLblPos val="nextTo"/>
        <c:spPr>
          <a:noFill/>
          <a:ln w="9525" cap="flat" cmpd="sng" algn="ctr">
            <a:solidFill>
              <a:schemeClr val="tx1">
                <a:lumMod val="15000"/>
                <a:lumOff val="85000"/>
              </a:schemeClr>
            </a:solidFill>
            <a:round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900" b="0" i="0" u="none" strike="noStrike" kern="1200" baseline="0">
                <a:solidFill>
                  <a:schemeClr val="tx1"/>
                </a:solidFill>
                <a:latin typeface="Cambria" panose="02040503050406030204" pitchFamily="18" charset="0"/>
                <a:ea typeface="Cambria" panose="02040503050406030204" pitchFamily="18" charset="0"/>
                <a:cs typeface="+mn-cs"/>
              </a:defRPr>
            </a:pPr>
            <a:endParaRPr lang="lt-LT"/>
          </a:p>
        </c:txPr>
        <c:crossAx val="1200068352"/>
        <c:crosses val="autoZero"/>
        <c:auto val="1"/>
        <c:lblAlgn val="ctr"/>
        <c:lblOffset val="100"/>
        <c:noMultiLvlLbl val="0"/>
      </c:catAx>
      <c:valAx>
        <c:axId val="1200068352"/>
        <c:scaling>
          <c:orientation val="minMax"/>
          <c:min val="0"/>
        </c:scaling>
        <c:delete val="0"/>
        <c:axPos val="b"/>
        <c:majorGridlines>
          <c:spPr>
            <a:ln w="9525" cap="flat" cmpd="sng" algn="ctr">
              <a:solidFill>
                <a:schemeClr val="tx1">
                  <a:lumMod val="15000"/>
                  <a:lumOff val="85000"/>
                </a:schemeClr>
              </a:solidFill>
              <a:round/>
            </a:ln>
            <a:effectLst/>
          </c:spPr>
        </c:majorGridlines>
        <c:numFmt formatCode="0.0" sourceLinked="1"/>
        <c:majorTickMark val="none"/>
        <c:minorTickMark val="none"/>
        <c:tickLblPos val="nextTo"/>
        <c:spPr>
          <a:noFill/>
          <a:ln>
            <a:noFill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900" b="0" i="0" u="none" strike="noStrik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pPr>
            <a:endParaRPr lang="lt-LT"/>
          </a:p>
        </c:txPr>
        <c:crossAx val="1200067936"/>
        <c:crosses val="autoZero"/>
        <c:crossBetween val="between"/>
        <c:majorUnit val="1"/>
        <c:minorUnit val="1"/>
      </c:valAx>
      <c:spPr>
        <a:noFill/>
        <a:ln>
          <a:noFill/>
        </a:ln>
        <a:effectLst/>
      </c:spPr>
    </c:plotArea>
    <c:plotVisOnly val="1"/>
    <c:dispBlanksAs val="gap"/>
    <c:extLst>
      <c:ext xmlns:c16r3="http://schemas.microsoft.com/office/drawing/2017/03/chart" uri="{56B9EC1D-385E-4148-901F-78D8002777C0}">
        <c16r3:dataDisplayOptions16>
          <c16r3:dispNaAsBlank val="1"/>
        </c16r3:dataDisplayOptions16>
      </c:ext>
    </c:extLst>
    <c:showDLblsOverMax val="0"/>
  </c:chart>
  <c:spPr>
    <a:solidFill>
      <a:schemeClr val="bg1">
        <a:lumMod val="85000"/>
      </a:schemeClr>
    </a:solidFill>
    <a:ln w="9525" cap="flat" cmpd="sng" algn="ctr">
      <a:solidFill>
        <a:schemeClr val="tx1">
          <a:lumMod val="15000"/>
          <a:lumOff val="85000"/>
        </a:schemeClr>
      </a:solidFill>
      <a:round/>
    </a:ln>
    <a:effectLst/>
  </c:spPr>
  <c:txPr>
    <a:bodyPr/>
    <a:lstStyle/>
    <a:p>
      <a:pPr>
        <a:defRPr/>
      </a:pPr>
      <a:endParaRPr lang="lt-LT"/>
    </a:p>
  </c:txPr>
  <c:externalData r:id="rId3">
    <c:autoUpdate val="0"/>
  </c:externalData>
  <c:userShapes r:id="rId4"/>
</c:chartSpace>
</file>

<file path=ppt/charts/chart13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lt-LT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title>
      <c:tx>
        <c:rich>
          <a:bodyPr rot="0" spcFirstLastPara="1" vertOverflow="ellipsis" vert="horz" wrap="square" anchor="ctr" anchorCtr="1"/>
          <a:lstStyle/>
          <a:p>
            <a:pPr>
              <a:defRPr sz="1400" b="0" i="0" u="none" strike="noStrike" kern="1200" spc="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pPr>
            <a:r>
              <a:rPr lang="en-US">
                <a:solidFill>
                  <a:schemeClr val="tx1"/>
                </a:solidFill>
              </a:rPr>
              <a:t>Viešojo</a:t>
            </a:r>
            <a:r>
              <a:rPr lang="en-US" baseline="0">
                <a:solidFill>
                  <a:schemeClr val="tx1"/>
                </a:solidFill>
              </a:rPr>
              <a:t> susisiekimo ir ryšių paslaugų kokybės vertinimas (N=425)</a:t>
            </a:r>
            <a:endParaRPr lang="en-US">
              <a:solidFill>
                <a:schemeClr val="tx1"/>
              </a:solidFill>
            </a:endParaRPr>
          </a:p>
        </c:rich>
      </c:tx>
      <c:layout>
        <c:manualLayout>
          <c:xMode val="edge"/>
          <c:yMode val="edge"/>
          <c:x val="0.15050246953568616"/>
          <c:y val="1.1494294485634847E-2"/>
        </c:manualLayout>
      </c:layout>
      <c:overlay val="0"/>
      <c:spPr>
        <a:noFill/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sz="1400" b="0" i="0" u="none" strike="noStrike" kern="1200" spc="0" baseline="0">
              <a:solidFill>
                <a:schemeClr val="tx1"/>
              </a:solidFill>
              <a:latin typeface="+mn-lt"/>
              <a:ea typeface="+mn-ea"/>
              <a:cs typeface="+mn-cs"/>
            </a:defRPr>
          </a:pPr>
          <a:endParaRPr lang="lt-LT"/>
        </a:p>
      </c:txPr>
    </c:title>
    <c:autoTitleDeleted val="0"/>
    <c:plotArea>
      <c:layout>
        <c:manualLayout>
          <c:layoutTarget val="inner"/>
          <c:xMode val="edge"/>
          <c:yMode val="edge"/>
          <c:x val="0.48439416524874579"/>
          <c:y val="0.17083088954056691"/>
          <c:w val="0.48779101170616029"/>
          <c:h val="0.73695707391414778"/>
        </c:manualLayout>
      </c:layout>
      <c:barChart>
        <c:barDir val="bar"/>
        <c:grouping val="clustered"/>
        <c:varyColors val="0"/>
        <c:ser>
          <c:idx val="0"/>
          <c:order val="0"/>
          <c:spPr>
            <a:solidFill>
              <a:srgbClr val="52876B"/>
            </a:solidFill>
            <a:ln>
              <a:noFill/>
            </a:ln>
            <a:effectLst/>
          </c:spPr>
          <c:invertIfNegative val="0"/>
          <c:dLbls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lIns="38100" tIns="19050" rIns="38100" bIns="19050" anchor="ctr" anchorCtr="1">
                <a:spAutoFit/>
              </a:bodyPr>
              <a:lstStyle/>
              <a:p>
                <a:pPr>
                  <a:defRPr sz="900" b="1" i="0" u="none" strike="noStrike" kern="1200" baseline="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pPr>
                <a:endParaRPr lang="lt-LT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howLeaderLines val="1"/>
                <c15:leaderLines>
                  <c:spPr>
                    <a:ln w="9525" cap="flat" cmpd="sng" algn="ctr">
                      <a:solidFill>
                        <a:schemeClr val="tx1">
                          <a:lumMod val="35000"/>
                          <a:lumOff val="65000"/>
                        </a:schemeClr>
                      </a:solidFill>
                      <a:round/>
                    </a:ln>
                    <a:effectLst/>
                  </c:spPr>
                </c15:leaderLines>
              </c:ext>
            </c:extLst>
          </c:dLbls>
          <c:cat>
            <c:strRef>
              <c:f>'VII BLOKAS'!$A$48:$A$55</c:f>
              <c:strCache>
                <c:ptCount val="8"/>
                <c:pt idx="0">
                  <c:v>Keleivių pervežimas rajono teritorijoje (vietinis)</c:v>
                </c:pt>
                <c:pt idx="1">
                  <c:v>Dviračių/ kitų bemotorių transporto priemonių nuomos paslaugos</c:v>
                </c:pt>
                <c:pt idx="2">
                  <c:v>Tarpmiestinis keleivių pervežimas, patekimas į apskrities centrą</c:v>
                </c:pt>
                <c:pt idx="3">
                  <c:v>Interneto prieigos viešose vietose (WI-FI)</c:v>
                </c:pt>
                <c:pt idx="4">
                  <c:v>Kabelinė televizija</c:v>
                </c:pt>
                <c:pt idx="5">
                  <c:v>Taksi/ pavėžėjimo paslaugos</c:v>
                </c:pt>
                <c:pt idx="6">
                  <c:v>Interneto kokybė, sparta</c:v>
                </c:pt>
                <c:pt idx="7">
                  <c:v>Pašto paslaugos</c:v>
                </c:pt>
              </c:strCache>
            </c:strRef>
          </c:cat>
          <c:val>
            <c:numRef>
              <c:f>'VII BLOKAS'!$B$48:$B$55</c:f>
              <c:numCache>
                <c:formatCode>0.0</c:formatCode>
                <c:ptCount val="8"/>
                <c:pt idx="0">
                  <c:v>2.5</c:v>
                </c:pt>
                <c:pt idx="1">
                  <c:v>2.8423529411764705</c:v>
                </c:pt>
                <c:pt idx="2">
                  <c:v>2.9</c:v>
                </c:pt>
                <c:pt idx="3">
                  <c:v>3.0941176470588236</c:v>
                </c:pt>
                <c:pt idx="4">
                  <c:v>3.28</c:v>
                </c:pt>
                <c:pt idx="5">
                  <c:v>3.4894117647058822</c:v>
                </c:pt>
                <c:pt idx="6">
                  <c:v>3.696470588235294</c:v>
                </c:pt>
                <c:pt idx="7">
                  <c:v>3.736470588235294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0-39B4-4AE0-8686-DAA5F2DE7992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</c:dLbls>
        <c:gapWidth val="50"/>
        <c:axId val="860628767"/>
        <c:axId val="860636671"/>
      </c:barChart>
      <c:catAx>
        <c:axId val="860628767"/>
        <c:scaling>
          <c:orientation val="minMax"/>
        </c:scaling>
        <c:delete val="0"/>
        <c:axPos val="l"/>
        <c:numFmt formatCode="General" sourceLinked="1"/>
        <c:majorTickMark val="none"/>
        <c:minorTickMark val="none"/>
        <c:tickLblPos val="nextTo"/>
        <c:spPr>
          <a:noFill/>
          <a:ln w="9525" cap="flat" cmpd="sng" algn="ctr">
            <a:solidFill>
              <a:schemeClr val="tx1">
                <a:lumMod val="15000"/>
                <a:lumOff val="85000"/>
              </a:schemeClr>
            </a:solidFill>
            <a:round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900" b="0" i="0" u="none" strike="noStrike" kern="1200" baseline="0">
                <a:solidFill>
                  <a:schemeClr val="tx1"/>
                </a:solidFill>
                <a:latin typeface="Cambria" panose="02040503050406030204" pitchFamily="18" charset="0"/>
                <a:ea typeface="Cambria" panose="02040503050406030204" pitchFamily="18" charset="0"/>
                <a:cs typeface="+mn-cs"/>
              </a:defRPr>
            </a:pPr>
            <a:endParaRPr lang="lt-LT"/>
          </a:p>
        </c:txPr>
        <c:crossAx val="860636671"/>
        <c:crosses val="autoZero"/>
        <c:auto val="1"/>
        <c:lblAlgn val="ctr"/>
        <c:lblOffset val="100"/>
        <c:noMultiLvlLbl val="0"/>
      </c:catAx>
      <c:valAx>
        <c:axId val="860636671"/>
        <c:scaling>
          <c:orientation val="minMax"/>
        </c:scaling>
        <c:delete val="0"/>
        <c:axPos val="b"/>
        <c:majorGridlines>
          <c:spPr>
            <a:ln w="9525" cap="flat" cmpd="sng" algn="ctr">
              <a:solidFill>
                <a:schemeClr val="tx1">
                  <a:lumMod val="15000"/>
                  <a:lumOff val="85000"/>
                </a:schemeClr>
              </a:solidFill>
              <a:round/>
            </a:ln>
            <a:effectLst/>
          </c:spPr>
        </c:majorGridlines>
        <c:numFmt formatCode="#,##0" sourceLinked="0"/>
        <c:majorTickMark val="none"/>
        <c:minorTickMark val="none"/>
        <c:tickLblPos val="nextTo"/>
        <c:spPr>
          <a:noFill/>
          <a:ln>
            <a:noFill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900" b="0" i="0" u="none" strike="noStrik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pPr>
            <a:endParaRPr lang="lt-LT"/>
          </a:p>
        </c:txPr>
        <c:crossAx val="860628767"/>
        <c:crosses val="autoZero"/>
        <c:crossBetween val="between"/>
        <c:majorUnit val="1"/>
        <c:minorUnit val="1"/>
      </c:valAx>
      <c:spPr>
        <a:noFill/>
        <a:ln>
          <a:noFill/>
        </a:ln>
        <a:effectLst/>
      </c:spPr>
    </c:plotArea>
    <c:plotVisOnly val="1"/>
    <c:dispBlanksAs val="gap"/>
    <c:extLst>
      <c:ext xmlns:c16r3="http://schemas.microsoft.com/office/drawing/2017/03/chart" uri="{56B9EC1D-385E-4148-901F-78D8002777C0}">
        <c16r3:dataDisplayOptions16>
          <c16r3:dispNaAsBlank val="1"/>
        </c16r3:dataDisplayOptions16>
      </c:ext>
    </c:extLst>
    <c:showDLblsOverMax val="0"/>
  </c:chart>
  <c:spPr>
    <a:solidFill>
      <a:schemeClr val="bg1">
        <a:lumMod val="85000"/>
      </a:schemeClr>
    </a:solidFill>
    <a:ln w="9525" cap="flat" cmpd="sng" algn="ctr">
      <a:solidFill>
        <a:schemeClr val="tx1">
          <a:lumMod val="15000"/>
          <a:lumOff val="85000"/>
        </a:schemeClr>
      </a:solidFill>
      <a:round/>
    </a:ln>
    <a:effectLst/>
  </c:spPr>
  <c:txPr>
    <a:bodyPr/>
    <a:lstStyle/>
    <a:p>
      <a:pPr>
        <a:defRPr/>
      </a:pPr>
      <a:endParaRPr lang="lt-LT"/>
    </a:p>
  </c:txPr>
  <c:externalData r:id="rId3">
    <c:autoUpdate val="0"/>
  </c:externalData>
  <c:userShapes r:id="rId4"/>
</c:chartSpace>
</file>

<file path=ppt/charts/chart14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lt-LT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title>
      <c:tx>
        <c:rich>
          <a:bodyPr rot="0" spcFirstLastPara="1" vertOverflow="ellipsis" vert="horz" wrap="square" anchor="ctr" anchorCtr="1"/>
          <a:lstStyle/>
          <a:p>
            <a:pPr>
              <a:defRPr sz="1200" b="0" i="0" u="none" strike="noStrike" kern="1200" spc="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pPr>
            <a:r>
              <a:rPr lang="lt-LT" sz="1400" b="0" i="0" baseline="0" noProof="0" dirty="0">
                <a:solidFill>
                  <a:schemeClr val="tx1"/>
                </a:solidFill>
                <a:effectLst/>
              </a:rPr>
              <a:t>Komunalinio ūkio ir aplinkos tvarkymo paslaugų įstaigų aspektų vertinimas (N=425)</a:t>
            </a:r>
            <a:endParaRPr lang="lt-LT" sz="1400" noProof="0" dirty="0">
              <a:solidFill>
                <a:schemeClr val="tx1"/>
              </a:solidFill>
              <a:effectLst/>
            </a:endParaRPr>
          </a:p>
        </c:rich>
      </c:tx>
      <c:layout>
        <c:manualLayout>
          <c:xMode val="edge"/>
          <c:yMode val="edge"/>
          <c:x val="0.13432979688608698"/>
          <c:y val="3.5739317763657727E-2"/>
        </c:manualLayout>
      </c:layout>
      <c:overlay val="0"/>
      <c:spPr>
        <a:noFill/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sz="1200" b="0" i="0" u="none" strike="noStrike" kern="1200" spc="0" baseline="0">
              <a:solidFill>
                <a:schemeClr val="tx1"/>
              </a:solidFill>
              <a:latin typeface="+mn-lt"/>
              <a:ea typeface="+mn-ea"/>
              <a:cs typeface="+mn-cs"/>
            </a:defRPr>
          </a:pPr>
          <a:endParaRPr lang="lt-LT"/>
        </a:p>
      </c:txPr>
    </c:title>
    <c:autoTitleDeleted val="0"/>
    <c:plotArea>
      <c:layout>
        <c:manualLayout>
          <c:layoutTarget val="inner"/>
          <c:xMode val="edge"/>
          <c:yMode val="edge"/>
          <c:x val="0.49234637445904306"/>
          <c:y val="0.27945796432105968"/>
          <c:w val="0.45724124360959595"/>
          <c:h val="0.62736840324477028"/>
        </c:manualLayout>
      </c:layout>
      <c:barChart>
        <c:barDir val="bar"/>
        <c:grouping val="clustered"/>
        <c:varyColors val="0"/>
        <c:ser>
          <c:idx val="0"/>
          <c:order val="0"/>
          <c:spPr>
            <a:solidFill>
              <a:srgbClr val="52876B"/>
            </a:solidFill>
            <a:ln>
              <a:noFill/>
            </a:ln>
            <a:effectLst/>
          </c:spPr>
          <c:invertIfNegative val="0"/>
          <c:dLbls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lIns="38100" tIns="19050" rIns="38100" bIns="19050" anchor="ctr" anchorCtr="1">
                <a:spAutoFit/>
              </a:bodyPr>
              <a:lstStyle/>
              <a:p>
                <a:pPr>
                  <a:defRPr sz="900" b="1" i="0" u="none" strike="noStrike" kern="1200" baseline="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pPr>
                <a:endParaRPr lang="lt-LT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howLeaderLines val="1"/>
                <c15:leaderLines>
                  <c:spPr>
                    <a:ln w="9525" cap="flat" cmpd="sng" algn="ctr">
                      <a:solidFill>
                        <a:schemeClr val="tx1">
                          <a:lumMod val="35000"/>
                          <a:lumOff val="65000"/>
                        </a:schemeClr>
                      </a:solidFill>
                      <a:round/>
                    </a:ln>
                    <a:effectLst/>
                  </c:spPr>
                </c15:leaderLines>
              </c:ext>
            </c:extLst>
          </c:dLbls>
          <c:cat>
            <c:strRef>
              <c:f>'VI BLOKAS'!$A$2:$A$5</c:f>
              <c:strCache>
                <c:ptCount val="4"/>
                <c:pt idx="0">
                  <c:v>Gyventojams teikiamos informacijos pakankamumas ir prieinamumas</c:v>
                </c:pt>
                <c:pt idx="1">
                  <c:v>Aptarnaujančių specialistų reagavimas į iškilusias problemas laiku </c:v>
                </c:pt>
                <c:pt idx="2">
                  <c:v>Aptarnaujančių specialistų/ personalo kompetencija ir darbo išmanymas</c:v>
                </c:pt>
                <c:pt idx="3">
                  <c:v>Aptarnaujančių specialistų/ personalo bendravimo kultūra</c:v>
                </c:pt>
              </c:strCache>
            </c:strRef>
          </c:cat>
          <c:val>
            <c:numRef>
              <c:f>'VI BLOKAS'!$B$2:$B$5</c:f>
              <c:numCache>
                <c:formatCode>0.0</c:formatCode>
                <c:ptCount val="4"/>
                <c:pt idx="0">
                  <c:v>2.9129411764705884</c:v>
                </c:pt>
                <c:pt idx="1">
                  <c:v>3.0282352941176471</c:v>
                </c:pt>
                <c:pt idx="2">
                  <c:v>3.1294117647058823</c:v>
                </c:pt>
                <c:pt idx="3">
                  <c:v>3.1435294117647059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0-599E-48CC-8CEA-5970879A81A1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</c:dLbls>
        <c:gapWidth val="50"/>
        <c:axId val="708507551"/>
        <c:axId val="708510463"/>
      </c:barChart>
      <c:catAx>
        <c:axId val="708507551"/>
        <c:scaling>
          <c:orientation val="minMax"/>
        </c:scaling>
        <c:delete val="0"/>
        <c:axPos val="l"/>
        <c:numFmt formatCode="General" sourceLinked="1"/>
        <c:majorTickMark val="none"/>
        <c:minorTickMark val="none"/>
        <c:tickLblPos val="nextTo"/>
        <c:spPr>
          <a:noFill/>
          <a:ln w="9525" cap="flat" cmpd="sng" algn="ctr">
            <a:solidFill>
              <a:schemeClr val="tx1">
                <a:lumMod val="15000"/>
                <a:lumOff val="85000"/>
              </a:schemeClr>
            </a:solidFill>
            <a:round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900" b="0" i="0" u="none" strike="noStrike" kern="1200" baseline="0">
                <a:solidFill>
                  <a:schemeClr val="tx1"/>
                </a:solidFill>
                <a:latin typeface="Cambria" panose="02040503050406030204" pitchFamily="18" charset="0"/>
                <a:ea typeface="Cambria" panose="02040503050406030204" pitchFamily="18" charset="0"/>
                <a:cs typeface="+mn-cs"/>
              </a:defRPr>
            </a:pPr>
            <a:endParaRPr lang="lt-LT"/>
          </a:p>
        </c:txPr>
        <c:crossAx val="708510463"/>
        <c:crosses val="autoZero"/>
        <c:auto val="1"/>
        <c:lblAlgn val="ctr"/>
        <c:lblOffset val="100"/>
        <c:noMultiLvlLbl val="0"/>
      </c:catAx>
      <c:valAx>
        <c:axId val="708510463"/>
        <c:scaling>
          <c:orientation val="minMax"/>
        </c:scaling>
        <c:delete val="0"/>
        <c:axPos val="b"/>
        <c:majorGridlines>
          <c:spPr>
            <a:ln w="9525" cap="flat" cmpd="sng" algn="ctr">
              <a:solidFill>
                <a:schemeClr val="tx1">
                  <a:lumMod val="15000"/>
                  <a:lumOff val="85000"/>
                </a:schemeClr>
              </a:solidFill>
              <a:round/>
            </a:ln>
            <a:effectLst/>
          </c:spPr>
        </c:majorGridlines>
        <c:numFmt formatCode="0.0" sourceLinked="1"/>
        <c:majorTickMark val="none"/>
        <c:minorTickMark val="none"/>
        <c:tickLblPos val="nextTo"/>
        <c:spPr>
          <a:noFill/>
          <a:ln>
            <a:noFill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800" b="0" i="0" u="none" strike="noStrik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pPr>
            <a:endParaRPr lang="lt-LT"/>
          </a:p>
        </c:txPr>
        <c:crossAx val="708507551"/>
        <c:crosses val="autoZero"/>
        <c:crossBetween val="between"/>
      </c:valAx>
      <c:spPr>
        <a:noFill/>
        <a:ln>
          <a:noFill/>
        </a:ln>
        <a:effectLst/>
      </c:spPr>
    </c:plotArea>
    <c:plotVisOnly val="1"/>
    <c:dispBlanksAs val="gap"/>
    <c:extLst>
      <c:ext xmlns:c16r3="http://schemas.microsoft.com/office/drawing/2017/03/chart" uri="{56B9EC1D-385E-4148-901F-78D8002777C0}">
        <c16r3:dataDisplayOptions16>
          <c16r3:dispNaAsBlank val="1"/>
        </c16r3:dataDisplayOptions16>
      </c:ext>
    </c:extLst>
    <c:showDLblsOverMax val="0"/>
  </c:chart>
  <c:spPr>
    <a:solidFill>
      <a:schemeClr val="bg1">
        <a:lumMod val="85000"/>
      </a:schemeClr>
    </a:solidFill>
    <a:ln w="9525" cap="flat" cmpd="sng" algn="ctr">
      <a:solidFill>
        <a:schemeClr val="tx1">
          <a:lumMod val="15000"/>
          <a:lumOff val="85000"/>
        </a:schemeClr>
      </a:solidFill>
      <a:round/>
    </a:ln>
    <a:effectLst/>
  </c:spPr>
  <c:txPr>
    <a:bodyPr/>
    <a:lstStyle/>
    <a:p>
      <a:pPr>
        <a:defRPr/>
      </a:pPr>
      <a:endParaRPr lang="lt-LT"/>
    </a:p>
  </c:txPr>
  <c:externalData r:id="rId3">
    <c:autoUpdate val="0"/>
  </c:externalData>
</c:chartSpace>
</file>

<file path=ppt/charts/chart15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lt-LT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title>
      <c:tx>
        <c:rich>
          <a:bodyPr rot="0" spcFirstLastPara="1" vertOverflow="ellipsis" vert="horz" wrap="square" anchor="ctr" anchorCtr="1"/>
          <a:lstStyle/>
          <a:p>
            <a:pPr>
              <a:defRPr sz="1400" b="0" i="0" u="none" strike="noStrike" kern="1200" spc="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pPr>
            <a:r>
              <a:rPr lang="lt-LT" noProof="0" dirty="0">
                <a:solidFill>
                  <a:schemeClr val="tx1"/>
                </a:solidFill>
              </a:rPr>
              <a:t>Sveikatos priežiūros įstaigų</a:t>
            </a:r>
            <a:r>
              <a:rPr lang="lt-LT" baseline="0" noProof="0" dirty="0">
                <a:solidFill>
                  <a:schemeClr val="tx1"/>
                </a:solidFill>
              </a:rPr>
              <a:t> aspektų </a:t>
            </a:r>
            <a:r>
              <a:rPr lang="lt-LT" noProof="0" dirty="0">
                <a:solidFill>
                  <a:schemeClr val="tx1"/>
                </a:solidFill>
              </a:rPr>
              <a:t>vertinimas (N=425)</a:t>
            </a:r>
          </a:p>
        </c:rich>
      </c:tx>
      <c:overlay val="0"/>
      <c:spPr>
        <a:noFill/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sz="1400" b="0" i="0" u="none" strike="noStrike" kern="1200" spc="0" baseline="0">
              <a:solidFill>
                <a:schemeClr val="tx1"/>
              </a:solidFill>
              <a:latin typeface="+mn-lt"/>
              <a:ea typeface="+mn-ea"/>
              <a:cs typeface="+mn-cs"/>
            </a:defRPr>
          </a:pPr>
          <a:endParaRPr lang="lt-LT"/>
        </a:p>
      </c:txPr>
    </c:title>
    <c:autoTitleDeleted val="0"/>
    <c:plotArea>
      <c:layout>
        <c:manualLayout>
          <c:layoutTarget val="inner"/>
          <c:xMode val="edge"/>
          <c:yMode val="edge"/>
          <c:x val="0.58442974148074711"/>
          <c:y val="0.19111111111111112"/>
          <c:w val="0.38839240031976741"/>
          <c:h val="0.72706078406865804"/>
        </c:manualLayout>
      </c:layout>
      <c:barChart>
        <c:barDir val="bar"/>
        <c:grouping val="clustered"/>
        <c:varyColors val="0"/>
        <c:ser>
          <c:idx val="0"/>
          <c:order val="0"/>
          <c:spPr>
            <a:solidFill>
              <a:srgbClr val="52876B"/>
            </a:solidFill>
            <a:ln>
              <a:noFill/>
            </a:ln>
            <a:effectLst/>
          </c:spPr>
          <c:invertIfNegative val="0"/>
          <c:dLbls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lIns="38100" tIns="19050" rIns="38100" bIns="19050" anchor="ctr" anchorCtr="1">
                <a:spAutoFit/>
              </a:bodyPr>
              <a:lstStyle/>
              <a:p>
                <a:pPr>
                  <a:defRPr sz="900" b="1" i="0" u="none" strike="noStrike" kern="1200" baseline="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pPr>
                <a:endParaRPr lang="lt-LT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howLeaderLines val="1"/>
                <c15:leaderLines>
                  <c:spPr>
                    <a:ln w="9525" cap="flat" cmpd="sng" algn="ctr">
                      <a:solidFill>
                        <a:schemeClr val="tx1">
                          <a:lumMod val="35000"/>
                          <a:lumOff val="65000"/>
                        </a:schemeClr>
                      </a:solidFill>
                      <a:round/>
                    </a:ln>
                    <a:effectLst/>
                  </c:spPr>
                </c15:leaderLines>
              </c:ext>
            </c:extLst>
          </c:dLbls>
          <c:cat>
            <c:strRef>
              <c:f>'IV BLOKAS'!$A$2:$A$10</c:f>
              <c:strCache>
                <c:ptCount val="9"/>
                <c:pt idx="0">
                  <c:v>Laukimas eilėje prie gydytojų kabinetų/ laikas iki patenkant pas gydytoją</c:v>
                </c:pt>
                <c:pt idx="1">
                  <c:v>Mokamų paslaugų kainos</c:v>
                </c:pt>
                <c:pt idx="2">
                  <c:v>COVID-19 pandemijos valdymas sveikatos priežiūros įstaigose</c:v>
                </c:pt>
                <c:pt idx="3">
                  <c:v>Medicinos paslaugų ir tyrimų pakankamumas</c:v>
                </c:pt>
                <c:pt idx="4">
                  <c:v>Teikiamas visuomenės sveikatos (Visuomenės sveikatos biuro) paslaugos, gyventojams teikiamos informacijos pakankamumas apie jas</c:v>
                </c:pt>
                <c:pt idx="5">
                  <c:v>Konsultavimas telefonu ar kitaip nuotoliniu būdu</c:v>
                </c:pt>
                <c:pt idx="6">
                  <c:v>Medicinos darbuotojų reagavimas į iškilusias asmens sveikatos priežiūros problemas laiku </c:v>
                </c:pt>
                <c:pt idx="7">
                  <c:v>Medicinos darbuotojų kompetencija ir darbo išmanymas</c:v>
                </c:pt>
                <c:pt idx="8">
                  <c:v>Medicinos darbuotojų bendravimo kultūra</c:v>
                </c:pt>
              </c:strCache>
            </c:strRef>
          </c:cat>
          <c:val>
            <c:numRef>
              <c:f>'IV BLOKAS'!$B$2:$B$10</c:f>
              <c:numCache>
                <c:formatCode>0.0</c:formatCode>
                <c:ptCount val="9"/>
                <c:pt idx="0">
                  <c:v>2.5317647058823529</c:v>
                </c:pt>
                <c:pt idx="1">
                  <c:v>2.8423529411764705</c:v>
                </c:pt>
                <c:pt idx="2">
                  <c:v>2.8588235294117648</c:v>
                </c:pt>
                <c:pt idx="3">
                  <c:v>2.9317647058823528</c:v>
                </c:pt>
                <c:pt idx="4">
                  <c:v>2.9411764705882355</c:v>
                </c:pt>
                <c:pt idx="5">
                  <c:v>3.1</c:v>
                </c:pt>
                <c:pt idx="6">
                  <c:v>3.1976470588235295</c:v>
                </c:pt>
                <c:pt idx="7">
                  <c:v>3.388235294117647</c:v>
                </c:pt>
                <c:pt idx="8">
                  <c:v>3.4211764705882355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0-1EE6-498B-AC42-5C78332DE613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</c:dLbls>
        <c:gapWidth val="50"/>
        <c:axId val="1026131328"/>
        <c:axId val="1026116768"/>
      </c:barChart>
      <c:catAx>
        <c:axId val="1026131328"/>
        <c:scaling>
          <c:orientation val="minMax"/>
        </c:scaling>
        <c:delete val="0"/>
        <c:axPos val="l"/>
        <c:numFmt formatCode="General" sourceLinked="1"/>
        <c:majorTickMark val="none"/>
        <c:minorTickMark val="none"/>
        <c:tickLblPos val="nextTo"/>
        <c:spPr>
          <a:noFill/>
          <a:ln w="9525" cap="flat" cmpd="sng" algn="ctr">
            <a:solidFill>
              <a:schemeClr val="tx1">
                <a:lumMod val="15000"/>
                <a:lumOff val="85000"/>
              </a:schemeClr>
            </a:solidFill>
            <a:round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900" b="0" i="0" u="none" strike="noStrike" kern="1200" baseline="0">
                <a:solidFill>
                  <a:schemeClr val="tx1"/>
                </a:solidFill>
                <a:latin typeface="Cambria" panose="02040503050406030204" pitchFamily="18" charset="0"/>
                <a:ea typeface="Cambria" panose="02040503050406030204" pitchFamily="18" charset="0"/>
                <a:cs typeface="+mn-cs"/>
              </a:defRPr>
            </a:pPr>
            <a:endParaRPr lang="lt-LT"/>
          </a:p>
        </c:txPr>
        <c:crossAx val="1026116768"/>
        <c:crosses val="autoZero"/>
        <c:auto val="1"/>
        <c:lblAlgn val="ctr"/>
        <c:lblOffset val="100"/>
        <c:noMultiLvlLbl val="0"/>
      </c:catAx>
      <c:valAx>
        <c:axId val="1026116768"/>
        <c:scaling>
          <c:orientation val="minMax"/>
        </c:scaling>
        <c:delete val="0"/>
        <c:axPos val="b"/>
        <c:majorGridlines>
          <c:spPr>
            <a:ln w="9525" cap="flat" cmpd="sng" algn="ctr">
              <a:solidFill>
                <a:schemeClr val="tx1">
                  <a:lumMod val="15000"/>
                  <a:lumOff val="85000"/>
                </a:schemeClr>
              </a:solidFill>
              <a:round/>
            </a:ln>
            <a:effectLst/>
          </c:spPr>
        </c:majorGridlines>
        <c:numFmt formatCode="0.0" sourceLinked="1"/>
        <c:majorTickMark val="none"/>
        <c:minorTickMark val="none"/>
        <c:tickLblPos val="nextTo"/>
        <c:spPr>
          <a:noFill/>
          <a:ln>
            <a:noFill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900" b="0" i="0" u="none" strike="noStrik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pPr>
            <a:endParaRPr lang="lt-LT"/>
          </a:p>
        </c:txPr>
        <c:crossAx val="1026131328"/>
        <c:crosses val="autoZero"/>
        <c:crossBetween val="between"/>
      </c:valAx>
      <c:spPr>
        <a:noFill/>
        <a:ln>
          <a:noFill/>
        </a:ln>
        <a:effectLst/>
      </c:spPr>
    </c:plotArea>
    <c:plotVisOnly val="1"/>
    <c:dispBlanksAs val="gap"/>
    <c:extLst>
      <c:ext xmlns:c16r3="http://schemas.microsoft.com/office/drawing/2017/03/chart" uri="{56B9EC1D-385E-4148-901F-78D8002777C0}">
        <c16r3:dataDisplayOptions16>
          <c16r3:dispNaAsBlank val="1"/>
        </c16r3:dataDisplayOptions16>
      </c:ext>
    </c:extLst>
    <c:showDLblsOverMax val="0"/>
  </c:chart>
  <c:spPr>
    <a:solidFill>
      <a:schemeClr val="bg1">
        <a:lumMod val="85000"/>
      </a:schemeClr>
    </a:solidFill>
    <a:ln w="9525" cap="flat" cmpd="sng" algn="ctr">
      <a:solidFill>
        <a:schemeClr val="tx1">
          <a:lumMod val="15000"/>
          <a:lumOff val="85000"/>
        </a:schemeClr>
      </a:solidFill>
      <a:round/>
    </a:ln>
    <a:effectLst/>
  </c:spPr>
  <c:txPr>
    <a:bodyPr/>
    <a:lstStyle/>
    <a:p>
      <a:pPr>
        <a:defRPr/>
      </a:pPr>
      <a:endParaRPr lang="lt-LT"/>
    </a:p>
  </c:txPr>
  <c:externalData r:id="rId3">
    <c:autoUpdate val="0"/>
  </c:externalData>
</c:chartSpace>
</file>

<file path=ppt/charts/chart16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lt-LT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title>
      <c:tx>
        <c:rich>
          <a:bodyPr rot="0" spcFirstLastPara="1" vertOverflow="ellipsis" vert="horz" wrap="square" anchor="ctr" anchorCtr="1"/>
          <a:lstStyle/>
          <a:p>
            <a:pPr>
              <a:defRPr sz="1400" b="0" i="0" u="none" strike="noStrike" kern="1200" spc="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pPr>
            <a:r>
              <a:rPr lang="lt-LT" sz="1400" b="0" i="0" baseline="0" noProof="0" dirty="0">
                <a:effectLst/>
                <a:latin typeface="+mn-lt"/>
              </a:rPr>
              <a:t>Socialinių paslaugų įstaigų aspektų vertinimas (N=425)</a:t>
            </a:r>
            <a:endParaRPr lang="lt-LT" sz="1400" noProof="0" dirty="0">
              <a:effectLst/>
              <a:latin typeface="+mn-lt"/>
            </a:endParaRPr>
          </a:p>
        </c:rich>
      </c:tx>
      <c:layout>
        <c:manualLayout>
          <c:xMode val="edge"/>
          <c:yMode val="edge"/>
          <c:x val="0.10321522309711285"/>
          <c:y val="0"/>
        </c:manualLayout>
      </c:layout>
      <c:overlay val="0"/>
      <c:spPr>
        <a:noFill/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sz="1400" b="0" i="0" u="none" strike="noStrike" kern="1200" spc="0" baseline="0">
              <a:solidFill>
                <a:schemeClr val="tx1"/>
              </a:solidFill>
              <a:latin typeface="+mn-lt"/>
              <a:ea typeface="+mn-ea"/>
              <a:cs typeface="+mn-cs"/>
            </a:defRPr>
          </a:pPr>
          <a:endParaRPr lang="lt-LT"/>
        </a:p>
      </c:txPr>
    </c:title>
    <c:autoTitleDeleted val="0"/>
    <c:plotArea>
      <c:layout>
        <c:manualLayout>
          <c:layoutTarget val="inner"/>
          <c:xMode val="edge"/>
          <c:yMode val="edge"/>
          <c:x val="0.47776966132245519"/>
          <c:y val="0.16650481409727746"/>
          <c:w val="0.45523226765329033"/>
          <c:h val="0.7440991928518097"/>
        </c:manualLayout>
      </c:layout>
      <c:barChart>
        <c:barDir val="bar"/>
        <c:grouping val="clustered"/>
        <c:varyColors val="0"/>
        <c:ser>
          <c:idx val="0"/>
          <c:order val="0"/>
          <c:spPr>
            <a:solidFill>
              <a:srgbClr val="52876B"/>
            </a:solidFill>
            <a:ln>
              <a:noFill/>
            </a:ln>
            <a:effectLst/>
          </c:spPr>
          <c:invertIfNegative val="0"/>
          <c:dLbls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lIns="38100" tIns="19050" rIns="38100" bIns="19050" anchor="ctr" anchorCtr="1">
                <a:spAutoFit/>
              </a:bodyPr>
              <a:lstStyle/>
              <a:p>
                <a:pPr>
                  <a:defRPr sz="900" b="1" i="0" u="none" strike="noStrike" kern="1200" baseline="0">
                    <a:solidFill>
                      <a:schemeClr val="tx1">
                        <a:lumMod val="75000"/>
                        <a:lumOff val="25000"/>
                      </a:schemeClr>
                    </a:solidFill>
                    <a:latin typeface="+mn-lt"/>
                    <a:ea typeface="+mn-ea"/>
                    <a:cs typeface="+mn-cs"/>
                  </a:defRPr>
                </a:pPr>
                <a:endParaRPr lang="lt-LT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howLeaderLines val="1"/>
                <c15:leaderLines>
                  <c:spPr>
                    <a:ln w="9525" cap="flat" cmpd="sng" algn="ctr">
                      <a:solidFill>
                        <a:schemeClr val="tx1">
                          <a:lumMod val="35000"/>
                          <a:lumOff val="65000"/>
                        </a:schemeClr>
                      </a:solidFill>
                      <a:round/>
                    </a:ln>
                    <a:effectLst/>
                  </c:spPr>
                </c15:leaderLines>
              </c:ext>
            </c:extLst>
          </c:dLbls>
          <c:cat>
            <c:strRef>
              <c:f>'V BLOKAS'!$A$2:$A$6</c:f>
              <c:strCache>
                <c:ptCount val="5"/>
                <c:pt idx="0">
                  <c:v>COVID-19 pandemijos valdymas socialinės apsaugos įstaigose</c:v>
                </c:pt>
                <c:pt idx="1">
                  <c:v>Teikiamų socialinių paslaugų įvairovė ir pasirinkimo galimybės</c:v>
                </c:pt>
                <c:pt idx="2">
                  <c:v>Gyventojams teikiama informacija telefonu/ internetu</c:v>
                </c:pt>
                <c:pt idx="3">
                  <c:v>Aptarnaujančių specialistų/ personalo bendravimo kultūra</c:v>
                </c:pt>
                <c:pt idx="4">
                  <c:v>Aptarnaujančių specialistų/ personalo kompetencija ir darbo išmanymas</c:v>
                </c:pt>
              </c:strCache>
            </c:strRef>
          </c:cat>
          <c:val>
            <c:numRef>
              <c:f>'V BLOKAS'!$B$2:$B$6</c:f>
              <c:numCache>
                <c:formatCode>0.0</c:formatCode>
                <c:ptCount val="5"/>
                <c:pt idx="0">
                  <c:v>2.9811764705882351</c:v>
                </c:pt>
                <c:pt idx="1">
                  <c:v>3.1035294117647059</c:v>
                </c:pt>
                <c:pt idx="2">
                  <c:v>3.1552941176470588</c:v>
                </c:pt>
                <c:pt idx="3">
                  <c:v>3.2494117647058824</c:v>
                </c:pt>
                <c:pt idx="4">
                  <c:v>3.2541176470588233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0-47D0-414B-A303-257BFF37CDD5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</c:dLbls>
        <c:gapWidth val="50"/>
        <c:axId val="708440783"/>
        <c:axId val="708440367"/>
      </c:barChart>
      <c:catAx>
        <c:axId val="708440783"/>
        <c:scaling>
          <c:orientation val="minMax"/>
        </c:scaling>
        <c:delete val="0"/>
        <c:axPos val="l"/>
        <c:numFmt formatCode="General" sourceLinked="1"/>
        <c:majorTickMark val="none"/>
        <c:minorTickMark val="none"/>
        <c:tickLblPos val="nextTo"/>
        <c:spPr>
          <a:noFill/>
          <a:ln w="9525" cap="flat" cmpd="sng" algn="ctr">
            <a:solidFill>
              <a:schemeClr val="tx1">
                <a:lumMod val="15000"/>
                <a:lumOff val="85000"/>
              </a:schemeClr>
            </a:solidFill>
            <a:round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900" b="0" i="0" u="none" strike="noStrike" kern="1200" baseline="0">
                <a:solidFill>
                  <a:schemeClr val="tx1"/>
                </a:solidFill>
                <a:latin typeface="Cambria" panose="02040503050406030204" pitchFamily="18" charset="0"/>
                <a:ea typeface="Cambria" panose="02040503050406030204" pitchFamily="18" charset="0"/>
                <a:cs typeface="+mn-cs"/>
              </a:defRPr>
            </a:pPr>
            <a:endParaRPr lang="lt-LT"/>
          </a:p>
        </c:txPr>
        <c:crossAx val="708440367"/>
        <c:crosses val="autoZero"/>
        <c:auto val="1"/>
        <c:lblAlgn val="ctr"/>
        <c:lblOffset val="100"/>
        <c:noMultiLvlLbl val="0"/>
      </c:catAx>
      <c:valAx>
        <c:axId val="708440367"/>
        <c:scaling>
          <c:orientation val="minMax"/>
        </c:scaling>
        <c:delete val="0"/>
        <c:axPos val="b"/>
        <c:majorGridlines>
          <c:spPr>
            <a:ln w="9525" cap="flat" cmpd="sng" algn="ctr">
              <a:solidFill>
                <a:schemeClr val="tx1">
                  <a:lumMod val="15000"/>
                  <a:lumOff val="85000"/>
                </a:schemeClr>
              </a:solidFill>
              <a:round/>
            </a:ln>
            <a:effectLst/>
          </c:spPr>
        </c:majorGridlines>
        <c:numFmt formatCode="0.0" sourceLinked="1"/>
        <c:majorTickMark val="none"/>
        <c:minorTickMark val="none"/>
        <c:tickLblPos val="nextTo"/>
        <c:spPr>
          <a:noFill/>
          <a:ln>
            <a:noFill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900" b="0" i="0" u="none" strike="noStrik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pPr>
            <a:endParaRPr lang="lt-LT"/>
          </a:p>
        </c:txPr>
        <c:crossAx val="708440783"/>
        <c:crosses val="autoZero"/>
        <c:crossBetween val="between"/>
      </c:valAx>
      <c:spPr>
        <a:noFill/>
        <a:ln>
          <a:noFill/>
        </a:ln>
        <a:effectLst/>
      </c:spPr>
    </c:plotArea>
    <c:plotVisOnly val="1"/>
    <c:dispBlanksAs val="gap"/>
    <c:extLst>
      <c:ext xmlns:c16r3="http://schemas.microsoft.com/office/drawing/2017/03/chart" uri="{56B9EC1D-385E-4148-901F-78D8002777C0}">
        <c16r3:dataDisplayOptions16>
          <c16r3:dispNaAsBlank val="1"/>
        </c16r3:dataDisplayOptions16>
      </c:ext>
    </c:extLst>
    <c:showDLblsOverMax val="0"/>
  </c:chart>
  <c:spPr>
    <a:solidFill>
      <a:schemeClr val="bg1">
        <a:lumMod val="85000"/>
      </a:schemeClr>
    </a:solidFill>
    <a:ln w="9525" cap="flat" cmpd="sng" algn="ctr">
      <a:solidFill>
        <a:schemeClr val="tx1">
          <a:lumMod val="15000"/>
          <a:lumOff val="85000"/>
        </a:schemeClr>
      </a:solidFill>
      <a:round/>
    </a:ln>
    <a:effectLst/>
  </c:spPr>
  <c:txPr>
    <a:bodyPr/>
    <a:lstStyle/>
    <a:p>
      <a:pPr>
        <a:defRPr/>
      </a:pPr>
      <a:endParaRPr lang="lt-LT"/>
    </a:p>
  </c:txPr>
  <c:externalData r:id="rId3">
    <c:autoUpdate val="0"/>
  </c:externalData>
</c:chartSpace>
</file>

<file path=ppt/charts/chart17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lt-LT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title>
      <c:tx>
        <c:rich>
          <a:bodyPr rot="0" spcFirstLastPara="1" vertOverflow="ellipsis" vert="horz" wrap="square" anchor="ctr" anchorCtr="1"/>
          <a:lstStyle/>
          <a:p>
            <a:pPr>
              <a:defRPr sz="1400" b="0" i="0" u="none" strike="noStrike" kern="1200" spc="0" baseline="0">
                <a:solidFill>
                  <a:sysClr val="windowText" lastClr="000000"/>
                </a:solidFill>
                <a:latin typeface="+mn-lt"/>
                <a:ea typeface="+mn-ea"/>
                <a:cs typeface="+mn-cs"/>
              </a:defRPr>
            </a:pPr>
            <a:r>
              <a:rPr lang="en-GB">
                <a:solidFill>
                  <a:sysClr val="windowText" lastClr="000000"/>
                </a:solidFill>
              </a:rPr>
              <a:t>Švietimo</a:t>
            </a:r>
            <a:r>
              <a:rPr lang="en-GB" baseline="0">
                <a:solidFill>
                  <a:sysClr val="windowText" lastClr="000000"/>
                </a:solidFill>
              </a:rPr>
              <a:t> įstaigų aspektų vertinimas (N=136)</a:t>
            </a:r>
            <a:endParaRPr lang="lt-LT">
              <a:solidFill>
                <a:sysClr val="windowText" lastClr="000000"/>
              </a:solidFill>
            </a:endParaRPr>
          </a:p>
        </c:rich>
      </c:tx>
      <c:overlay val="0"/>
      <c:spPr>
        <a:noFill/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sz="1400" b="0" i="0" u="none" strike="noStrike" kern="1200" spc="0" baseline="0">
              <a:solidFill>
                <a:sysClr val="windowText" lastClr="000000"/>
              </a:solidFill>
              <a:latin typeface="+mn-lt"/>
              <a:ea typeface="+mn-ea"/>
              <a:cs typeface="+mn-cs"/>
            </a:defRPr>
          </a:pPr>
          <a:endParaRPr lang="lt-LT"/>
        </a:p>
      </c:txPr>
    </c:title>
    <c:autoTitleDeleted val="0"/>
    <c:plotArea>
      <c:layout/>
      <c:barChart>
        <c:barDir val="bar"/>
        <c:grouping val="clustered"/>
        <c:varyColors val="0"/>
        <c:ser>
          <c:idx val="0"/>
          <c:order val="0"/>
          <c:spPr>
            <a:solidFill>
              <a:srgbClr val="52876B"/>
            </a:solidFill>
            <a:ln>
              <a:noFill/>
            </a:ln>
            <a:effectLst/>
          </c:spPr>
          <c:invertIfNegative val="0"/>
          <c:dLbls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lIns="38100" tIns="19050" rIns="38100" bIns="19050" anchor="ctr" anchorCtr="1">
                <a:spAutoFit/>
              </a:bodyPr>
              <a:lstStyle/>
              <a:p>
                <a:pPr>
                  <a:defRPr sz="900" b="1" i="0" u="none" strike="noStrike" kern="1200" baseline="0">
                    <a:solidFill>
                      <a:sysClr val="windowText" lastClr="000000"/>
                    </a:solidFill>
                    <a:latin typeface="+mn-lt"/>
                    <a:ea typeface="+mn-ea"/>
                    <a:cs typeface="+mn-cs"/>
                  </a:defRPr>
                </a:pPr>
                <a:endParaRPr lang="lt-LT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howLeaderLines val="1"/>
                <c15:leaderLines>
                  <c:spPr>
                    <a:ln w="9525" cap="flat" cmpd="sng" algn="ctr">
                      <a:solidFill>
                        <a:schemeClr val="tx1">
                          <a:lumMod val="35000"/>
                          <a:lumOff val="65000"/>
                        </a:schemeClr>
                      </a:solidFill>
                      <a:round/>
                    </a:ln>
                    <a:effectLst/>
                  </c:spPr>
                </c15:leaderLines>
              </c:ext>
            </c:extLst>
          </c:dLbls>
          <c:cat>
            <c:strRef>
              <c:f>'II BLOKAS'!$A$24:$A$29</c:f>
              <c:strCache>
                <c:ptCount val="6"/>
                <c:pt idx="0">
                  <c:v>Pavėžėjimas iš/ į švietimo įstaigą</c:v>
                </c:pt>
                <c:pt idx="1">
                  <c:v>Maitinimo organizavimas </c:v>
                </c:pt>
                <c:pt idx="2">
                  <c:v>Saugumas (švietimo įstaigos teritorijoje)</c:v>
                </c:pt>
                <c:pt idx="3">
                  <c:v>Švietimo personalo (auklėtojų, mokytojų, kitų) bendravimas </c:v>
                </c:pt>
                <c:pt idx="4">
                  <c:v>Ugdomoji veikla/ ugdymo kokybė</c:v>
                </c:pt>
                <c:pt idx="5">
                  <c:v>Švietimo personalo (auklėtojų, mokytojų, kitų) kompetencija</c:v>
                </c:pt>
              </c:strCache>
            </c:strRef>
          </c:cat>
          <c:val>
            <c:numRef>
              <c:f>'II BLOKAS'!$B$24:$B$29</c:f>
              <c:numCache>
                <c:formatCode>0.0</c:formatCode>
                <c:ptCount val="6"/>
                <c:pt idx="0">
                  <c:v>3.2132352941176472</c:v>
                </c:pt>
                <c:pt idx="1">
                  <c:v>3.5955882352941178</c:v>
                </c:pt>
                <c:pt idx="2">
                  <c:v>3.6911764705882355</c:v>
                </c:pt>
                <c:pt idx="3">
                  <c:v>3.9044117647058822</c:v>
                </c:pt>
                <c:pt idx="4">
                  <c:v>3.9264705882352939</c:v>
                </c:pt>
                <c:pt idx="5">
                  <c:v>3.9485294117647061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0-B9E5-4D2C-97B4-42496623D55B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</c:dLbls>
        <c:gapWidth val="50"/>
        <c:axId val="1200067936"/>
        <c:axId val="1200068352"/>
      </c:barChart>
      <c:catAx>
        <c:axId val="1200067936"/>
        <c:scaling>
          <c:orientation val="minMax"/>
        </c:scaling>
        <c:delete val="0"/>
        <c:axPos val="l"/>
        <c:numFmt formatCode="General" sourceLinked="1"/>
        <c:majorTickMark val="none"/>
        <c:minorTickMark val="none"/>
        <c:tickLblPos val="nextTo"/>
        <c:spPr>
          <a:noFill/>
          <a:ln w="9525" cap="flat" cmpd="sng" algn="ctr">
            <a:solidFill>
              <a:schemeClr val="tx1">
                <a:lumMod val="15000"/>
                <a:lumOff val="85000"/>
              </a:schemeClr>
            </a:solidFill>
            <a:round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900" b="0" i="0" u="none" strike="noStrike" kern="1200" baseline="0">
                <a:solidFill>
                  <a:schemeClr val="tx1"/>
                </a:solidFill>
                <a:latin typeface="Cambria" panose="02040503050406030204" pitchFamily="18" charset="0"/>
                <a:ea typeface="Cambria" panose="02040503050406030204" pitchFamily="18" charset="0"/>
                <a:cs typeface="+mn-cs"/>
              </a:defRPr>
            </a:pPr>
            <a:endParaRPr lang="lt-LT"/>
          </a:p>
        </c:txPr>
        <c:crossAx val="1200068352"/>
        <c:crosses val="autoZero"/>
        <c:auto val="1"/>
        <c:lblAlgn val="ctr"/>
        <c:lblOffset val="100"/>
        <c:noMultiLvlLbl val="0"/>
      </c:catAx>
      <c:valAx>
        <c:axId val="1200068352"/>
        <c:scaling>
          <c:orientation val="minMax"/>
        </c:scaling>
        <c:delete val="0"/>
        <c:axPos val="b"/>
        <c:majorGridlines>
          <c:spPr>
            <a:ln w="9525" cap="flat" cmpd="sng" algn="ctr">
              <a:solidFill>
                <a:schemeClr val="tx1">
                  <a:lumMod val="15000"/>
                  <a:lumOff val="85000"/>
                </a:schemeClr>
              </a:solidFill>
              <a:round/>
            </a:ln>
            <a:effectLst/>
          </c:spPr>
        </c:majorGridlines>
        <c:numFmt formatCode="0.0" sourceLinked="1"/>
        <c:majorTickMark val="none"/>
        <c:minorTickMark val="none"/>
        <c:tickLblPos val="nextTo"/>
        <c:spPr>
          <a:noFill/>
          <a:ln>
            <a:noFill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900" b="0" i="0" u="none" strike="noStrik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pPr>
            <a:endParaRPr lang="lt-LT"/>
          </a:p>
        </c:txPr>
        <c:crossAx val="1200067936"/>
        <c:crosses val="autoZero"/>
        <c:crossBetween val="between"/>
      </c:valAx>
      <c:spPr>
        <a:noFill/>
        <a:ln>
          <a:noFill/>
        </a:ln>
        <a:effectLst/>
      </c:spPr>
    </c:plotArea>
    <c:plotVisOnly val="1"/>
    <c:dispBlanksAs val="gap"/>
    <c:extLst>
      <c:ext xmlns:c16r3="http://schemas.microsoft.com/office/drawing/2017/03/chart" uri="{56B9EC1D-385E-4148-901F-78D8002777C0}">
        <c16r3:dataDisplayOptions16>
          <c16r3:dispNaAsBlank val="1"/>
        </c16r3:dataDisplayOptions16>
      </c:ext>
    </c:extLst>
    <c:showDLblsOverMax val="0"/>
  </c:chart>
  <c:spPr>
    <a:solidFill>
      <a:schemeClr val="bg1">
        <a:lumMod val="85000"/>
      </a:schemeClr>
    </a:solidFill>
    <a:ln w="9525" cap="flat" cmpd="sng" algn="ctr">
      <a:solidFill>
        <a:schemeClr val="tx1">
          <a:lumMod val="15000"/>
          <a:lumOff val="85000"/>
        </a:schemeClr>
      </a:solidFill>
      <a:round/>
    </a:ln>
    <a:effectLst/>
  </c:spPr>
  <c:txPr>
    <a:bodyPr/>
    <a:lstStyle/>
    <a:p>
      <a:pPr>
        <a:defRPr/>
      </a:pPr>
      <a:endParaRPr lang="lt-LT"/>
    </a:p>
  </c:txPr>
  <c:externalData r:id="rId3">
    <c:autoUpdate val="0"/>
  </c:externalData>
</c:chartSpace>
</file>

<file path=ppt/charts/chart18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lt-LT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title>
      <c:tx>
        <c:rich>
          <a:bodyPr rot="0" spcFirstLastPara="1" vertOverflow="ellipsis" vert="horz" wrap="square" anchor="ctr" anchorCtr="1"/>
          <a:lstStyle/>
          <a:p>
            <a:pPr>
              <a:defRPr sz="1400" b="0" i="0" u="none" strike="noStrike" kern="1200" spc="0" baseline="0">
                <a:solidFill>
                  <a:sysClr val="windowText" lastClr="000000"/>
                </a:solidFill>
                <a:latin typeface="+mn-lt"/>
                <a:ea typeface="+mn-ea"/>
                <a:cs typeface="+mn-cs"/>
              </a:defRPr>
            </a:pPr>
            <a:r>
              <a:rPr lang="en-GB">
                <a:solidFill>
                  <a:sysClr val="windowText" lastClr="000000"/>
                </a:solidFill>
              </a:rPr>
              <a:t>Kultūros,</a:t>
            </a:r>
            <a:r>
              <a:rPr lang="en-GB" baseline="0">
                <a:solidFill>
                  <a:sysClr val="windowText" lastClr="000000"/>
                </a:solidFill>
              </a:rPr>
              <a:t> laisvalaikio/turizmo, sporto infrastruktūros būklės vertinimas (N=425)</a:t>
            </a:r>
            <a:endParaRPr lang="lt-LT">
              <a:solidFill>
                <a:sysClr val="windowText" lastClr="000000"/>
              </a:solidFill>
            </a:endParaRPr>
          </a:p>
        </c:rich>
      </c:tx>
      <c:overlay val="0"/>
      <c:spPr>
        <a:noFill/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sz="1400" b="0" i="0" u="none" strike="noStrike" kern="1200" spc="0" baseline="0">
              <a:solidFill>
                <a:sysClr val="windowText" lastClr="000000"/>
              </a:solidFill>
              <a:latin typeface="+mn-lt"/>
              <a:ea typeface="+mn-ea"/>
              <a:cs typeface="+mn-cs"/>
            </a:defRPr>
          </a:pPr>
          <a:endParaRPr lang="lt-LT"/>
        </a:p>
      </c:txPr>
    </c:title>
    <c:autoTitleDeleted val="0"/>
    <c:plotArea>
      <c:layout>
        <c:manualLayout>
          <c:layoutTarget val="inner"/>
          <c:xMode val="edge"/>
          <c:yMode val="edge"/>
          <c:x val="0.46117789487000704"/>
          <c:y val="0.19902097902097901"/>
          <c:w val="0.51195929426924736"/>
          <c:h val="0.6910339004827194"/>
        </c:manualLayout>
      </c:layout>
      <c:barChart>
        <c:barDir val="bar"/>
        <c:grouping val="clustered"/>
        <c:varyColors val="0"/>
        <c:ser>
          <c:idx val="0"/>
          <c:order val="0"/>
          <c:spPr>
            <a:solidFill>
              <a:srgbClr val="52876B"/>
            </a:solidFill>
            <a:ln>
              <a:noFill/>
            </a:ln>
            <a:effectLst/>
          </c:spPr>
          <c:invertIfNegative val="0"/>
          <c:dLbls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lIns="38100" tIns="19050" rIns="38100" bIns="19050" anchor="ctr" anchorCtr="1">
                <a:spAutoFit/>
              </a:bodyPr>
              <a:lstStyle/>
              <a:p>
                <a:pPr>
                  <a:defRPr sz="900" b="1" i="0" u="none" strike="noStrike" kern="1200" baseline="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pPr>
                <a:endParaRPr lang="lt-LT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howLeaderLines val="1"/>
                <c15:leaderLines>
                  <c:spPr>
                    <a:ln w="9525" cap="flat" cmpd="sng" algn="ctr">
                      <a:solidFill>
                        <a:schemeClr val="tx1">
                          <a:lumMod val="35000"/>
                          <a:lumOff val="65000"/>
                        </a:schemeClr>
                      </a:solidFill>
                      <a:round/>
                    </a:ln>
                    <a:effectLst/>
                  </c:spPr>
                </c15:leaderLines>
              </c:ext>
            </c:extLst>
          </c:dLbls>
          <c:cat>
            <c:strRef>
              <c:f>'III BLOKAS'!$A$19:$A$24</c:f>
              <c:strCache>
                <c:ptCount val="6"/>
                <c:pt idx="0">
                  <c:v>Esamų vidaus sporto aikštelių infrastruktūra</c:v>
                </c:pt>
                <c:pt idx="1">
                  <c:v>Prieigas, priėjimus prie kultūros, sporto įstaigų, ypač žmonėms su negalia</c:v>
                </c:pt>
                <c:pt idx="2">
                  <c:v>Esamų lauko sporto aikštelių infrastruktūra</c:v>
                </c:pt>
                <c:pt idx="3">
                  <c:v>Kultūros centrų salės/ pastatai</c:v>
                </c:pt>
                <c:pt idx="4">
                  <c:v>Viešosios bibliotekos ir jos skyrių infrastruktūra/ dokumentų fondus</c:v>
                </c:pt>
                <c:pt idx="5">
                  <c:v>Muziejaus ir padalinių infrastruktūra/ ekspozicijos</c:v>
                </c:pt>
              </c:strCache>
            </c:strRef>
          </c:cat>
          <c:val>
            <c:numRef>
              <c:f>'III BLOKAS'!$B$19:$B$24</c:f>
              <c:numCache>
                <c:formatCode>0.0</c:formatCode>
                <c:ptCount val="6"/>
                <c:pt idx="0">
                  <c:v>2.9247058823529413</c:v>
                </c:pt>
                <c:pt idx="1">
                  <c:v>3.0423529411764707</c:v>
                </c:pt>
                <c:pt idx="2">
                  <c:v>3.2470588235294118</c:v>
                </c:pt>
                <c:pt idx="3">
                  <c:v>3.6</c:v>
                </c:pt>
                <c:pt idx="4">
                  <c:v>3.6258823529411766</c:v>
                </c:pt>
                <c:pt idx="5">
                  <c:v>4.08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0-EA65-43E1-AFD8-B448E8B8BB76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</c:dLbls>
        <c:gapWidth val="50"/>
        <c:axId val="1200067936"/>
        <c:axId val="1200068352"/>
      </c:barChart>
      <c:catAx>
        <c:axId val="1200067936"/>
        <c:scaling>
          <c:orientation val="minMax"/>
        </c:scaling>
        <c:delete val="0"/>
        <c:axPos val="l"/>
        <c:numFmt formatCode="General" sourceLinked="1"/>
        <c:majorTickMark val="none"/>
        <c:minorTickMark val="none"/>
        <c:tickLblPos val="nextTo"/>
        <c:spPr>
          <a:noFill/>
          <a:ln w="9525" cap="flat" cmpd="sng" algn="ctr">
            <a:solidFill>
              <a:schemeClr val="tx1">
                <a:lumMod val="15000"/>
                <a:lumOff val="85000"/>
              </a:schemeClr>
            </a:solidFill>
            <a:round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900" b="0" i="0" u="none" strike="noStrike" kern="1200" baseline="0">
                <a:solidFill>
                  <a:schemeClr val="tx1"/>
                </a:solidFill>
                <a:latin typeface="Cambria" panose="02040503050406030204" pitchFamily="18" charset="0"/>
                <a:ea typeface="Cambria" panose="02040503050406030204" pitchFamily="18" charset="0"/>
                <a:cs typeface="+mn-cs"/>
              </a:defRPr>
            </a:pPr>
            <a:endParaRPr lang="lt-LT"/>
          </a:p>
        </c:txPr>
        <c:crossAx val="1200068352"/>
        <c:crosses val="autoZero"/>
        <c:auto val="1"/>
        <c:lblAlgn val="ctr"/>
        <c:lblOffset val="100"/>
        <c:noMultiLvlLbl val="0"/>
      </c:catAx>
      <c:valAx>
        <c:axId val="1200068352"/>
        <c:scaling>
          <c:orientation val="minMax"/>
          <c:min val="0"/>
        </c:scaling>
        <c:delete val="0"/>
        <c:axPos val="b"/>
        <c:majorGridlines>
          <c:spPr>
            <a:ln w="9525" cap="flat" cmpd="sng" algn="ctr">
              <a:solidFill>
                <a:schemeClr val="tx1">
                  <a:lumMod val="15000"/>
                  <a:lumOff val="85000"/>
                </a:schemeClr>
              </a:solidFill>
              <a:round/>
            </a:ln>
            <a:effectLst/>
          </c:spPr>
        </c:majorGridlines>
        <c:numFmt formatCode="0.0" sourceLinked="1"/>
        <c:majorTickMark val="none"/>
        <c:minorTickMark val="none"/>
        <c:tickLblPos val="nextTo"/>
        <c:spPr>
          <a:noFill/>
          <a:ln>
            <a:noFill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900" b="0" i="0" u="none" strike="noStrik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pPr>
            <a:endParaRPr lang="lt-LT"/>
          </a:p>
        </c:txPr>
        <c:crossAx val="1200067936"/>
        <c:crosses val="autoZero"/>
        <c:crossBetween val="between"/>
        <c:majorUnit val="1"/>
        <c:minorUnit val="1"/>
      </c:valAx>
      <c:spPr>
        <a:noFill/>
        <a:ln>
          <a:noFill/>
        </a:ln>
        <a:effectLst/>
      </c:spPr>
    </c:plotArea>
    <c:plotVisOnly val="1"/>
    <c:dispBlanksAs val="gap"/>
    <c:extLst>
      <c:ext xmlns:c16r3="http://schemas.microsoft.com/office/drawing/2017/03/chart" uri="{56B9EC1D-385E-4148-901F-78D8002777C0}">
        <c16r3:dataDisplayOptions16>
          <c16r3:dispNaAsBlank val="1"/>
        </c16r3:dataDisplayOptions16>
      </c:ext>
    </c:extLst>
    <c:showDLblsOverMax val="0"/>
  </c:chart>
  <c:spPr>
    <a:solidFill>
      <a:schemeClr val="bg1">
        <a:lumMod val="85000"/>
      </a:schemeClr>
    </a:solidFill>
    <a:ln w="9525" cap="flat" cmpd="sng" algn="ctr">
      <a:solidFill>
        <a:schemeClr val="tx1">
          <a:lumMod val="15000"/>
          <a:lumOff val="85000"/>
        </a:schemeClr>
      </a:solidFill>
      <a:round/>
    </a:ln>
    <a:effectLst/>
  </c:spPr>
  <c:txPr>
    <a:bodyPr/>
    <a:lstStyle/>
    <a:p>
      <a:pPr>
        <a:defRPr/>
      </a:pPr>
      <a:endParaRPr lang="lt-LT"/>
    </a:p>
  </c:txPr>
  <c:externalData r:id="rId3">
    <c:autoUpdate val="0"/>
  </c:externalData>
</c:chartSpace>
</file>

<file path=ppt/charts/chart19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lt-LT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title>
      <c:tx>
        <c:rich>
          <a:bodyPr rot="0" spcFirstLastPara="1" vertOverflow="ellipsis" vert="horz" wrap="square" anchor="ctr" anchorCtr="1"/>
          <a:lstStyle/>
          <a:p>
            <a:pPr>
              <a:defRPr sz="1400" b="0" i="0" u="none" strike="noStrike" kern="1200" spc="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pPr>
            <a:r>
              <a:rPr lang="en-US">
                <a:solidFill>
                  <a:schemeClr val="tx1"/>
                </a:solidFill>
              </a:rPr>
              <a:t>S</a:t>
            </a:r>
            <a:r>
              <a:rPr lang="en-US" baseline="0">
                <a:solidFill>
                  <a:schemeClr val="tx1"/>
                </a:solidFill>
              </a:rPr>
              <a:t>usisiekimo infrastruktūros būklės vertinimas (N=425)</a:t>
            </a:r>
            <a:endParaRPr lang="en-US">
              <a:solidFill>
                <a:schemeClr val="tx1"/>
              </a:solidFill>
            </a:endParaRPr>
          </a:p>
        </c:rich>
      </c:tx>
      <c:overlay val="0"/>
      <c:spPr>
        <a:noFill/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sz="1400" b="0" i="0" u="none" strike="noStrike" kern="1200" spc="0" baseline="0">
              <a:solidFill>
                <a:schemeClr val="tx1"/>
              </a:solidFill>
              <a:latin typeface="+mn-lt"/>
              <a:ea typeface="+mn-ea"/>
              <a:cs typeface="+mn-cs"/>
            </a:defRPr>
          </a:pPr>
          <a:endParaRPr lang="lt-LT"/>
        </a:p>
      </c:txPr>
    </c:title>
    <c:autoTitleDeleted val="0"/>
    <c:plotArea>
      <c:layout/>
      <c:barChart>
        <c:barDir val="bar"/>
        <c:grouping val="clustered"/>
        <c:varyColors val="0"/>
        <c:ser>
          <c:idx val="0"/>
          <c:order val="0"/>
          <c:spPr>
            <a:solidFill>
              <a:srgbClr val="52876B"/>
            </a:solidFill>
            <a:ln>
              <a:noFill/>
            </a:ln>
            <a:effectLst/>
          </c:spPr>
          <c:invertIfNegative val="0"/>
          <c:dLbls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lIns="38100" tIns="19050" rIns="38100" bIns="19050" anchor="ctr" anchorCtr="1">
                <a:spAutoFit/>
              </a:bodyPr>
              <a:lstStyle/>
              <a:p>
                <a:pPr>
                  <a:defRPr sz="900" b="1" i="0" u="none" strike="noStrike" kern="1200" baseline="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pPr>
                <a:endParaRPr lang="lt-LT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howLeaderLines val="1"/>
                <c15:leaderLines>
                  <c:spPr>
                    <a:ln w="9525" cap="flat" cmpd="sng" algn="ctr">
                      <a:solidFill>
                        <a:schemeClr val="tx1">
                          <a:lumMod val="35000"/>
                          <a:lumOff val="65000"/>
                        </a:schemeClr>
                      </a:solidFill>
                      <a:round/>
                    </a:ln>
                    <a:effectLst/>
                  </c:spPr>
                </c15:leaderLines>
              </c:ext>
            </c:extLst>
          </c:dLbls>
          <c:cat>
            <c:strRef>
              <c:f>'VII BLOKAS'!$A$104:$A$110</c:f>
              <c:strCache>
                <c:ptCount val="7"/>
                <c:pt idx="0">
                  <c:v>Kelių ir gatvių su žvyro danga</c:v>
                </c:pt>
                <c:pt idx="1">
                  <c:v>Privažiavimo kelių ir kiemų dangos</c:v>
                </c:pt>
                <c:pt idx="2">
                  <c:v>Kelių ir gatvių su asfalto danga</c:v>
                </c:pt>
                <c:pt idx="3">
                  <c:v>Automobilių stovėjimo aikštelių</c:v>
                </c:pt>
                <c:pt idx="4">
                  <c:v>Pėsčiųjų takų, šaligatvių </c:v>
                </c:pt>
                <c:pt idx="5">
                  <c:v>Dviračių takų </c:v>
                </c:pt>
                <c:pt idx="6">
                  <c:v>Eismo saugumo priemonių (salelių, žiedų, šviesoforų ir kt.) </c:v>
                </c:pt>
              </c:strCache>
            </c:strRef>
          </c:cat>
          <c:val>
            <c:numRef>
              <c:f>'VII BLOKAS'!$B$104:$B$110</c:f>
              <c:numCache>
                <c:formatCode>0.0</c:formatCode>
                <c:ptCount val="7"/>
                <c:pt idx="0">
                  <c:v>1.9952941176470589</c:v>
                </c:pt>
                <c:pt idx="1">
                  <c:v>2.1835294117647059</c:v>
                </c:pt>
                <c:pt idx="2">
                  <c:v>2.5129411764705885</c:v>
                </c:pt>
                <c:pt idx="3">
                  <c:v>2.72</c:v>
                </c:pt>
                <c:pt idx="4">
                  <c:v>2.9694117647058822</c:v>
                </c:pt>
                <c:pt idx="5">
                  <c:v>3.2023529411764704</c:v>
                </c:pt>
                <c:pt idx="6">
                  <c:v>3.2188235294117646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0-0FE8-4782-8A1A-890A4905CFA3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</c:dLbls>
        <c:gapWidth val="50"/>
        <c:axId val="860628767"/>
        <c:axId val="860636671"/>
      </c:barChart>
      <c:catAx>
        <c:axId val="860628767"/>
        <c:scaling>
          <c:orientation val="minMax"/>
        </c:scaling>
        <c:delete val="0"/>
        <c:axPos val="l"/>
        <c:numFmt formatCode="General" sourceLinked="1"/>
        <c:majorTickMark val="none"/>
        <c:minorTickMark val="none"/>
        <c:tickLblPos val="nextTo"/>
        <c:spPr>
          <a:noFill/>
          <a:ln w="9525" cap="flat" cmpd="sng" algn="ctr">
            <a:solidFill>
              <a:schemeClr val="tx1">
                <a:lumMod val="15000"/>
                <a:lumOff val="85000"/>
              </a:schemeClr>
            </a:solidFill>
            <a:round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900" b="0" i="0" u="none" strike="noStrike" kern="1200" baseline="0">
                <a:solidFill>
                  <a:schemeClr val="tx1"/>
                </a:solidFill>
                <a:latin typeface="Cambria" panose="02040503050406030204" pitchFamily="18" charset="0"/>
                <a:ea typeface="Cambria" panose="02040503050406030204" pitchFamily="18" charset="0"/>
                <a:cs typeface="+mn-cs"/>
              </a:defRPr>
            </a:pPr>
            <a:endParaRPr lang="lt-LT"/>
          </a:p>
        </c:txPr>
        <c:crossAx val="860636671"/>
        <c:crosses val="autoZero"/>
        <c:auto val="1"/>
        <c:lblAlgn val="ctr"/>
        <c:lblOffset val="100"/>
        <c:noMultiLvlLbl val="0"/>
      </c:catAx>
      <c:valAx>
        <c:axId val="860636671"/>
        <c:scaling>
          <c:orientation val="minMax"/>
        </c:scaling>
        <c:delete val="0"/>
        <c:axPos val="b"/>
        <c:majorGridlines>
          <c:spPr>
            <a:ln w="9525" cap="flat" cmpd="sng" algn="ctr">
              <a:solidFill>
                <a:schemeClr val="tx1">
                  <a:lumMod val="15000"/>
                  <a:lumOff val="85000"/>
                </a:schemeClr>
              </a:solidFill>
              <a:round/>
            </a:ln>
            <a:effectLst/>
          </c:spPr>
        </c:majorGridlines>
        <c:numFmt formatCode="#,##0" sourceLinked="0"/>
        <c:majorTickMark val="none"/>
        <c:minorTickMark val="none"/>
        <c:tickLblPos val="nextTo"/>
        <c:spPr>
          <a:noFill/>
          <a:ln>
            <a:noFill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900" b="0" i="0" u="none" strike="noStrik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pPr>
            <a:endParaRPr lang="lt-LT"/>
          </a:p>
        </c:txPr>
        <c:crossAx val="860628767"/>
        <c:crosses val="autoZero"/>
        <c:crossBetween val="between"/>
        <c:majorUnit val="1"/>
        <c:minorUnit val="1"/>
      </c:valAx>
      <c:spPr>
        <a:noFill/>
        <a:ln>
          <a:noFill/>
        </a:ln>
        <a:effectLst/>
      </c:spPr>
    </c:plotArea>
    <c:plotVisOnly val="1"/>
    <c:dispBlanksAs val="gap"/>
    <c:extLst>
      <c:ext xmlns:c16r3="http://schemas.microsoft.com/office/drawing/2017/03/chart" uri="{56B9EC1D-385E-4148-901F-78D8002777C0}">
        <c16r3:dataDisplayOptions16>
          <c16r3:dispNaAsBlank val="1"/>
        </c16r3:dataDisplayOptions16>
      </c:ext>
    </c:extLst>
    <c:showDLblsOverMax val="0"/>
  </c:chart>
  <c:spPr>
    <a:solidFill>
      <a:schemeClr val="bg1">
        <a:lumMod val="85000"/>
      </a:schemeClr>
    </a:solidFill>
    <a:ln w="9525" cap="flat" cmpd="sng" algn="ctr">
      <a:solidFill>
        <a:schemeClr val="tx1">
          <a:lumMod val="15000"/>
          <a:lumOff val="85000"/>
        </a:schemeClr>
      </a:solidFill>
      <a:round/>
    </a:ln>
    <a:effectLst/>
  </c:spPr>
  <c:txPr>
    <a:bodyPr/>
    <a:lstStyle/>
    <a:p>
      <a:pPr>
        <a:defRPr/>
      </a:pPr>
      <a:endParaRPr lang="lt-LT"/>
    </a:p>
  </c:txPr>
  <c:externalData r:id="rId3">
    <c:autoUpdate val="0"/>
  </c:externalData>
</c:chartSpace>
</file>

<file path=ppt/charts/chart20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lt-LT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title>
      <c:tx>
        <c:rich>
          <a:bodyPr rot="0" spcFirstLastPara="1" vertOverflow="ellipsis" vert="horz" wrap="square" anchor="ctr" anchorCtr="1"/>
          <a:lstStyle/>
          <a:p>
            <a:pPr>
              <a:defRPr sz="1400" b="0" i="0" u="none" strike="noStrike" kern="1200" spc="0" baseline="0">
                <a:solidFill>
                  <a:sysClr val="windowText" lastClr="000000"/>
                </a:solidFill>
                <a:latin typeface="+mn-lt"/>
                <a:ea typeface="+mn-ea"/>
                <a:cs typeface="+mn-cs"/>
              </a:defRPr>
            </a:pPr>
            <a:r>
              <a:rPr lang="en-GB">
                <a:solidFill>
                  <a:sysClr val="windowText" lastClr="000000"/>
                </a:solidFill>
              </a:rPr>
              <a:t>Kitos</a:t>
            </a:r>
            <a:r>
              <a:rPr lang="en-GB" baseline="0">
                <a:solidFill>
                  <a:sysClr val="windowText" lastClr="000000"/>
                </a:solidFill>
              </a:rPr>
              <a:t> viešosios infrastruktūros vertinimas </a:t>
            </a:r>
            <a:endParaRPr lang="lt-LT">
              <a:solidFill>
                <a:sysClr val="windowText" lastClr="000000"/>
              </a:solidFill>
            </a:endParaRPr>
          </a:p>
        </c:rich>
      </c:tx>
      <c:overlay val="0"/>
      <c:spPr>
        <a:noFill/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sz="1400" b="0" i="0" u="none" strike="noStrike" kern="1200" spc="0" baseline="0">
              <a:solidFill>
                <a:sysClr val="windowText" lastClr="000000"/>
              </a:solidFill>
              <a:latin typeface="+mn-lt"/>
              <a:ea typeface="+mn-ea"/>
              <a:cs typeface="+mn-cs"/>
            </a:defRPr>
          </a:pPr>
          <a:endParaRPr lang="lt-LT"/>
        </a:p>
      </c:txPr>
    </c:title>
    <c:autoTitleDeleted val="0"/>
    <c:plotArea>
      <c:layout/>
      <c:barChart>
        <c:barDir val="bar"/>
        <c:grouping val="clustered"/>
        <c:varyColors val="0"/>
        <c:ser>
          <c:idx val="0"/>
          <c:order val="0"/>
          <c:spPr>
            <a:solidFill>
              <a:srgbClr val="52876B"/>
            </a:solidFill>
            <a:ln>
              <a:noFill/>
            </a:ln>
            <a:effectLst/>
          </c:spPr>
          <c:invertIfNegative val="0"/>
          <c:dLbls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lIns="38100" tIns="19050" rIns="38100" bIns="19050" anchor="ctr" anchorCtr="1">
                <a:spAutoFit/>
              </a:bodyPr>
              <a:lstStyle/>
              <a:p>
                <a:pPr>
                  <a:defRPr sz="900" b="1" i="0" u="none" strike="noStrike" kern="1200" baseline="0">
                    <a:solidFill>
                      <a:sysClr val="windowText" lastClr="000000"/>
                    </a:solidFill>
                    <a:latin typeface="+mn-lt"/>
                    <a:ea typeface="+mn-ea"/>
                    <a:cs typeface="+mn-cs"/>
                  </a:defRPr>
                </a:pPr>
                <a:endParaRPr lang="lt-LT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howLeaderLines val="1"/>
                <c15:leaderLines>
                  <c:spPr>
                    <a:ln w="9525" cap="flat" cmpd="sng" algn="ctr">
                      <a:solidFill>
                        <a:schemeClr val="tx1">
                          <a:lumMod val="35000"/>
                          <a:lumOff val="65000"/>
                        </a:schemeClr>
                      </a:solidFill>
                      <a:round/>
                    </a:ln>
                    <a:effectLst/>
                  </c:spPr>
                </c15:leaderLines>
              </c:ext>
            </c:extLst>
          </c:dLbls>
          <c:cat>
            <c:strRef>
              <c:f>'II BLOKAS'!$A$35:$A$38</c:f>
              <c:strCache>
                <c:ptCount val="4"/>
                <c:pt idx="0">
                  <c:v>Sveikatos priežiūros įstaigų patalpų būklė/ medicininės įrangos būklė</c:v>
                </c:pt>
                <c:pt idx="1">
                  <c:v>Socialinių paslaugų įstaigų patalpų būklė</c:v>
                </c:pt>
                <c:pt idx="2">
                  <c:v>Švietimo įstaigų infrastruktūros būklė (pastatas/ patalpos/ aplinka)</c:v>
                </c:pt>
                <c:pt idx="3">
                  <c:v>Edukacijos, mokymosi įrangos būklė švietimo įstaigose</c:v>
                </c:pt>
              </c:strCache>
            </c:strRef>
          </c:cat>
          <c:val>
            <c:numRef>
              <c:f>'II BLOKAS'!$B$35:$B$38</c:f>
              <c:numCache>
                <c:formatCode>0.0</c:formatCode>
                <c:ptCount val="4"/>
                <c:pt idx="0">
                  <c:v>3.1976470588235295</c:v>
                </c:pt>
                <c:pt idx="1">
                  <c:v>3.2376470588235295</c:v>
                </c:pt>
                <c:pt idx="2">
                  <c:v>3.5588235294117645</c:v>
                </c:pt>
                <c:pt idx="3">
                  <c:v>3.6102941176470589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0-0F21-462A-A810-FA85B0FD2D20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</c:dLbls>
        <c:gapWidth val="50"/>
        <c:axId val="1200067936"/>
        <c:axId val="1200068352"/>
      </c:barChart>
      <c:catAx>
        <c:axId val="1200067936"/>
        <c:scaling>
          <c:orientation val="minMax"/>
        </c:scaling>
        <c:delete val="0"/>
        <c:axPos val="l"/>
        <c:numFmt formatCode="General" sourceLinked="1"/>
        <c:majorTickMark val="none"/>
        <c:minorTickMark val="none"/>
        <c:tickLblPos val="nextTo"/>
        <c:spPr>
          <a:noFill/>
          <a:ln w="9525" cap="flat" cmpd="sng" algn="ctr">
            <a:solidFill>
              <a:schemeClr val="tx1">
                <a:lumMod val="15000"/>
                <a:lumOff val="85000"/>
              </a:schemeClr>
            </a:solidFill>
            <a:round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900" b="0" i="0" u="none" strike="noStrike" kern="1200" baseline="0">
                <a:solidFill>
                  <a:schemeClr val="tx1"/>
                </a:solidFill>
                <a:latin typeface="Cambria" panose="02040503050406030204" pitchFamily="18" charset="0"/>
                <a:ea typeface="Cambria" panose="02040503050406030204" pitchFamily="18" charset="0"/>
                <a:cs typeface="+mn-cs"/>
              </a:defRPr>
            </a:pPr>
            <a:endParaRPr lang="lt-LT"/>
          </a:p>
        </c:txPr>
        <c:crossAx val="1200068352"/>
        <c:crosses val="autoZero"/>
        <c:auto val="1"/>
        <c:lblAlgn val="ctr"/>
        <c:lblOffset val="100"/>
        <c:noMultiLvlLbl val="0"/>
      </c:catAx>
      <c:valAx>
        <c:axId val="1200068352"/>
        <c:scaling>
          <c:orientation val="minMax"/>
        </c:scaling>
        <c:delete val="0"/>
        <c:axPos val="b"/>
        <c:majorGridlines>
          <c:spPr>
            <a:ln w="9525" cap="flat" cmpd="sng" algn="ctr">
              <a:solidFill>
                <a:schemeClr val="tx1">
                  <a:lumMod val="15000"/>
                  <a:lumOff val="85000"/>
                </a:schemeClr>
              </a:solidFill>
              <a:round/>
            </a:ln>
            <a:effectLst/>
          </c:spPr>
        </c:majorGridlines>
        <c:numFmt formatCode="0.0" sourceLinked="1"/>
        <c:majorTickMark val="none"/>
        <c:minorTickMark val="none"/>
        <c:tickLblPos val="nextTo"/>
        <c:spPr>
          <a:noFill/>
          <a:ln>
            <a:noFill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900" b="0" i="0" u="none" strike="noStrik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pPr>
            <a:endParaRPr lang="lt-LT"/>
          </a:p>
        </c:txPr>
        <c:crossAx val="1200067936"/>
        <c:crosses val="autoZero"/>
        <c:crossBetween val="between"/>
      </c:valAx>
      <c:spPr>
        <a:noFill/>
        <a:ln>
          <a:noFill/>
        </a:ln>
        <a:effectLst/>
      </c:spPr>
    </c:plotArea>
    <c:plotVisOnly val="1"/>
    <c:dispBlanksAs val="gap"/>
    <c:extLst>
      <c:ext xmlns:c16r3="http://schemas.microsoft.com/office/drawing/2017/03/chart" uri="{56B9EC1D-385E-4148-901F-78D8002777C0}">
        <c16r3:dataDisplayOptions16>
          <c16r3:dispNaAsBlank val="1"/>
        </c16r3:dataDisplayOptions16>
      </c:ext>
    </c:extLst>
    <c:showDLblsOverMax val="0"/>
  </c:chart>
  <c:spPr>
    <a:solidFill>
      <a:schemeClr val="bg1">
        <a:lumMod val="85000"/>
      </a:schemeClr>
    </a:solidFill>
    <a:ln w="9525" cap="flat" cmpd="sng" algn="ctr">
      <a:solidFill>
        <a:schemeClr val="tx1">
          <a:lumMod val="15000"/>
          <a:lumOff val="85000"/>
        </a:schemeClr>
      </a:solidFill>
      <a:round/>
    </a:ln>
    <a:effectLst/>
  </c:spPr>
  <c:txPr>
    <a:bodyPr/>
    <a:lstStyle/>
    <a:p>
      <a:pPr>
        <a:defRPr/>
      </a:pPr>
      <a:endParaRPr lang="lt-LT"/>
    </a:p>
  </c:txPr>
  <c:externalData r:id="rId3">
    <c:autoUpdate val="0"/>
  </c:externalData>
  <c:userShapes r:id="rId4"/>
</c:chartSpace>
</file>

<file path=ppt/charts/chart21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lt-LT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title>
      <c:tx>
        <c:rich>
          <a:bodyPr rot="0" spcFirstLastPara="1" vertOverflow="ellipsis" vert="horz" wrap="square" anchor="ctr" anchorCtr="1"/>
          <a:lstStyle/>
          <a:p>
            <a:pPr>
              <a:defRPr sz="1400" b="0" i="0" u="none" strike="noStrike" kern="1200" spc="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pPr>
            <a:r>
              <a:rPr lang="lt-LT">
                <a:solidFill>
                  <a:schemeClr val="tx1"/>
                </a:solidFill>
              </a:rPr>
              <a:t>Ar Jums patogus Savivaldybėje nustatytas gyventojų priėmimo laikas?</a:t>
            </a:r>
          </a:p>
        </c:rich>
      </c:tx>
      <c:overlay val="0"/>
      <c:spPr>
        <a:noFill/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sz="1400" b="0" i="0" u="none" strike="noStrike" kern="1200" spc="0" baseline="0">
              <a:solidFill>
                <a:schemeClr val="tx1"/>
              </a:solidFill>
              <a:latin typeface="+mn-lt"/>
              <a:ea typeface="+mn-ea"/>
              <a:cs typeface="+mn-cs"/>
            </a:defRPr>
          </a:pPr>
          <a:endParaRPr lang="lt-LT"/>
        </a:p>
      </c:txPr>
    </c:title>
    <c:autoTitleDeleted val="0"/>
    <c:plotArea>
      <c:layout>
        <c:manualLayout>
          <c:layoutTarget val="inner"/>
          <c:xMode val="edge"/>
          <c:yMode val="edge"/>
          <c:x val="0.35159492563429573"/>
          <c:y val="0.31302353084387763"/>
          <c:w val="0.35606940799066783"/>
          <c:h val="0.48099422749568332"/>
        </c:manualLayout>
      </c:layout>
      <c:pieChart>
        <c:varyColors val="1"/>
        <c:ser>
          <c:idx val="0"/>
          <c:order val="0"/>
          <c:dPt>
            <c:idx val="0"/>
            <c:bubble3D val="0"/>
            <c:spPr>
              <a:solidFill>
                <a:srgbClr val="164B2F"/>
              </a:solidFill>
              <a:ln w="19050">
                <a:solidFill>
                  <a:srgbClr val="164B2F"/>
                </a:solidFill>
              </a:ln>
              <a:effectLst/>
            </c:spPr>
            <c:extLst>
              <c:ext xmlns:c16="http://schemas.microsoft.com/office/drawing/2014/chart" uri="{C3380CC4-5D6E-409C-BE32-E72D297353CC}">
                <c16:uniqueId val="{00000001-C19A-49D9-8BA8-93C5A7B98CA7}"/>
              </c:ext>
            </c:extLst>
          </c:dPt>
          <c:dPt>
            <c:idx val="1"/>
            <c:bubble3D val="0"/>
            <c:spPr>
              <a:solidFill>
                <a:srgbClr val="52876B"/>
              </a:solidFill>
              <a:ln w="19050">
                <a:solidFill>
                  <a:srgbClr val="52876B"/>
                </a:solidFill>
              </a:ln>
              <a:effectLst/>
            </c:spPr>
            <c:extLst>
              <c:ext xmlns:c16="http://schemas.microsoft.com/office/drawing/2014/chart" uri="{C3380CC4-5D6E-409C-BE32-E72D297353CC}">
                <c16:uniqueId val="{00000003-C19A-49D9-8BA8-93C5A7B98CA7}"/>
              </c:ext>
            </c:extLst>
          </c:dPt>
          <c:dPt>
            <c:idx val="2"/>
            <c:bubble3D val="0"/>
            <c:spPr>
              <a:solidFill>
                <a:srgbClr val="7FB499"/>
              </a:solidFill>
              <a:ln w="19050">
                <a:solidFill>
                  <a:srgbClr val="8EC3A7"/>
                </a:solidFill>
              </a:ln>
              <a:effectLst/>
            </c:spPr>
            <c:extLst>
              <c:ext xmlns:c16="http://schemas.microsoft.com/office/drawing/2014/chart" uri="{C3380CC4-5D6E-409C-BE32-E72D297353CC}">
                <c16:uniqueId val="{00000005-C19A-49D9-8BA8-93C5A7B98CA7}"/>
              </c:ext>
            </c:extLst>
          </c:dPt>
          <c:dPt>
            <c:idx val="3"/>
            <c:bubble3D val="0"/>
            <c:spPr>
              <a:solidFill>
                <a:srgbClr val="A2F1C5"/>
              </a:solidFill>
              <a:ln w="19050">
                <a:solidFill>
                  <a:srgbClr val="A2F1C5"/>
                </a:solidFill>
              </a:ln>
              <a:effectLst/>
            </c:spPr>
            <c:extLst>
              <c:ext xmlns:c16="http://schemas.microsoft.com/office/drawing/2014/chart" uri="{C3380CC4-5D6E-409C-BE32-E72D297353CC}">
                <c16:uniqueId val="{00000007-C19A-49D9-8BA8-93C5A7B98CA7}"/>
              </c:ext>
            </c:extLst>
          </c:dPt>
          <c:dLbls>
            <c:dLbl>
              <c:idx val="0"/>
              <c:spPr>
                <a:noFill/>
                <a:ln>
                  <a:noFill/>
                </a:ln>
                <a:effectLst/>
              </c:spPr>
              <c:txPr>
                <a:bodyPr rot="0" spcFirstLastPara="1" vertOverflow="ellipsis" vert="horz" wrap="square" lIns="38100" tIns="19050" rIns="38100" bIns="19050" anchor="ctr" anchorCtr="1">
                  <a:spAutoFit/>
                </a:bodyPr>
                <a:lstStyle/>
                <a:p>
                  <a:pPr>
                    <a:defRPr sz="1000" b="1" i="0" u="none" strike="noStrike" kern="1200" baseline="0">
                      <a:solidFill>
                        <a:schemeClr val="bg1"/>
                      </a:solidFill>
                      <a:latin typeface="+mn-lt"/>
                      <a:ea typeface="+mn-ea"/>
                      <a:cs typeface="+mn-cs"/>
                    </a:defRPr>
                  </a:pPr>
                  <a:endParaRPr lang="lt-LT"/>
                </a:p>
              </c:txPr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6="http://schemas.microsoft.com/office/drawing/2014/chart" uri="{C3380CC4-5D6E-409C-BE32-E72D297353CC}">
                  <c16:uniqueId val="{00000001-C19A-49D9-8BA8-93C5A7B98CA7}"/>
                </c:ext>
              </c:extLst>
            </c:dLbl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lIns="38100" tIns="19050" rIns="38100" bIns="19050" anchor="ctr" anchorCtr="1">
                <a:spAutoFit/>
              </a:bodyPr>
              <a:lstStyle/>
              <a:p>
                <a:pPr>
                  <a:defRPr sz="1000" b="1" i="0" u="none" strike="noStrike" kern="1200" baseline="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pPr>
                <a:endParaRPr lang="lt-LT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1"/>
            <c:leaderLines>
              <c:spPr>
                <a:ln w="9525" cap="flat" cmpd="sng" algn="ctr">
                  <a:solidFill>
                    <a:schemeClr val="tx1">
                      <a:lumMod val="35000"/>
                      <a:lumOff val="65000"/>
                    </a:schemeClr>
                  </a:solidFill>
                  <a:round/>
                </a:ln>
                <a:effectLst/>
              </c:spPr>
            </c:leaderLines>
            <c:extLst>
              <c:ext xmlns:c15="http://schemas.microsoft.com/office/drawing/2012/chart" uri="{CE6537A1-D6FC-4f65-9D91-7224C49458BB}"/>
            </c:extLst>
          </c:dLbls>
          <c:cat>
            <c:strRef>
              <c:f>Gyv.aptarnavimas!$A$67:$A$70</c:f>
              <c:strCache>
                <c:ptCount val="4"/>
                <c:pt idx="0">
                  <c:v>Taip</c:v>
                </c:pt>
                <c:pt idx="1">
                  <c:v>Iš dalies</c:v>
                </c:pt>
                <c:pt idx="2">
                  <c:v>Sunku atsakyti</c:v>
                </c:pt>
                <c:pt idx="3">
                  <c:v>Ne</c:v>
                </c:pt>
              </c:strCache>
            </c:strRef>
          </c:cat>
          <c:val>
            <c:numRef>
              <c:f>Gyv.aptarnavimas!$D$67:$D$70</c:f>
              <c:numCache>
                <c:formatCode>0.0%</c:formatCode>
                <c:ptCount val="4"/>
                <c:pt idx="0">
                  <c:v>0.54385964912280704</c:v>
                </c:pt>
                <c:pt idx="1">
                  <c:v>0.21052631578947367</c:v>
                </c:pt>
                <c:pt idx="2">
                  <c:v>8.771929824561403E-2</c:v>
                </c:pt>
                <c:pt idx="3">
                  <c:v>0.15789473684210525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8-C19A-49D9-8BA8-93C5A7B98CA7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  <c:showLeaderLines val="1"/>
        </c:dLbls>
        <c:firstSliceAng val="0"/>
      </c:pieChart>
      <c:spPr>
        <a:noFill/>
        <a:ln>
          <a:noFill/>
        </a:ln>
        <a:effectLst/>
      </c:spPr>
    </c:plotArea>
    <c:legend>
      <c:legendPos val="b"/>
      <c:overlay val="0"/>
      <c:spPr>
        <a:noFill/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sz="900" b="0" i="0" u="none" strike="noStrike" kern="1200" baseline="0">
              <a:solidFill>
                <a:schemeClr val="tx1"/>
              </a:solidFill>
              <a:latin typeface="+mn-lt"/>
              <a:ea typeface="+mn-ea"/>
              <a:cs typeface="+mn-cs"/>
            </a:defRPr>
          </a:pPr>
          <a:endParaRPr lang="lt-LT"/>
        </a:p>
      </c:txPr>
    </c:legend>
    <c:plotVisOnly val="1"/>
    <c:dispBlanksAs val="gap"/>
    <c:extLst>
      <c:ext xmlns:c16r3="http://schemas.microsoft.com/office/drawing/2017/03/chart" uri="{56B9EC1D-385E-4148-901F-78D8002777C0}">
        <c16r3:dataDisplayOptions16>
          <c16r3:dispNaAsBlank val="1"/>
        </c16r3:dataDisplayOptions16>
      </c:ext>
    </c:extLst>
    <c:showDLblsOverMax val="0"/>
  </c:chart>
  <c:spPr>
    <a:solidFill>
      <a:schemeClr val="bg1">
        <a:lumMod val="85000"/>
      </a:schemeClr>
    </a:solidFill>
    <a:ln w="9525" cap="flat" cmpd="sng" algn="ctr">
      <a:solidFill>
        <a:schemeClr val="tx1">
          <a:lumMod val="15000"/>
          <a:lumOff val="85000"/>
        </a:schemeClr>
      </a:solidFill>
      <a:round/>
    </a:ln>
    <a:effectLst/>
  </c:spPr>
  <c:txPr>
    <a:bodyPr/>
    <a:lstStyle/>
    <a:p>
      <a:pPr>
        <a:defRPr/>
      </a:pPr>
      <a:endParaRPr lang="lt-LT"/>
    </a:p>
  </c:txPr>
  <c:externalData r:id="rId3">
    <c:autoUpdate val="0"/>
  </c:externalData>
</c:chartSpace>
</file>

<file path=ppt/charts/chart22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lt-LT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title>
      <c:tx>
        <c:rich>
          <a:bodyPr rot="0" spcFirstLastPara="1" vertOverflow="ellipsis" vert="horz" wrap="square" anchor="ctr" anchorCtr="1"/>
          <a:lstStyle/>
          <a:p>
            <a:pPr>
              <a:defRPr sz="1400" b="0" i="0" u="none" strike="noStrike" kern="1200" spc="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pPr>
            <a:r>
              <a:rPr lang="lt-LT">
                <a:solidFill>
                  <a:schemeClr val="tx1"/>
                </a:solidFill>
              </a:rPr>
              <a:t>Ar Jums ilgai tenka laukti priėmim</a:t>
            </a:r>
            <a:r>
              <a:rPr lang="en-GB">
                <a:solidFill>
                  <a:schemeClr val="tx1"/>
                </a:solidFill>
              </a:rPr>
              <a:t>o</a:t>
            </a:r>
            <a:r>
              <a:rPr lang="lt-LT">
                <a:solidFill>
                  <a:schemeClr val="tx1"/>
                </a:solidFill>
              </a:rPr>
              <a:t>?</a:t>
            </a:r>
          </a:p>
        </c:rich>
      </c:tx>
      <c:overlay val="0"/>
      <c:spPr>
        <a:noFill/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sz="1400" b="0" i="0" u="none" strike="noStrike" kern="1200" spc="0" baseline="0">
              <a:solidFill>
                <a:schemeClr val="tx1"/>
              </a:solidFill>
              <a:latin typeface="+mn-lt"/>
              <a:ea typeface="+mn-ea"/>
              <a:cs typeface="+mn-cs"/>
            </a:defRPr>
          </a:pPr>
          <a:endParaRPr lang="lt-LT"/>
        </a:p>
      </c:txPr>
    </c:title>
    <c:autoTitleDeleted val="0"/>
    <c:plotArea>
      <c:layout>
        <c:manualLayout>
          <c:layoutTarget val="inner"/>
          <c:xMode val="edge"/>
          <c:yMode val="edge"/>
          <c:x val="0.35159492563429573"/>
          <c:y val="0.31302353084387763"/>
          <c:w val="0.35606940799066783"/>
          <c:h val="0.48099422749568332"/>
        </c:manualLayout>
      </c:layout>
      <c:pieChart>
        <c:varyColors val="1"/>
        <c:ser>
          <c:idx val="0"/>
          <c:order val="0"/>
          <c:dPt>
            <c:idx val="0"/>
            <c:bubble3D val="0"/>
            <c:spPr>
              <a:solidFill>
                <a:srgbClr val="164B2F"/>
              </a:solidFill>
              <a:ln w="19050">
                <a:solidFill>
                  <a:srgbClr val="164B2F"/>
                </a:solidFill>
              </a:ln>
              <a:effectLst/>
            </c:spPr>
            <c:extLst>
              <c:ext xmlns:c16="http://schemas.microsoft.com/office/drawing/2014/chart" uri="{C3380CC4-5D6E-409C-BE32-E72D297353CC}">
                <c16:uniqueId val="{00000001-E8CF-4DFD-9AA4-AC3C13001D82}"/>
              </c:ext>
            </c:extLst>
          </c:dPt>
          <c:dPt>
            <c:idx val="1"/>
            <c:bubble3D val="0"/>
            <c:spPr>
              <a:solidFill>
                <a:srgbClr val="52876B"/>
              </a:solidFill>
              <a:ln w="19050">
                <a:solidFill>
                  <a:srgbClr val="52876B"/>
                </a:solidFill>
              </a:ln>
              <a:effectLst/>
            </c:spPr>
            <c:extLst>
              <c:ext xmlns:c16="http://schemas.microsoft.com/office/drawing/2014/chart" uri="{C3380CC4-5D6E-409C-BE32-E72D297353CC}">
                <c16:uniqueId val="{00000003-E8CF-4DFD-9AA4-AC3C13001D82}"/>
              </c:ext>
            </c:extLst>
          </c:dPt>
          <c:dPt>
            <c:idx val="2"/>
            <c:bubble3D val="0"/>
            <c:spPr>
              <a:solidFill>
                <a:srgbClr val="7FB499"/>
              </a:solidFill>
              <a:ln w="19050">
                <a:solidFill>
                  <a:srgbClr val="8EC3A7"/>
                </a:solidFill>
              </a:ln>
              <a:effectLst/>
            </c:spPr>
            <c:extLst>
              <c:ext xmlns:c16="http://schemas.microsoft.com/office/drawing/2014/chart" uri="{C3380CC4-5D6E-409C-BE32-E72D297353CC}">
                <c16:uniqueId val="{00000005-E8CF-4DFD-9AA4-AC3C13001D82}"/>
              </c:ext>
            </c:extLst>
          </c:dPt>
          <c:dPt>
            <c:idx val="3"/>
            <c:bubble3D val="0"/>
            <c:spPr>
              <a:solidFill>
                <a:srgbClr val="A2F1C5"/>
              </a:solidFill>
              <a:ln w="19050">
                <a:solidFill>
                  <a:srgbClr val="A2F1C5"/>
                </a:solidFill>
              </a:ln>
              <a:effectLst/>
            </c:spPr>
            <c:extLst>
              <c:ext xmlns:c16="http://schemas.microsoft.com/office/drawing/2014/chart" uri="{C3380CC4-5D6E-409C-BE32-E72D297353CC}">
                <c16:uniqueId val="{00000007-E8CF-4DFD-9AA4-AC3C13001D82}"/>
              </c:ext>
            </c:extLst>
          </c:dPt>
          <c:dLbls>
            <c:dLbl>
              <c:idx val="0"/>
              <c:spPr>
                <a:noFill/>
                <a:ln>
                  <a:noFill/>
                </a:ln>
                <a:effectLst/>
              </c:spPr>
              <c:txPr>
                <a:bodyPr rot="0" spcFirstLastPara="1" vertOverflow="ellipsis" vert="horz" wrap="square" lIns="38100" tIns="19050" rIns="38100" bIns="19050" anchor="ctr" anchorCtr="1">
                  <a:spAutoFit/>
                </a:bodyPr>
                <a:lstStyle/>
                <a:p>
                  <a:pPr>
                    <a:defRPr sz="1000" b="1" i="0" u="none" strike="noStrike" kern="1200" baseline="0">
                      <a:solidFill>
                        <a:schemeClr val="bg1"/>
                      </a:solidFill>
                      <a:latin typeface="+mn-lt"/>
                      <a:ea typeface="+mn-ea"/>
                      <a:cs typeface="+mn-cs"/>
                    </a:defRPr>
                  </a:pPr>
                  <a:endParaRPr lang="lt-LT"/>
                </a:p>
              </c:txPr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6="http://schemas.microsoft.com/office/drawing/2014/chart" uri="{C3380CC4-5D6E-409C-BE32-E72D297353CC}">
                  <c16:uniqueId val="{00000001-E8CF-4DFD-9AA4-AC3C13001D82}"/>
                </c:ext>
              </c:extLst>
            </c:dLbl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lIns="38100" tIns="19050" rIns="38100" bIns="19050" anchor="ctr" anchorCtr="1">
                <a:spAutoFit/>
              </a:bodyPr>
              <a:lstStyle/>
              <a:p>
                <a:pPr>
                  <a:defRPr sz="1000" b="1" i="0" u="none" strike="noStrike" kern="1200" baseline="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pPr>
                <a:endParaRPr lang="lt-LT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1"/>
            <c:leaderLines>
              <c:spPr>
                <a:ln w="9525" cap="flat" cmpd="sng" algn="ctr">
                  <a:solidFill>
                    <a:schemeClr val="tx1">
                      <a:lumMod val="35000"/>
                      <a:lumOff val="65000"/>
                    </a:schemeClr>
                  </a:solidFill>
                  <a:round/>
                </a:ln>
                <a:effectLst/>
              </c:spPr>
            </c:leaderLines>
            <c:extLst>
              <c:ext xmlns:c15="http://schemas.microsoft.com/office/drawing/2012/chart" uri="{CE6537A1-D6FC-4f65-9D91-7224C49458BB}"/>
            </c:extLst>
          </c:dLbls>
          <c:cat>
            <c:strRef>
              <c:f>Gyv.aptarnavimas!$A$67:$A$70</c:f>
              <c:strCache>
                <c:ptCount val="4"/>
                <c:pt idx="0">
                  <c:v>Taip</c:v>
                </c:pt>
                <c:pt idx="1">
                  <c:v>Iš dalies</c:v>
                </c:pt>
                <c:pt idx="2">
                  <c:v>Sunku atsakyti</c:v>
                </c:pt>
                <c:pt idx="3">
                  <c:v>Ne</c:v>
                </c:pt>
              </c:strCache>
            </c:strRef>
          </c:cat>
          <c:val>
            <c:numRef>
              <c:f>Gyv.aptarnavimas!$F$67:$F$70</c:f>
              <c:numCache>
                <c:formatCode>0.0%</c:formatCode>
                <c:ptCount val="4"/>
                <c:pt idx="0">
                  <c:v>0.22807017543859648</c:v>
                </c:pt>
                <c:pt idx="1">
                  <c:v>0.12280701754385964</c:v>
                </c:pt>
                <c:pt idx="2">
                  <c:v>0.12280701754385964</c:v>
                </c:pt>
                <c:pt idx="3">
                  <c:v>0.52631578947368418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8-E8CF-4DFD-9AA4-AC3C13001D82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  <c:showLeaderLines val="1"/>
        </c:dLbls>
        <c:firstSliceAng val="0"/>
      </c:pieChart>
      <c:spPr>
        <a:noFill/>
        <a:ln>
          <a:noFill/>
        </a:ln>
        <a:effectLst/>
      </c:spPr>
    </c:plotArea>
    <c:legend>
      <c:legendPos val="b"/>
      <c:overlay val="0"/>
      <c:spPr>
        <a:noFill/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sz="900" b="0" i="0" u="none" strike="noStrike" kern="1200" baseline="0">
              <a:solidFill>
                <a:schemeClr val="tx1"/>
              </a:solidFill>
              <a:latin typeface="+mn-lt"/>
              <a:ea typeface="+mn-ea"/>
              <a:cs typeface="+mn-cs"/>
            </a:defRPr>
          </a:pPr>
          <a:endParaRPr lang="lt-LT"/>
        </a:p>
      </c:txPr>
    </c:legend>
    <c:plotVisOnly val="1"/>
    <c:dispBlanksAs val="gap"/>
    <c:extLst>
      <c:ext xmlns:c16r3="http://schemas.microsoft.com/office/drawing/2017/03/chart" uri="{56B9EC1D-385E-4148-901F-78D8002777C0}">
        <c16r3:dataDisplayOptions16>
          <c16r3:dispNaAsBlank val="1"/>
        </c16r3:dataDisplayOptions16>
      </c:ext>
    </c:extLst>
    <c:showDLblsOverMax val="0"/>
  </c:chart>
  <c:spPr>
    <a:solidFill>
      <a:schemeClr val="bg1">
        <a:lumMod val="85000"/>
      </a:schemeClr>
    </a:solidFill>
    <a:ln w="9525" cap="flat" cmpd="sng" algn="ctr">
      <a:solidFill>
        <a:schemeClr val="tx1">
          <a:lumMod val="15000"/>
          <a:lumOff val="85000"/>
        </a:schemeClr>
      </a:solidFill>
      <a:round/>
    </a:ln>
    <a:effectLst/>
  </c:spPr>
  <c:txPr>
    <a:bodyPr/>
    <a:lstStyle/>
    <a:p>
      <a:pPr>
        <a:defRPr/>
      </a:pPr>
      <a:endParaRPr lang="lt-LT"/>
    </a:p>
  </c:txPr>
  <c:externalData r:id="rId3">
    <c:autoUpdate val="0"/>
  </c:externalData>
</c:chartSpace>
</file>

<file path=ppt/charts/chart23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lt-LT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title>
      <c:tx>
        <c:rich>
          <a:bodyPr rot="0" spcFirstLastPara="1" vertOverflow="ellipsis" vert="horz" wrap="square" anchor="ctr" anchorCtr="1"/>
          <a:lstStyle/>
          <a:p>
            <a:pPr>
              <a:defRPr sz="1400" b="0" i="0" u="none" strike="noStrike" kern="1200" spc="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pPr>
            <a:r>
              <a:rPr lang="lt-LT">
                <a:solidFill>
                  <a:schemeClr val="tx1"/>
                </a:solidFill>
              </a:rPr>
              <a:t>Ar mandagiai Jus aptarnauja?</a:t>
            </a:r>
          </a:p>
        </c:rich>
      </c:tx>
      <c:overlay val="0"/>
      <c:spPr>
        <a:noFill/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sz="1400" b="0" i="0" u="none" strike="noStrike" kern="1200" spc="0" baseline="0">
              <a:solidFill>
                <a:schemeClr val="tx1"/>
              </a:solidFill>
              <a:latin typeface="+mn-lt"/>
              <a:ea typeface="+mn-ea"/>
              <a:cs typeface="+mn-cs"/>
            </a:defRPr>
          </a:pPr>
          <a:endParaRPr lang="lt-LT"/>
        </a:p>
      </c:txPr>
    </c:title>
    <c:autoTitleDeleted val="0"/>
    <c:plotArea>
      <c:layout>
        <c:manualLayout>
          <c:layoutTarget val="inner"/>
          <c:xMode val="edge"/>
          <c:yMode val="edge"/>
          <c:x val="0.35159492563429573"/>
          <c:y val="0.31302353084387763"/>
          <c:w val="0.35606940799066783"/>
          <c:h val="0.48099422749568332"/>
        </c:manualLayout>
      </c:layout>
      <c:pieChart>
        <c:varyColors val="1"/>
        <c:ser>
          <c:idx val="0"/>
          <c:order val="0"/>
          <c:dPt>
            <c:idx val="0"/>
            <c:bubble3D val="0"/>
            <c:spPr>
              <a:solidFill>
                <a:srgbClr val="164B2F"/>
              </a:solidFill>
              <a:ln w="19050">
                <a:solidFill>
                  <a:srgbClr val="164B2F"/>
                </a:solidFill>
              </a:ln>
              <a:effectLst/>
            </c:spPr>
            <c:extLst>
              <c:ext xmlns:c16="http://schemas.microsoft.com/office/drawing/2014/chart" uri="{C3380CC4-5D6E-409C-BE32-E72D297353CC}">
                <c16:uniqueId val="{00000001-F059-425C-9DDF-5A570DE5C34F}"/>
              </c:ext>
            </c:extLst>
          </c:dPt>
          <c:dPt>
            <c:idx val="1"/>
            <c:bubble3D val="0"/>
            <c:spPr>
              <a:solidFill>
                <a:srgbClr val="52876B"/>
              </a:solidFill>
              <a:ln w="19050">
                <a:solidFill>
                  <a:srgbClr val="52876B"/>
                </a:solidFill>
              </a:ln>
              <a:effectLst/>
            </c:spPr>
            <c:extLst>
              <c:ext xmlns:c16="http://schemas.microsoft.com/office/drawing/2014/chart" uri="{C3380CC4-5D6E-409C-BE32-E72D297353CC}">
                <c16:uniqueId val="{00000003-F059-425C-9DDF-5A570DE5C34F}"/>
              </c:ext>
            </c:extLst>
          </c:dPt>
          <c:dPt>
            <c:idx val="2"/>
            <c:bubble3D val="0"/>
            <c:spPr>
              <a:solidFill>
                <a:srgbClr val="7FB499"/>
              </a:solidFill>
              <a:ln w="19050">
                <a:solidFill>
                  <a:srgbClr val="8EC3A7"/>
                </a:solidFill>
              </a:ln>
              <a:effectLst/>
            </c:spPr>
            <c:extLst>
              <c:ext xmlns:c16="http://schemas.microsoft.com/office/drawing/2014/chart" uri="{C3380CC4-5D6E-409C-BE32-E72D297353CC}">
                <c16:uniqueId val="{00000005-F059-425C-9DDF-5A570DE5C34F}"/>
              </c:ext>
            </c:extLst>
          </c:dPt>
          <c:dPt>
            <c:idx val="3"/>
            <c:bubble3D val="0"/>
            <c:spPr>
              <a:solidFill>
                <a:srgbClr val="A2F1C5"/>
              </a:solidFill>
              <a:ln w="19050">
                <a:solidFill>
                  <a:srgbClr val="A2F1C5"/>
                </a:solidFill>
              </a:ln>
              <a:effectLst/>
            </c:spPr>
            <c:extLst>
              <c:ext xmlns:c16="http://schemas.microsoft.com/office/drawing/2014/chart" uri="{C3380CC4-5D6E-409C-BE32-E72D297353CC}">
                <c16:uniqueId val="{00000007-F059-425C-9DDF-5A570DE5C34F}"/>
              </c:ext>
            </c:extLst>
          </c:dPt>
          <c:dLbls>
            <c:dLbl>
              <c:idx val="0"/>
              <c:spPr>
                <a:noFill/>
                <a:ln>
                  <a:noFill/>
                </a:ln>
                <a:effectLst/>
              </c:spPr>
              <c:txPr>
                <a:bodyPr rot="0" spcFirstLastPara="1" vertOverflow="ellipsis" vert="horz" wrap="square" lIns="38100" tIns="19050" rIns="38100" bIns="19050" anchor="ctr" anchorCtr="1">
                  <a:spAutoFit/>
                </a:bodyPr>
                <a:lstStyle/>
                <a:p>
                  <a:pPr>
                    <a:defRPr sz="1000" b="1" i="0" u="none" strike="noStrike" kern="1200" baseline="0">
                      <a:solidFill>
                        <a:schemeClr val="bg1"/>
                      </a:solidFill>
                      <a:latin typeface="+mn-lt"/>
                      <a:ea typeface="+mn-ea"/>
                      <a:cs typeface="+mn-cs"/>
                    </a:defRPr>
                  </a:pPr>
                  <a:endParaRPr lang="lt-LT"/>
                </a:p>
              </c:txPr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6="http://schemas.microsoft.com/office/drawing/2014/chart" uri="{C3380CC4-5D6E-409C-BE32-E72D297353CC}">
                  <c16:uniqueId val="{00000001-F059-425C-9DDF-5A570DE5C34F}"/>
                </c:ext>
              </c:extLst>
            </c:dLbl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lIns="38100" tIns="19050" rIns="38100" bIns="19050" anchor="ctr" anchorCtr="1">
                <a:spAutoFit/>
              </a:bodyPr>
              <a:lstStyle/>
              <a:p>
                <a:pPr>
                  <a:defRPr sz="1000" b="1" i="0" u="none" strike="noStrike" kern="1200" baseline="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pPr>
                <a:endParaRPr lang="lt-LT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1"/>
            <c:leaderLines>
              <c:spPr>
                <a:ln w="9525" cap="flat" cmpd="sng" algn="ctr">
                  <a:solidFill>
                    <a:schemeClr val="tx1">
                      <a:lumMod val="35000"/>
                      <a:lumOff val="65000"/>
                    </a:schemeClr>
                  </a:solidFill>
                  <a:round/>
                </a:ln>
                <a:effectLst/>
              </c:spPr>
            </c:leaderLines>
            <c:extLst>
              <c:ext xmlns:c15="http://schemas.microsoft.com/office/drawing/2012/chart" uri="{CE6537A1-D6FC-4f65-9D91-7224C49458BB}"/>
            </c:extLst>
          </c:dLbls>
          <c:cat>
            <c:strRef>
              <c:f>Gyv.aptarnavimas!$A$67:$A$70</c:f>
              <c:strCache>
                <c:ptCount val="4"/>
                <c:pt idx="0">
                  <c:v>Taip</c:v>
                </c:pt>
                <c:pt idx="1">
                  <c:v>Iš dalies</c:v>
                </c:pt>
                <c:pt idx="2">
                  <c:v>Sunku atsakyti</c:v>
                </c:pt>
                <c:pt idx="3">
                  <c:v>Ne</c:v>
                </c:pt>
              </c:strCache>
            </c:strRef>
          </c:cat>
          <c:val>
            <c:numRef>
              <c:f>Gyv.aptarnavimas!$L$67:$L$70</c:f>
              <c:numCache>
                <c:formatCode>0.0%</c:formatCode>
                <c:ptCount val="4"/>
                <c:pt idx="0">
                  <c:v>0.63157894736842102</c:v>
                </c:pt>
                <c:pt idx="1">
                  <c:v>0.2982456140350877</c:v>
                </c:pt>
                <c:pt idx="2">
                  <c:v>3.5087719298245612E-2</c:v>
                </c:pt>
                <c:pt idx="3">
                  <c:v>3.5087719298245612E-2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8-F059-425C-9DDF-5A570DE5C34F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  <c:showLeaderLines val="1"/>
        </c:dLbls>
        <c:firstSliceAng val="0"/>
      </c:pieChart>
      <c:spPr>
        <a:noFill/>
        <a:ln>
          <a:noFill/>
        </a:ln>
        <a:effectLst/>
      </c:spPr>
    </c:plotArea>
    <c:legend>
      <c:legendPos val="b"/>
      <c:overlay val="0"/>
      <c:spPr>
        <a:noFill/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sz="900" b="0" i="0" u="none" strike="noStrike" kern="1200" baseline="0">
              <a:solidFill>
                <a:schemeClr val="tx1"/>
              </a:solidFill>
              <a:latin typeface="+mn-lt"/>
              <a:ea typeface="+mn-ea"/>
              <a:cs typeface="+mn-cs"/>
            </a:defRPr>
          </a:pPr>
          <a:endParaRPr lang="lt-LT"/>
        </a:p>
      </c:txPr>
    </c:legend>
    <c:plotVisOnly val="1"/>
    <c:dispBlanksAs val="gap"/>
    <c:extLst>
      <c:ext xmlns:c16r3="http://schemas.microsoft.com/office/drawing/2017/03/chart" uri="{56B9EC1D-385E-4148-901F-78D8002777C0}">
        <c16r3:dataDisplayOptions16>
          <c16r3:dispNaAsBlank val="1"/>
        </c16r3:dataDisplayOptions16>
      </c:ext>
    </c:extLst>
    <c:showDLblsOverMax val="0"/>
  </c:chart>
  <c:spPr>
    <a:solidFill>
      <a:schemeClr val="bg1">
        <a:lumMod val="85000"/>
      </a:schemeClr>
    </a:solidFill>
    <a:ln w="9525" cap="flat" cmpd="sng" algn="ctr">
      <a:solidFill>
        <a:schemeClr val="tx1">
          <a:lumMod val="15000"/>
          <a:lumOff val="85000"/>
        </a:schemeClr>
      </a:solidFill>
      <a:round/>
    </a:ln>
    <a:effectLst/>
  </c:spPr>
  <c:txPr>
    <a:bodyPr/>
    <a:lstStyle/>
    <a:p>
      <a:pPr>
        <a:defRPr/>
      </a:pPr>
      <a:endParaRPr lang="lt-LT"/>
    </a:p>
  </c:txPr>
  <c:externalData r:id="rId3">
    <c:autoUpdate val="0"/>
  </c:externalData>
</c:chartSpace>
</file>

<file path=ppt/charts/chart24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lt-LT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title>
      <c:tx>
        <c:rich>
          <a:bodyPr rot="0" spcFirstLastPara="1" vertOverflow="ellipsis" vert="horz" wrap="square" anchor="ctr" anchorCtr="1"/>
          <a:lstStyle/>
          <a:p>
            <a:pPr>
              <a:defRPr sz="1400" b="0" i="0" u="none" strike="noStrike" kern="1200" spc="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pPr>
            <a:r>
              <a:rPr lang="lt-LT">
                <a:solidFill>
                  <a:schemeClr val="tx1"/>
                </a:solidFill>
              </a:rPr>
              <a:t>Ar aiškiai ir tikslai atsakoma į Jūsų pateiktą klausimą?</a:t>
            </a:r>
          </a:p>
        </c:rich>
      </c:tx>
      <c:overlay val="0"/>
      <c:spPr>
        <a:noFill/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sz="1400" b="0" i="0" u="none" strike="noStrike" kern="1200" spc="0" baseline="0">
              <a:solidFill>
                <a:schemeClr val="tx1"/>
              </a:solidFill>
              <a:latin typeface="+mn-lt"/>
              <a:ea typeface="+mn-ea"/>
              <a:cs typeface="+mn-cs"/>
            </a:defRPr>
          </a:pPr>
          <a:endParaRPr lang="lt-LT"/>
        </a:p>
      </c:txPr>
    </c:title>
    <c:autoTitleDeleted val="0"/>
    <c:plotArea>
      <c:layout>
        <c:manualLayout>
          <c:layoutTarget val="inner"/>
          <c:xMode val="edge"/>
          <c:yMode val="edge"/>
          <c:x val="0.35159492563429573"/>
          <c:y val="0.31302353084387763"/>
          <c:w val="0.35606940799066783"/>
          <c:h val="0.48099422749568332"/>
        </c:manualLayout>
      </c:layout>
      <c:pieChart>
        <c:varyColors val="1"/>
        <c:ser>
          <c:idx val="0"/>
          <c:order val="0"/>
          <c:dPt>
            <c:idx val="0"/>
            <c:bubble3D val="0"/>
            <c:spPr>
              <a:solidFill>
                <a:srgbClr val="164B2F"/>
              </a:solidFill>
              <a:ln w="19050">
                <a:solidFill>
                  <a:srgbClr val="164B2F"/>
                </a:solidFill>
              </a:ln>
              <a:effectLst/>
            </c:spPr>
            <c:extLst>
              <c:ext xmlns:c16="http://schemas.microsoft.com/office/drawing/2014/chart" uri="{C3380CC4-5D6E-409C-BE32-E72D297353CC}">
                <c16:uniqueId val="{00000001-98D9-4876-8323-23A59AA421CB}"/>
              </c:ext>
            </c:extLst>
          </c:dPt>
          <c:dPt>
            <c:idx val="1"/>
            <c:bubble3D val="0"/>
            <c:spPr>
              <a:solidFill>
                <a:srgbClr val="52876B"/>
              </a:solidFill>
              <a:ln w="19050">
                <a:solidFill>
                  <a:srgbClr val="52876B"/>
                </a:solidFill>
              </a:ln>
              <a:effectLst/>
            </c:spPr>
            <c:extLst>
              <c:ext xmlns:c16="http://schemas.microsoft.com/office/drawing/2014/chart" uri="{C3380CC4-5D6E-409C-BE32-E72D297353CC}">
                <c16:uniqueId val="{00000003-98D9-4876-8323-23A59AA421CB}"/>
              </c:ext>
            </c:extLst>
          </c:dPt>
          <c:dPt>
            <c:idx val="2"/>
            <c:bubble3D val="0"/>
            <c:spPr>
              <a:solidFill>
                <a:srgbClr val="7FB499"/>
              </a:solidFill>
              <a:ln w="19050">
                <a:solidFill>
                  <a:srgbClr val="8EC3A7"/>
                </a:solidFill>
              </a:ln>
              <a:effectLst/>
            </c:spPr>
            <c:extLst>
              <c:ext xmlns:c16="http://schemas.microsoft.com/office/drawing/2014/chart" uri="{C3380CC4-5D6E-409C-BE32-E72D297353CC}">
                <c16:uniqueId val="{00000005-98D9-4876-8323-23A59AA421CB}"/>
              </c:ext>
            </c:extLst>
          </c:dPt>
          <c:dPt>
            <c:idx val="3"/>
            <c:bubble3D val="0"/>
            <c:spPr>
              <a:solidFill>
                <a:srgbClr val="A2F1C5"/>
              </a:solidFill>
              <a:ln w="19050">
                <a:solidFill>
                  <a:srgbClr val="A2F1C5"/>
                </a:solidFill>
              </a:ln>
              <a:effectLst/>
            </c:spPr>
            <c:extLst>
              <c:ext xmlns:c16="http://schemas.microsoft.com/office/drawing/2014/chart" uri="{C3380CC4-5D6E-409C-BE32-E72D297353CC}">
                <c16:uniqueId val="{00000007-98D9-4876-8323-23A59AA421CB}"/>
              </c:ext>
            </c:extLst>
          </c:dPt>
          <c:dLbls>
            <c:dLbl>
              <c:idx val="0"/>
              <c:spPr>
                <a:noFill/>
                <a:ln>
                  <a:noFill/>
                </a:ln>
                <a:effectLst/>
              </c:spPr>
              <c:txPr>
                <a:bodyPr rot="0" spcFirstLastPara="1" vertOverflow="ellipsis" vert="horz" wrap="square" lIns="38100" tIns="19050" rIns="38100" bIns="19050" anchor="ctr" anchorCtr="1">
                  <a:spAutoFit/>
                </a:bodyPr>
                <a:lstStyle/>
                <a:p>
                  <a:pPr>
                    <a:defRPr sz="1000" b="1" i="0" u="none" strike="noStrike" kern="1200" baseline="0">
                      <a:solidFill>
                        <a:schemeClr val="bg1"/>
                      </a:solidFill>
                      <a:latin typeface="+mn-lt"/>
                      <a:ea typeface="+mn-ea"/>
                      <a:cs typeface="+mn-cs"/>
                    </a:defRPr>
                  </a:pPr>
                  <a:endParaRPr lang="lt-LT"/>
                </a:p>
              </c:txPr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6="http://schemas.microsoft.com/office/drawing/2014/chart" uri="{C3380CC4-5D6E-409C-BE32-E72D297353CC}">
                  <c16:uniqueId val="{00000001-98D9-4876-8323-23A59AA421CB}"/>
                </c:ext>
              </c:extLst>
            </c:dLbl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lIns="38100" tIns="19050" rIns="38100" bIns="19050" anchor="ctr" anchorCtr="1">
                <a:spAutoFit/>
              </a:bodyPr>
              <a:lstStyle/>
              <a:p>
                <a:pPr>
                  <a:defRPr sz="1000" b="1" i="0" u="none" strike="noStrike" kern="1200" baseline="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pPr>
                <a:endParaRPr lang="lt-LT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1"/>
            <c:leaderLines>
              <c:spPr>
                <a:ln w="9525" cap="flat" cmpd="sng" algn="ctr">
                  <a:solidFill>
                    <a:schemeClr val="tx1">
                      <a:lumMod val="35000"/>
                      <a:lumOff val="65000"/>
                    </a:schemeClr>
                  </a:solidFill>
                  <a:round/>
                </a:ln>
                <a:effectLst/>
              </c:spPr>
            </c:leaderLines>
            <c:extLst>
              <c:ext xmlns:c15="http://schemas.microsoft.com/office/drawing/2012/chart" uri="{CE6537A1-D6FC-4f65-9D91-7224C49458BB}"/>
            </c:extLst>
          </c:dLbls>
          <c:cat>
            <c:strRef>
              <c:f>Gyv.aptarnavimas!$A$67:$A$70</c:f>
              <c:strCache>
                <c:ptCount val="4"/>
                <c:pt idx="0">
                  <c:v>Taip</c:v>
                </c:pt>
                <c:pt idx="1">
                  <c:v>Iš dalies</c:v>
                </c:pt>
                <c:pt idx="2">
                  <c:v>Sunku atsakyti</c:v>
                </c:pt>
                <c:pt idx="3">
                  <c:v>Ne</c:v>
                </c:pt>
              </c:strCache>
            </c:strRef>
          </c:cat>
          <c:val>
            <c:numRef>
              <c:f>Gyv.aptarnavimas!$J$67:$J$70</c:f>
              <c:numCache>
                <c:formatCode>0.0%</c:formatCode>
                <c:ptCount val="4"/>
                <c:pt idx="0">
                  <c:v>0.49122807017543857</c:v>
                </c:pt>
                <c:pt idx="1">
                  <c:v>0.24561403508771928</c:v>
                </c:pt>
                <c:pt idx="2">
                  <c:v>3.5087719298245612E-2</c:v>
                </c:pt>
                <c:pt idx="3">
                  <c:v>0.22807017543859648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8-98D9-4876-8323-23A59AA421CB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  <c:showLeaderLines val="1"/>
        </c:dLbls>
        <c:firstSliceAng val="0"/>
      </c:pieChart>
      <c:spPr>
        <a:noFill/>
        <a:ln>
          <a:noFill/>
        </a:ln>
        <a:effectLst/>
      </c:spPr>
    </c:plotArea>
    <c:legend>
      <c:legendPos val="b"/>
      <c:overlay val="0"/>
      <c:spPr>
        <a:noFill/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sz="900" b="0" i="0" u="none" strike="noStrike" kern="1200" baseline="0">
              <a:solidFill>
                <a:schemeClr val="tx1"/>
              </a:solidFill>
              <a:latin typeface="+mn-lt"/>
              <a:ea typeface="+mn-ea"/>
              <a:cs typeface="+mn-cs"/>
            </a:defRPr>
          </a:pPr>
          <a:endParaRPr lang="lt-LT"/>
        </a:p>
      </c:txPr>
    </c:legend>
    <c:plotVisOnly val="1"/>
    <c:dispBlanksAs val="gap"/>
    <c:extLst>
      <c:ext xmlns:c16r3="http://schemas.microsoft.com/office/drawing/2017/03/chart" uri="{56B9EC1D-385E-4148-901F-78D8002777C0}">
        <c16r3:dataDisplayOptions16>
          <c16r3:dispNaAsBlank val="1"/>
        </c16r3:dataDisplayOptions16>
      </c:ext>
    </c:extLst>
    <c:showDLblsOverMax val="0"/>
  </c:chart>
  <c:spPr>
    <a:solidFill>
      <a:schemeClr val="bg1">
        <a:lumMod val="85000"/>
      </a:schemeClr>
    </a:solidFill>
    <a:ln w="9525" cap="flat" cmpd="sng" algn="ctr">
      <a:solidFill>
        <a:schemeClr val="tx1">
          <a:lumMod val="15000"/>
          <a:lumOff val="85000"/>
        </a:schemeClr>
      </a:solidFill>
      <a:round/>
    </a:ln>
    <a:effectLst/>
  </c:spPr>
  <c:txPr>
    <a:bodyPr/>
    <a:lstStyle/>
    <a:p>
      <a:pPr>
        <a:defRPr/>
      </a:pPr>
      <a:endParaRPr lang="lt-LT"/>
    </a:p>
  </c:txPr>
  <c:externalData r:id="rId3">
    <c:autoUpdate val="0"/>
  </c:externalData>
</c:chartSpace>
</file>

<file path=ppt/charts/chart25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lt-LT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title>
      <c:tx>
        <c:rich>
          <a:bodyPr rot="0" spcFirstLastPara="1" vertOverflow="ellipsis" vert="horz" wrap="square" anchor="ctr" anchorCtr="1"/>
          <a:lstStyle/>
          <a:p>
            <a:pPr>
              <a:defRPr sz="1400" b="0" i="0" u="none" strike="noStrike" kern="1200" spc="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pPr>
            <a:r>
              <a:rPr lang="lt-LT">
                <a:solidFill>
                  <a:schemeClr val="tx1"/>
                </a:solidFill>
              </a:rPr>
              <a:t>Ar Jums rūpimi klausimai išspręsti pakankamai kvalifikuotai?</a:t>
            </a:r>
          </a:p>
        </c:rich>
      </c:tx>
      <c:overlay val="0"/>
      <c:spPr>
        <a:noFill/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sz="1400" b="0" i="0" u="none" strike="noStrike" kern="1200" spc="0" baseline="0">
              <a:solidFill>
                <a:schemeClr val="tx1"/>
              </a:solidFill>
              <a:latin typeface="+mn-lt"/>
              <a:ea typeface="+mn-ea"/>
              <a:cs typeface="+mn-cs"/>
            </a:defRPr>
          </a:pPr>
          <a:endParaRPr lang="lt-LT"/>
        </a:p>
      </c:txPr>
    </c:title>
    <c:autoTitleDeleted val="0"/>
    <c:plotArea>
      <c:layout>
        <c:manualLayout>
          <c:layoutTarget val="inner"/>
          <c:xMode val="edge"/>
          <c:yMode val="edge"/>
          <c:x val="0.35159492563429573"/>
          <c:y val="0.31302353084387763"/>
          <c:w val="0.35606940799066783"/>
          <c:h val="0.48099422749568332"/>
        </c:manualLayout>
      </c:layout>
      <c:pieChart>
        <c:varyColors val="1"/>
        <c:ser>
          <c:idx val="0"/>
          <c:order val="0"/>
          <c:dPt>
            <c:idx val="0"/>
            <c:bubble3D val="0"/>
            <c:spPr>
              <a:solidFill>
                <a:srgbClr val="164B2F"/>
              </a:solidFill>
              <a:ln w="19050">
                <a:solidFill>
                  <a:srgbClr val="164B2F"/>
                </a:solidFill>
              </a:ln>
              <a:effectLst/>
            </c:spPr>
            <c:extLst>
              <c:ext xmlns:c16="http://schemas.microsoft.com/office/drawing/2014/chart" uri="{C3380CC4-5D6E-409C-BE32-E72D297353CC}">
                <c16:uniqueId val="{00000001-37C6-424B-B915-B3DEBC62FB28}"/>
              </c:ext>
            </c:extLst>
          </c:dPt>
          <c:dPt>
            <c:idx val="1"/>
            <c:bubble3D val="0"/>
            <c:spPr>
              <a:solidFill>
                <a:srgbClr val="52876B"/>
              </a:solidFill>
              <a:ln w="19050">
                <a:solidFill>
                  <a:srgbClr val="52876B"/>
                </a:solidFill>
              </a:ln>
              <a:effectLst/>
            </c:spPr>
            <c:extLst>
              <c:ext xmlns:c16="http://schemas.microsoft.com/office/drawing/2014/chart" uri="{C3380CC4-5D6E-409C-BE32-E72D297353CC}">
                <c16:uniqueId val="{00000003-37C6-424B-B915-B3DEBC62FB28}"/>
              </c:ext>
            </c:extLst>
          </c:dPt>
          <c:dPt>
            <c:idx val="2"/>
            <c:bubble3D val="0"/>
            <c:spPr>
              <a:solidFill>
                <a:srgbClr val="7FB499"/>
              </a:solidFill>
              <a:ln w="19050">
                <a:solidFill>
                  <a:srgbClr val="8EC3A7"/>
                </a:solidFill>
              </a:ln>
              <a:effectLst/>
            </c:spPr>
            <c:extLst>
              <c:ext xmlns:c16="http://schemas.microsoft.com/office/drawing/2014/chart" uri="{C3380CC4-5D6E-409C-BE32-E72D297353CC}">
                <c16:uniqueId val="{00000005-37C6-424B-B915-B3DEBC62FB28}"/>
              </c:ext>
            </c:extLst>
          </c:dPt>
          <c:dPt>
            <c:idx val="3"/>
            <c:bubble3D val="0"/>
            <c:spPr>
              <a:solidFill>
                <a:srgbClr val="A2F1C5"/>
              </a:solidFill>
              <a:ln w="19050">
                <a:solidFill>
                  <a:srgbClr val="A2F1C5"/>
                </a:solidFill>
              </a:ln>
              <a:effectLst/>
            </c:spPr>
            <c:extLst>
              <c:ext xmlns:c16="http://schemas.microsoft.com/office/drawing/2014/chart" uri="{C3380CC4-5D6E-409C-BE32-E72D297353CC}">
                <c16:uniqueId val="{00000007-37C6-424B-B915-B3DEBC62FB28}"/>
              </c:ext>
            </c:extLst>
          </c:dPt>
          <c:dLbls>
            <c:dLbl>
              <c:idx val="0"/>
              <c:spPr>
                <a:noFill/>
                <a:ln>
                  <a:noFill/>
                </a:ln>
                <a:effectLst/>
              </c:spPr>
              <c:txPr>
                <a:bodyPr rot="0" spcFirstLastPara="1" vertOverflow="ellipsis" vert="horz" wrap="square" lIns="38100" tIns="19050" rIns="38100" bIns="19050" anchor="ctr" anchorCtr="1">
                  <a:spAutoFit/>
                </a:bodyPr>
                <a:lstStyle/>
                <a:p>
                  <a:pPr>
                    <a:defRPr sz="1000" b="1" i="0" u="none" strike="noStrike" kern="1200" baseline="0">
                      <a:solidFill>
                        <a:schemeClr val="bg1"/>
                      </a:solidFill>
                      <a:latin typeface="+mn-lt"/>
                      <a:ea typeface="+mn-ea"/>
                      <a:cs typeface="+mn-cs"/>
                    </a:defRPr>
                  </a:pPr>
                  <a:endParaRPr lang="lt-LT"/>
                </a:p>
              </c:txPr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6="http://schemas.microsoft.com/office/drawing/2014/chart" uri="{C3380CC4-5D6E-409C-BE32-E72D297353CC}">
                  <c16:uniqueId val="{00000001-37C6-424B-B915-B3DEBC62FB28}"/>
                </c:ext>
              </c:extLst>
            </c:dLbl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lIns="38100" tIns="19050" rIns="38100" bIns="19050" anchor="ctr" anchorCtr="1">
                <a:spAutoFit/>
              </a:bodyPr>
              <a:lstStyle/>
              <a:p>
                <a:pPr>
                  <a:defRPr sz="1000" b="1" i="0" u="none" strike="noStrike" kern="1200" baseline="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pPr>
                <a:endParaRPr lang="lt-LT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1"/>
            <c:leaderLines>
              <c:spPr>
                <a:ln w="9525" cap="flat" cmpd="sng" algn="ctr">
                  <a:solidFill>
                    <a:schemeClr val="tx1">
                      <a:lumMod val="35000"/>
                      <a:lumOff val="65000"/>
                    </a:schemeClr>
                  </a:solidFill>
                  <a:round/>
                </a:ln>
                <a:effectLst/>
              </c:spPr>
            </c:leaderLines>
            <c:extLst>
              <c:ext xmlns:c15="http://schemas.microsoft.com/office/drawing/2012/chart" uri="{CE6537A1-D6FC-4f65-9D91-7224C49458BB}"/>
            </c:extLst>
          </c:dLbls>
          <c:cat>
            <c:strRef>
              <c:f>Gyv.aptarnavimas!$A$67:$A$70</c:f>
              <c:strCache>
                <c:ptCount val="4"/>
                <c:pt idx="0">
                  <c:v>Taip</c:v>
                </c:pt>
                <c:pt idx="1">
                  <c:v>Iš dalies</c:v>
                </c:pt>
                <c:pt idx="2">
                  <c:v>Sunku atsakyti</c:v>
                </c:pt>
                <c:pt idx="3">
                  <c:v>Ne</c:v>
                </c:pt>
              </c:strCache>
            </c:strRef>
          </c:cat>
          <c:val>
            <c:numRef>
              <c:f>Gyv.aptarnavimas!$N$67:$N$70</c:f>
              <c:numCache>
                <c:formatCode>0.0%</c:formatCode>
                <c:ptCount val="4"/>
                <c:pt idx="0">
                  <c:v>0.42105263157894735</c:v>
                </c:pt>
                <c:pt idx="1">
                  <c:v>0.36842105263157893</c:v>
                </c:pt>
                <c:pt idx="2">
                  <c:v>7.0175438596491224E-2</c:v>
                </c:pt>
                <c:pt idx="3">
                  <c:v>0.14035087719298245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8-37C6-424B-B915-B3DEBC62FB28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  <c:showLeaderLines val="1"/>
        </c:dLbls>
        <c:firstSliceAng val="0"/>
      </c:pieChart>
      <c:spPr>
        <a:noFill/>
        <a:ln>
          <a:noFill/>
        </a:ln>
        <a:effectLst/>
      </c:spPr>
    </c:plotArea>
    <c:legend>
      <c:legendPos val="b"/>
      <c:overlay val="0"/>
      <c:spPr>
        <a:noFill/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sz="900" b="0" i="0" u="none" strike="noStrike" kern="1200" baseline="0">
              <a:solidFill>
                <a:schemeClr val="tx1"/>
              </a:solidFill>
              <a:latin typeface="+mn-lt"/>
              <a:ea typeface="+mn-ea"/>
              <a:cs typeface="+mn-cs"/>
            </a:defRPr>
          </a:pPr>
          <a:endParaRPr lang="lt-LT"/>
        </a:p>
      </c:txPr>
    </c:legend>
    <c:plotVisOnly val="1"/>
    <c:dispBlanksAs val="gap"/>
    <c:extLst>
      <c:ext xmlns:c16r3="http://schemas.microsoft.com/office/drawing/2017/03/chart" uri="{56B9EC1D-385E-4148-901F-78D8002777C0}">
        <c16r3:dataDisplayOptions16>
          <c16r3:dispNaAsBlank val="1"/>
        </c16r3:dataDisplayOptions16>
      </c:ext>
    </c:extLst>
    <c:showDLblsOverMax val="0"/>
  </c:chart>
  <c:spPr>
    <a:solidFill>
      <a:schemeClr val="bg1">
        <a:lumMod val="85000"/>
      </a:schemeClr>
    </a:solidFill>
    <a:ln w="9525" cap="flat" cmpd="sng" algn="ctr">
      <a:solidFill>
        <a:schemeClr val="tx1">
          <a:lumMod val="15000"/>
          <a:lumOff val="85000"/>
        </a:schemeClr>
      </a:solidFill>
      <a:round/>
    </a:ln>
    <a:effectLst/>
  </c:spPr>
  <c:txPr>
    <a:bodyPr/>
    <a:lstStyle/>
    <a:p>
      <a:pPr>
        <a:defRPr/>
      </a:pPr>
      <a:endParaRPr lang="lt-LT"/>
    </a:p>
  </c:txPr>
  <c:externalData r:id="rId3">
    <c:autoUpdate val="0"/>
  </c:externalData>
</c:chartSpace>
</file>

<file path=ppt/charts/chart26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lt-LT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title>
      <c:tx>
        <c:rich>
          <a:bodyPr rot="0" spcFirstLastPara="1" vertOverflow="ellipsis" vert="horz" wrap="square" anchor="ctr" anchorCtr="1"/>
          <a:lstStyle/>
          <a:p>
            <a:pPr>
              <a:defRPr sz="1200" b="0" i="0" u="none" strike="noStrike" kern="1200" spc="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pPr>
            <a:r>
              <a:rPr lang="lt-LT" sz="1200">
                <a:solidFill>
                  <a:schemeClr val="tx1"/>
                </a:solidFill>
              </a:rPr>
              <a:t>Ar Jūs susidūrėte su korupcijos apraiškomis nagrinėjant Jūsų klausimą?</a:t>
            </a:r>
          </a:p>
        </c:rich>
      </c:tx>
      <c:overlay val="0"/>
      <c:spPr>
        <a:noFill/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sz="1200" b="0" i="0" u="none" strike="noStrike" kern="1200" spc="0" baseline="0">
              <a:solidFill>
                <a:schemeClr val="tx1"/>
              </a:solidFill>
              <a:latin typeface="+mn-lt"/>
              <a:ea typeface="+mn-ea"/>
              <a:cs typeface="+mn-cs"/>
            </a:defRPr>
          </a:pPr>
          <a:endParaRPr lang="lt-LT"/>
        </a:p>
      </c:txPr>
    </c:title>
    <c:autoTitleDeleted val="0"/>
    <c:plotArea>
      <c:layout>
        <c:manualLayout>
          <c:layoutTarget val="inner"/>
          <c:xMode val="edge"/>
          <c:yMode val="edge"/>
          <c:x val="0.35159492563429573"/>
          <c:y val="0.31302353084387763"/>
          <c:w val="0.35606940799066783"/>
          <c:h val="0.48099422749568332"/>
        </c:manualLayout>
      </c:layout>
      <c:pieChart>
        <c:varyColors val="1"/>
        <c:ser>
          <c:idx val="0"/>
          <c:order val="0"/>
          <c:dPt>
            <c:idx val="0"/>
            <c:bubble3D val="0"/>
            <c:spPr>
              <a:solidFill>
                <a:srgbClr val="164B2F"/>
              </a:solidFill>
              <a:ln w="19050">
                <a:solidFill>
                  <a:srgbClr val="164B2F"/>
                </a:solidFill>
              </a:ln>
              <a:effectLst/>
            </c:spPr>
            <c:extLst>
              <c:ext xmlns:c16="http://schemas.microsoft.com/office/drawing/2014/chart" uri="{C3380CC4-5D6E-409C-BE32-E72D297353CC}">
                <c16:uniqueId val="{00000001-C9E2-4CB3-940A-917D9EE019AE}"/>
              </c:ext>
            </c:extLst>
          </c:dPt>
          <c:dPt>
            <c:idx val="1"/>
            <c:bubble3D val="0"/>
            <c:spPr>
              <a:solidFill>
                <a:srgbClr val="52876B"/>
              </a:solidFill>
              <a:ln w="19050">
                <a:solidFill>
                  <a:srgbClr val="52876B"/>
                </a:solidFill>
              </a:ln>
              <a:effectLst/>
            </c:spPr>
            <c:extLst>
              <c:ext xmlns:c16="http://schemas.microsoft.com/office/drawing/2014/chart" uri="{C3380CC4-5D6E-409C-BE32-E72D297353CC}">
                <c16:uniqueId val="{00000003-C9E2-4CB3-940A-917D9EE019AE}"/>
              </c:ext>
            </c:extLst>
          </c:dPt>
          <c:dPt>
            <c:idx val="2"/>
            <c:bubble3D val="0"/>
            <c:spPr>
              <a:solidFill>
                <a:srgbClr val="7FB499"/>
              </a:solidFill>
              <a:ln w="19050">
                <a:solidFill>
                  <a:srgbClr val="8EC3A7"/>
                </a:solidFill>
              </a:ln>
              <a:effectLst/>
            </c:spPr>
            <c:extLst>
              <c:ext xmlns:c16="http://schemas.microsoft.com/office/drawing/2014/chart" uri="{C3380CC4-5D6E-409C-BE32-E72D297353CC}">
                <c16:uniqueId val="{00000005-C9E2-4CB3-940A-917D9EE019AE}"/>
              </c:ext>
            </c:extLst>
          </c:dPt>
          <c:dPt>
            <c:idx val="3"/>
            <c:bubble3D val="0"/>
            <c:spPr>
              <a:solidFill>
                <a:srgbClr val="A2F1C5"/>
              </a:solidFill>
              <a:ln w="19050">
                <a:solidFill>
                  <a:srgbClr val="A2F1C5"/>
                </a:solidFill>
              </a:ln>
              <a:effectLst/>
            </c:spPr>
            <c:extLst>
              <c:ext xmlns:c16="http://schemas.microsoft.com/office/drawing/2014/chart" uri="{C3380CC4-5D6E-409C-BE32-E72D297353CC}">
                <c16:uniqueId val="{00000007-C9E2-4CB3-940A-917D9EE019AE}"/>
              </c:ext>
            </c:extLst>
          </c:dPt>
          <c:dLbls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lIns="38100" tIns="19050" rIns="38100" bIns="19050" anchor="ctr" anchorCtr="1">
                <a:spAutoFit/>
              </a:bodyPr>
              <a:lstStyle/>
              <a:p>
                <a:pPr>
                  <a:defRPr sz="1000" b="1" i="0" u="none" strike="noStrike" kern="1200" baseline="0">
                    <a:solidFill>
                      <a:sysClr val="windowText" lastClr="000000"/>
                    </a:solidFill>
                    <a:latin typeface="+mn-lt"/>
                    <a:ea typeface="+mn-ea"/>
                    <a:cs typeface="+mn-cs"/>
                  </a:defRPr>
                </a:pPr>
                <a:endParaRPr lang="lt-LT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1"/>
            <c:leaderLines>
              <c:spPr>
                <a:ln w="9525" cap="flat" cmpd="sng" algn="ctr">
                  <a:solidFill>
                    <a:schemeClr val="tx1">
                      <a:lumMod val="35000"/>
                      <a:lumOff val="65000"/>
                    </a:schemeClr>
                  </a:solidFill>
                  <a:round/>
                </a:ln>
                <a:effectLst/>
              </c:spPr>
            </c:leaderLines>
            <c:extLst>
              <c:ext xmlns:c15="http://schemas.microsoft.com/office/drawing/2012/chart" uri="{CE6537A1-D6FC-4f65-9D91-7224C49458BB}"/>
            </c:extLst>
          </c:dLbls>
          <c:cat>
            <c:strRef>
              <c:f>Gyv.aptarnavimas!$A$67:$A$70</c:f>
              <c:strCache>
                <c:ptCount val="4"/>
                <c:pt idx="0">
                  <c:v>Taip</c:v>
                </c:pt>
                <c:pt idx="1">
                  <c:v>Iš dalies</c:v>
                </c:pt>
                <c:pt idx="2">
                  <c:v>Sunku atsakyti</c:v>
                </c:pt>
                <c:pt idx="3">
                  <c:v>Ne</c:v>
                </c:pt>
              </c:strCache>
            </c:strRef>
          </c:cat>
          <c:val>
            <c:numRef>
              <c:f>Gyv.aptarnavimas!$T$67:$T$70</c:f>
              <c:numCache>
                <c:formatCode>0.0%</c:formatCode>
                <c:ptCount val="4"/>
                <c:pt idx="0">
                  <c:v>8.771929824561403E-2</c:v>
                </c:pt>
                <c:pt idx="1">
                  <c:v>3.5087719298245612E-2</c:v>
                </c:pt>
                <c:pt idx="2">
                  <c:v>8.771929824561403E-2</c:v>
                </c:pt>
                <c:pt idx="3">
                  <c:v>0.78947368421052633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8-C9E2-4CB3-940A-917D9EE019AE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  <c:showLeaderLines val="1"/>
        </c:dLbls>
        <c:firstSliceAng val="0"/>
      </c:pieChart>
      <c:spPr>
        <a:noFill/>
        <a:ln>
          <a:noFill/>
        </a:ln>
        <a:effectLst/>
      </c:spPr>
    </c:plotArea>
    <c:legend>
      <c:legendPos val="b"/>
      <c:overlay val="0"/>
      <c:spPr>
        <a:noFill/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sz="900" b="0" i="0" u="none" strike="noStrike" kern="1200" baseline="0">
              <a:solidFill>
                <a:schemeClr val="tx1"/>
              </a:solidFill>
              <a:latin typeface="+mn-lt"/>
              <a:ea typeface="+mn-ea"/>
              <a:cs typeface="+mn-cs"/>
            </a:defRPr>
          </a:pPr>
          <a:endParaRPr lang="lt-LT"/>
        </a:p>
      </c:txPr>
    </c:legend>
    <c:plotVisOnly val="1"/>
    <c:dispBlanksAs val="gap"/>
    <c:extLst>
      <c:ext xmlns:c16r3="http://schemas.microsoft.com/office/drawing/2017/03/chart" uri="{56B9EC1D-385E-4148-901F-78D8002777C0}">
        <c16r3:dataDisplayOptions16>
          <c16r3:dispNaAsBlank val="1"/>
        </c16r3:dataDisplayOptions16>
      </c:ext>
    </c:extLst>
    <c:showDLblsOverMax val="0"/>
  </c:chart>
  <c:spPr>
    <a:solidFill>
      <a:schemeClr val="bg1">
        <a:lumMod val="85000"/>
      </a:schemeClr>
    </a:solidFill>
    <a:ln w="9525" cap="flat" cmpd="sng" algn="ctr">
      <a:solidFill>
        <a:schemeClr val="tx1">
          <a:lumMod val="15000"/>
          <a:lumOff val="85000"/>
        </a:schemeClr>
      </a:solidFill>
      <a:round/>
    </a:ln>
    <a:effectLst/>
  </c:spPr>
  <c:txPr>
    <a:bodyPr/>
    <a:lstStyle/>
    <a:p>
      <a:pPr>
        <a:defRPr/>
      </a:pPr>
      <a:endParaRPr lang="lt-LT"/>
    </a:p>
  </c:txPr>
  <c:externalData r:id="rId3">
    <c:autoUpdate val="0"/>
  </c:externalData>
</c:chartSpace>
</file>

<file path=ppt/charts/colors1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colors2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colors3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colors4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colors5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colors6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colors7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colors8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colors9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colors10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colors11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colors12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colors13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colors14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colors15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colors16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colors17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colors18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colors19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colors20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colors21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colors22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colors23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colors24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colors25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colors26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style1.xml><?xml version="1.0" encoding="utf-8"?>
<cs:chartStyle xmlns:cs="http://schemas.microsoft.com/office/drawing/2012/chartStyle" xmlns:a="http://schemas.openxmlformats.org/drawingml/2006/main" id="216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000" kern="1200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900" kern="1200"/>
  </cs:categoryAxis>
  <cs:chartArea mods="allowNoFillOverride allowNoLineOverride">
    <cs:lnRef idx="0"/>
    <cs:fillRef idx="0"/>
    <cs:effectRef idx="0"/>
    <cs:fontRef idx="minor">
      <a:schemeClr val="tx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000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900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900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1">
      <cs:styleClr val="auto"/>
    </cs:fillRef>
    <cs:effectRef idx="0"/>
    <cs:fontRef idx="minor">
      <a:schemeClr val="tx1"/>
    </cs:fontRef>
  </cs:dataPoint>
  <cs:dataPoint3D>
    <cs:lnRef idx="0"/>
    <cs:fillRef idx="1">
      <cs:styleClr val="auto"/>
    </cs:fillRef>
    <cs:effectRef idx="0"/>
    <cs:fontRef idx="minor">
      <a:schemeClr val="tx1"/>
    </cs:fontRef>
  </cs:dataPoint3D>
  <cs:dataPointLine>
    <cs:lnRef idx="0">
      <cs:styleClr val="auto"/>
    </cs:lnRef>
    <cs:fillRef idx="1"/>
    <cs:effectRef idx="0"/>
    <cs:fontRef idx="minor">
      <a:schemeClr val="tx1"/>
    </cs:fontRef>
    <cs:spPr>
      <a:ln w="28575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1">
      <cs:styleClr val="auto"/>
    </cs:fillRef>
    <cs:effectRef idx="0"/>
    <cs:fontRef idx="minor">
      <a:schemeClr val="tx1"/>
    </cs:fontRef>
    <cs:spPr>
      <a:ln w="9525">
        <a:solidFill>
          <a:schemeClr val="phClr"/>
        </a:solidFill>
      </a:ln>
    </cs:spPr>
  </cs:dataPointMarker>
  <cs:dataPointMarkerLayout symbol="circle" size="5"/>
  <cs:dataPointWireframe>
    <cs:lnRef idx="0">
      <cs:styleClr val="auto"/>
    </cs:lnRef>
    <cs:fillRef idx="1"/>
    <cs:effectRef idx="0"/>
    <cs:fontRef idx="minor">
      <a:schemeClr val="tx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900" kern="1200"/>
  </cs:dataTable>
  <cs:downBar>
    <cs:lnRef idx="0"/>
    <cs:fillRef idx="0"/>
    <cs:effectRef idx="0"/>
    <cs:fontRef idx="minor">
      <a:schemeClr val="tx1"/>
    </cs:fontRef>
    <cs:spPr>
      <a:solidFill>
        <a:schemeClr val="dk1">
          <a:lumMod val="75000"/>
          <a:lumOff val="25000"/>
        </a:schemeClr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tx1"/>
    </cs:fontRef>
    <cs:spPr>
      <a:noFill/>
      <a:ln>
        <a:noFill/>
      </a:ln>
    </cs:spPr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0"/>
            <a:lumOff val="50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legend>
  <cs:plotArea mods="allowNoFillOverride allowNoLineOverride">
    <cs:lnRef idx="0"/>
    <cs:fillRef idx="0"/>
    <cs:effectRef idx="0"/>
    <cs:fontRef idx="minor">
      <a:schemeClr val="tx1"/>
    </cs:fontRef>
  </cs:plotArea>
  <cs:plotArea3D mods="allowNoFillOverride allowNoLineOverride">
    <cs:lnRef idx="0"/>
    <cs:fillRef idx="0"/>
    <cs:effectRef idx="0"/>
    <cs:fontRef idx="minor">
      <a:schemeClr val="tx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1400" b="0" kern="1200" spc="0" baseline="0"/>
  </cs:title>
  <cs:trendline>
    <cs:lnRef idx="0">
      <cs:styleClr val="auto"/>
    </cs:lnRef>
    <cs:fillRef idx="0"/>
    <cs:effectRef idx="0"/>
    <cs:fontRef idx="minor">
      <a:schemeClr val="tx1"/>
    </cs:fontRef>
    <cs:spPr>
      <a:ln w="19050" cap="rnd">
        <a:solidFill>
          <a:schemeClr val="phClr"/>
        </a:solidFill>
        <a:prstDash val="sysDot"/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trendlineLabel>
  <cs:upBar>
    <cs:lnRef idx="0"/>
    <cs:fillRef idx="0"/>
    <cs:effectRef idx="0"/>
    <cs:fontRef idx="minor">
      <a:schemeClr val="tx1"/>
    </cs:fontRef>
    <cs:spPr>
      <a:solidFill>
        <a:schemeClr val="lt1"/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valueAxis>
  <cs:wall>
    <cs:lnRef idx="0"/>
    <cs:fillRef idx="0"/>
    <cs:effectRef idx="0"/>
    <cs:fontRef idx="minor">
      <a:schemeClr val="tx1"/>
    </cs:fontRef>
    <cs:spPr>
      <a:noFill/>
      <a:ln>
        <a:noFill/>
      </a:ln>
    </cs:spPr>
  </cs:wall>
</cs:chartStyle>
</file>

<file path=ppt/charts/style2.xml><?xml version="1.0" encoding="utf-8"?>
<cs:chartStyle xmlns:cs="http://schemas.microsoft.com/office/drawing/2012/chartStyle" xmlns:a="http://schemas.openxmlformats.org/drawingml/2006/main" id="216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000" kern="1200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900" kern="1200"/>
  </cs:categoryAxis>
  <cs:chartArea mods="allowNoFillOverride allowNoLineOverride">
    <cs:lnRef idx="0"/>
    <cs:fillRef idx="0"/>
    <cs:effectRef idx="0"/>
    <cs:fontRef idx="minor">
      <a:schemeClr val="tx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000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900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900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1">
      <cs:styleClr val="auto"/>
    </cs:fillRef>
    <cs:effectRef idx="0"/>
    <cs:fontRef idx="minor">
      <a:schemeClr val="tx1"/>
    </cs:fontRef>
  </cs:dataPoint>
  <cs:dataPoint3D>
    <cs:lnRef idx="0"/>
    <cs:fillRef idx="1">
      <cs:styleClr val="auto"/>
    </cs:fillRef>
    <cs:effectRef idx="0"/>
    <cs:fontRef idx="minor">
      <a:schemeClr val="tx1"/>
    </cs:fontRef>
  </cs:dataPoint3D>
  <cs:dataPointLine>
    <cs:lnRef idx="0">
      <cs:styleClr val="auto"/>
    </cs:lnRef>
    <cs:fillRef idx="1"/>
    <cs:effectRef idx="0"/>
    <cs:fontRef idx="minor">
      <a:schemeClr val="tx1"/>
    </cs:fontRef>
    <cs:spPr>
      <a:ln w="28575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1">
      <cs:styleClr val="auto"/>
    </cs:fillRef>
    <cs:effectRef idx="0"/>
    <cs:fontRef idx="minor">
      <a:schemeClr val="tx1"/>
    </cs:fontRef>
    <cs:spPr>
      <a:ln w="9525">
        <a:solidFill>
          <a:schemeClr val="phClr"/>
        </a:solidFill>
      </a:ln>
    </cs:spPr>
  </cs:dataPointMarker>
  <cs:dataPointMarkerLayout symbol="circle" size="5"/>
  <cs:dataPointWireframe>
    <cs:lnRef idx="0">
      <cs:styleClr val="auto"/>
    </cs:lnRef>
    <cs:fillRef idx="1"/>
    <cs:effectRef idx="0"/>
    <cs:fontRef idx="minor">
      <a:schemeClr val="tx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900" kern="1200"/>
  </cs:dataTable>
  <cs:downBar>
    <cs:lnRef idx="0"/>
    <cs:fillRef idx="0"/>
    <cs:effectRef idx="0"/>
    <cs:fontRef idx="minor">
      <a:schemeClr val="tx1"/>
    </cs:fontRef>
    <cs:spPr>
      <a:solidFill>
        <a:schemeClr val="dk1">
          <a:lumMod val="75000"/>
          <a:lumOff val="25000"/>
        </a:schemeClr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tx1"/>
    </cs:fontRef>
    <cs:spPr>
      <a:noFill/>
      <a:ln>
        <a:noFill/>
      </a:ln>
    </cs:spPr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0"/>
            <a:lumOff val="50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legend>
  <cs:plotArea mods="allowNoFillOverride allowNoLineOverride">
    <cs:lnRef idx="0"/>
    <cs:fillRef idx="0"/>
    <cs:effectRef idx="0"/>
    <cs:fontRef idx="minor">
      <a:schemeClr val="tx1"/>
    </cs:fontRef>
  </cs:plotArea>
  <cs:plotArea3D mods="allowNoFillOverride allowNoLineOverride">
    <cs:lnRef idx="0"/>
    <cs:fillRef idx="0"/>
    <cs:effectRef idx="0"/>
    <cs:fontRef idx="minor">
      <a:schemeClr val="tx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1400" b="0" kern="1200" spc="0" baseline="0"/>
  </cs:title>
  <cs:trendline>
    <cs:lnRef idx="0">
      <cs:styleClr val="auto"/>
    </cs:lnRef>
    <cs:fillRef idx="0"/>
    <cs:effectRef idx="0"/>
    <cs:fontRef idx="minor">
      <a:schemeClr val="tx1"/>
    </cs:fontRef>
    <cs:spPr>
      <a:ln w="19050" cap="rnd">
        <a:solidFill>
          <a:schemeClr val="phClr"/>
        </a:solidFill>
        <a:prstDash val="sysDot"/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trendlineLabel>
  <cs:upBar>
    <cs:lnRef idx="0"/>
    <cs:fillRef idx="0"/>
    <cs:effectRef idx="0"/>
    <cs:fontRef idx="minor">
      <a:schemeClr val="tx1"/>
    </cs:fontRef>
    <cs:spPr>
      <a:solidFill>
        <a:schemeClr val="lt1"/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valueAxis>
  <cs:wall>
    <cs:lnRef idx="0"/>
    <cs:fillRef idx="0"/>
    <cs:effectRef idx="0"/>
    <cs:fontRef idx="minor">
      <a:schemeClr val="tx1"/>
    </cs:fontRef>
    <cs:spPr>
      <a:noFill/>
      <a:ln>
        <a:noFill/>
      </a:ln>
    </cs:spPr>
  </cs:wall>
</cs:chartStyle>
</file>

<file path=ppt/charts/style3.xml><?xml version="1.0" encoding="utf-8"?>
<cs:chartStyle xmlns:cs="http://schemas.microsoft.com/office/drawing/2012/chartStyle" xmlns:a="http://schemas.openxmlformats.org/drawingml/2006/main" id="216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000" kern="1200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900" kern="1200"/>
  </cs:categoryAxis>
  <cs:chartArea mods="allowNoFillOverride allowNoLineOverride">
    <cs:lnRef idx="0"/>
    <cs:fillRef idx="0"/>
    <cs:effectRef idx="0"/>
    <cs:fontRef idx="minor">
      <a:schemeClr val="tx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000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900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900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1">
      <cs:styleClr val="auto"/>
    </cs:fillRef>
    <cs:effectRef idx="0"/>
    <cs:fontRef idx="minor">
      <a:schemeClr val="tx1"/>
    </cs:fontRef>
  </cs:dataPoint>
  <cs:dataPoint3D>
    <cs:lnRef idx="0"/>
    <cs:fillRef idx="1">
      <cs:styleClr val="auto"/>
    </cs:fillRef>
    <cs:effectRef idx="0"/>
    <cs:fontRef idx="minor">
      <a:schemeClr val="tx1"/>
    </cs:fontRef>
  </cs:dataPoint3D>
  <cs:dataPointLine>
    <cs:lnRef idx="0">
      <cs:styleClr val="auto"/>
    </cs:lnRef>
    <cs:fillRef idx="1"/>
    <cs:effectRef idx="0"/>
    <cs:fontRef idx="minor">
      <a:schemeClr val="tx1"/>
    </cs:fontRef>
    <cs:spPr>
      <a:ln w="28575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1">
      <cs:styleClr val="auto"/>
    </cs:fillRef>
    <cs:effectRef idx="0"/>
    <cs:fontRef idx="minor">
      <a:schemeClr val="tx1"/>
    </cs:fontRef>
    <cs:spPr>
      <a:ln w="9525">
        <a:solidFill>
          <a:schemeClr val="phClr"/>
        </a:solidFill>
      </a:ln>
    </cs:spPr>
  </cs:dataPointMarker>
  <cs:dataPointMarkerLayout symbol="circle" size="5"/>
  <cs:dataPointWireframe>
    <cs:lnRef idx="0">
      <cs:styleClr val="auto"/>
    </cs:lnRef>
    <cs:fillRef idx="1"/>
    <cs:effectRef idx="0"/>
    <cs:fontRef idx="minor">
      <a:schemeClr val="tx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900" kern="1200"/>
  </cs:dataTable>
  <cs:downBar>
    <cs:lnRef idx="0"/>
    <cs:fillRef idx="0"/>
    <cs:effectRef idx="0"/>
    <cs:fontRef idx="minor">
      <a:schemeClr val="tx1"/>
    </cs:fontRef>
    <cs:spPr>
      <a:solidFill>
        <a:schemeClr val="dk1">
          <a:lumMod val="75000"/>
          <a:lumOff val="25000"/>
        </a:schemeClr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tx1"/>
    </cs:fontRef>
    <cs:spPr>
      <a:noFill/>
      <a:ln>
        <a:noFill/>
      </a:ln>
    </cs:spPr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0"/>
            <a:lumOff val="50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legend>
  <cs:plotArea mods="allowNoFillOverride allowNoLineOverride">
    <cs:lnRef idx="0"/>
    <cs:fillRef idx="0"/>
    <cs:effectRef idx="0"/>
    <cs:fontRef idx="minor">
      <a:schemeClr val="tx1"/>
    </cs:fontRef>
  </cs:plotArea>
  <cs:plotArea3D mods="allowNoFillOverride allowNoLineOverride">
    <cs:lnRef idx="0"/>
    <cs:fillRef idx="0"/>
    <cs:effectRef idx="0"/>
    <cs:fontRef idx="minor">
      <a:schemeClr val="tx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1400" b="0" kern="1200" spc="0" baseline="0"/>
  </cs:title>
  <cs:trendline>
    <cs:lnRef idx="0">
      <cs:styleClr val="auto"/>
    </cs:lnRef>
    <cs:fillRef idx="0"/>
    <cs:effectRef idx="0"/>
    <cs:fontRef idx="minor">
      <a:schemeClr val="tx1"/>
    </cs:fontRef>
    <cs:spPr>
      <a:ln w="19050" cap="rnd">
        <a:solidFill>
          <a:schemeClr val="phClr"/>
        </a:solidFill>
        <a:prstDash val="sysDot"/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trendlineLabel>
  <cs:upBar>
    <cs:lnRef idx="0"/>
    <cs:fillRef idx="0"/>
    <cs:effectRef idx="0"/>
    <cs:fontRef idx="minor">
      <a:schemeClr val="tx1"/>
    </cs:fontRef>
    <cs:spPr>
      <a:solidFill>
        <a:schemeClr val="lt1"/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valueAxis>
  <cs:wall>
    <cs:lnRef idx="0"/>
    <cs:fillRef idx="0"/>
    <cs:effectRef idx="0"/>
    <cs:fontRef idx="minor">
      <a:schemeClr val="tx1"/>
    </cs:fontRef>
    <cs:spPr>
      <a:noFill/>
      <a:ln>
        <a:noFill/>
      </a:ln>
    </cs:spPr>
  </cs:wall>
</cs:chartStyle>
</file>

<file path=ppt/charts/style4.xml><?xml version="1.0" encoding="utf-8"?>
<cs:chartStyle xmlns:cs="http://schemas.microsoft.com/office/drawing/2012/chartStyle" xmlns:a="http://schemas.openxmlformats.org/drawingml/2006/main" id="216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000" kern="1200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900" kern="1200"/>
  </cs:categoryAxis>
  <cs:chartArea mods="allowNoFillOverride allowNoLineOverride">
    <cs:lnRef idx="0"/>
    <cs:fillRef idx="0"/>
    <cs:effectRef idx="0"/>
    <cs:fontRef idx="minor">
      <a:schemeClr val="tx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000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900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900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1">
      <cs:styleClr val="auto"/>
    </cs:fillRef>
    <cs:effectRef idx="0"/>
    <cs:fontRef idx="minor">
      <a:schemeClr val="tx1"/>
    </cs:fontRef>
  </cs:dataPoint>
  <cs:dataPoint3D>
    <cs:lnRef idx="0"/>
    <cs:fillRef idx="1">
      <cs:styleClr val="auto"/>
    </cs:fillRef>
    <cs:effectRef idx="0"/>
    <cs:fontRef idx="minor">
      <a:schemeClr val="tx1"/>
    </cs:fontRef>
  </cs:dataPoint3D>
  <cs:dataPointLine>
    <cs:lnRef idx="0">
      <cs:styleClr val="auto"/>
    </cs:lnRef>
    <cs:fillRef idx="1"/>
    <cs:effectRef idx="0"/>
    <cs:fontRef idx="minor">
      <a:schemeClr val="tx1"/>
    </cs:fontRef>
    <cs:spPr>
      <a:ln w="28575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1">
      <cs:styleClr val="auto"/>
    </cs:fillRef>
    <cs:effectRef idx="0"/>
    <cs:fontRef idx="minor">
      <a:schemeClr val="tx1"/>
    </cs:fontRef>
    <cs:spPr>
      <a:ln w="9525">
        <a:solidFill>
          <a:schemeClr val="phClr"/>
        </a:solidFill>
      </a:ln>
    </cs:spPr>
  </cs:dataPointMarker>
  <cs:dataPointMarkerLayout symbol="circle" size="5"/>
  <cs:dataPointWireframe>
    <cs:lnRef idx="0">
      <cs:styleClr val="auto"/>
    </cs:lnRef>
    <cs:fillRef idx="1"/>
    <cs:effectRef idx="0"/>
    <cs:fontRef idx="minor">
      <a:schemeClr val="tx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900" kern="1200"/>
  </cs:dataTable>
  <cs:downBar>
    <cs:lnRef idx="0"/>
    <cs:fillRef idx="0"/>
    <cs:effectRef idx="0"/>
    <cs:fontRef idx="minor">
      <a:schemeClr val="tx1"/>
    </cs:fontRef>
    <cs:spPr>
      <a:solidFill>
        <a:schemeClr val="dk1">
          <a:lumMod val="75000"/>
          <a:lumOff val="25000"/>
        </a:schemeClr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tx1"/>
    </cs:fontRef>
    <cs:spPr>
      <a:noFill/>
      <a:ln>
        <a:noFill/>
      </a:ln>
    </cs:spPr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0"/>
            <a:lumOff val="50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legend>
  <cs:plotArea mods="allowNoFillOverride allowNoLineOverride">
    <cs:lnRef idx="0"/>
    <cs:fillRef idx="0"/>
    <cs:effectRef idx="0"/>
    <cs:fontRef idx="minor">
      <a:schemeClr val="tx1"/>
    </cs:fontRef>
  </cs:plotArea>
  <cs:plotArea3D mods="allowNoFillOverride allowNoLineOverride">
    <cs:lnRef idx="0"/>
    <cs:fillRef idx="0"/>
    <cs:effectRef idx="0"/>
    <cs:fontRef idx="minor">
      <a:schemeClr val="tx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1400" b="0" kern="1200" spc="0" baseline="0"/>
  </cs:title>
  <cs:trendline>
    <cs:lnRef idx="0">
      <cs:styleClr val="auto"/>
    </cs:lnRef>
    <cs:fillRef idx="0"/>
    <cs:effectRef idx="0"/>
    <cs:fontRef idx="minor">
      <a:schemeClr val="tx1"/>
    </cs:fontRef>
    <cs:spPr>
      <a:ln w="19050" cap="rnd">
        <a:solidFill>
          <a:schemeClr val="phClr"/>
        </a:solidFill>
        <a:prstDash val="sysDot"/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trendlineLabel>
  <cs:upBar>
    <cs:lnRef idx="0"/>
    <cs:fillRef idx="0"/>
    <cs:effectRef idx="0"/>
    <cs:fontRef idx="minor">
      <a:schemeClr val="tx1"/>
    </cs:fontRef>
    <cs:spPr>
      <a:solidFill>
        <a:schemeClr val="lt1"/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valueAxis>
  <cs:wall>
    <cs:lnRef idx="0"/>
    <cs:fillRef idx="0"/>
    <cs:effectRef idx="0"/>
    <cs:fontRef idx="minor">
      <a:schemeClr val="tx1"/>
    </cs:fontRef>
    <cs:spPr>
      <a:noFill/>
      <a:ln>
        <a:noFill/>
      </a:ln>
    </cs:spPr>
  </cs:wall>
</cs:chartStyle>
</file>

<file path=ppt/charts/style5.xml><?xml version="1.0" encoding="utf-8"?>
<cs:chartStyle xmlns:cs="http://schemas.microsoft.com/office/drawing/2012/chartStyle" xmlns:a="http://schemas.openxmlformats.org/drawingml/2006/main" id="216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000" kern="1200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900" kern="1200"/>
  </cs:categoryAxis>
  <cs:chartArea mods="allowNoFillOverride allowNoLineOverride">
    <cs:lnRef idx="0"/>
    <cs:fillRef idx="0"/>
    <cs:effectRef idx="0"/>
    <cs:fontRef idx="minor">
      <a:schemeClr val="tx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000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900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900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1">
      <cs:styleClr val="auto"/>
    </cs:fillRef>
    <cs:effectRef idx="0"/>
    <cs:fontRef idx="minor">
      <a:schemeClr val="tx1"/>
    </cs:fontRef>
  </cs:dataPoint>
  <cs:dataPoint3D>
    <cs:lnRef idx="0"/>
    <cs:fillRef idx="1">
      <cs:styleClr val="auto"/>
    </cs:fillRef>
    <cs:effectRef idx="0"/>
    <cs:fontRef idx="minor">
      <a:schemeClr val="tx1"/>
    </cs:fontRef>
  </cs:dataPoint3D>
  <cs:dataPointLine>
    <cs:lnRef idx="0">
      <cs:styleClr val="auto"/>
    </cs:lnRef>
    <cs:fillRef idx="1"/>
    <cs:effectRef idx="0"/>
    <cs:fontRef idx="minor">
      <a:schemeClr val="tx1"/>
    </cs:fontRef>
    <cs:spPr>
      <a:ln w="28575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1">
      <cs:styleClr val="auto"/>
    </cs:fillRef>
    <cs:effectRef idx="0"/>
    <cs:fontRef idx="minor">
      <a:schemeClr val="tx1"/>
    </cs:fontRef>
    <cs:spPr>
      <a:ln w="9525">
        <a:solidFill>
          <a:schemeClr val="phClr"/>
        </a:solidFill>
      </a:ln>
    </cs:spPr>
  </cs:dataPointMarker>
  <cs:dataPointMarkerLayout symbol="circle" size="5"/>
  <cs:dataPointWireframe>
    <cs:lnRef idx="0">
      <cs:styleClr val="auto"/>
    </cs:lnRef>
    <cs:fillRef idx="1"/>
    <cs:effectRef idx="0"/>
    <cs:fontRef idx="minor">
      <a:schemeClr val="tx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900" kern="1200"/>
  </cs:dataTable>
  <cs:downBar>
    <cs:lnRef idx="0"/>
    <cs:fillRef idx="0"/>
    <cs:effectRef idx="0"/>
    <cs:fontRef idx="minor">
      <a:schemeClr val="tx1"/>
    </cs:fontRef>
    <cs:spPr>
      <a:solidFill>
        <a:schemeClr val="dk1">
          <a:lumMod val="75000"/>
          <a:lumOff val="25000"/>
        </a:schemeClr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tx1"/>
    </cs:fontRef>
    <cs:spPr>
      <a:noFill/>
      <a:ln>
        <a:noFill/>
      </a:ln>
    </cs:spPr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0"/>
            <a:lumOff val="50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legend>
  <cs:plotArea mods="allowNoFillOverride allowNoLineOverride">
    <cs:lnRef idx="0"/>
    <cs:fillRef idx="0"/>
    <cs:effectRef idx="0"/>
    <cs:fontRef idx="minor">
      <a:schemeClr val="tx1"/>
    </cs:fontRef>
  </cs:plotArea>
  <cs:plotArea3D mods="allowNoFillOverride allowNoLineOverride">
    <cs:lnRef idx="0"/>
    <cs:fillRef idx="0"/>
    <cs:effectRef idx="0"/>
    <cs:fontRef idx="minor">
      <a:schemeClr val="tx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1400" b="0" kern="1200" spc="0" baseline="0"/>
  </cs:title>
  <cs:trendline>
    <cs:lnRef idx="0">
      <cs:styleClr val="auto"/>
    </cs:lnRef>
    <cs:fillRef idx="0"/>
    <cs:effectRef idx="0"/>
    <cs:fontRef idx="minor">
      <a:schemeClr val="tx1"/>
    </cs:fontRef>
    <cs:spPr>
      <a:ln w="19050" cap="rnd">
        <a:solidFill>
          <a:schemeClr val="phClr"/>
        </a:solidFill>
        <a:prstDash val="sysDot"/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trendlineLabel>
  <cs:upBar>
    <cs:lnRef idx="0"/>
    <cs:fillRef idx="0"/>
    <cs:effectRef idx="0"/>
    <cs:fontRef idx="minor">
      <a:schemeClr val="tx1"/>
    </cs:fontRef>
    <cs:spPr>
      <a:solidFill>
        <a:schemeClr val="lt1"/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valueAxis>
  <cs:wall>
    <cs:lnRef idx="0"/>
    <cs:fillRef idx="0"/>
    <cs:effectRef idx="0"/>
    <cs:fontRef idx="minor">
      <a:schemeClr val="tx1"/>
    </cs:fontRef>
    <cs:spPr>
      <a:noFill/>
      <a:ln>
        <a:noFill/>
      </a:ln>
    </cs:spPr>
  </cs:wall>
</cs:chartStyle>
</file>

<file path=ppt/charts/style6.xml><?xml version="1.0" encoding="utf-8"?>
<cs:chartStyle xmlns:cs="http://schemas.microsoft.com/office/drawing/2012/chartStyle" xmlns:a="http://schemas.openxmlformats.org/drawingml/2006/main" id="216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000" kern="1200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900" kern="1200"/>
  </cs:categoryAxis>
  <cs:chartArea mods="allowNoFillOverride allowNoLineOverride">
    <cs:lnRef idx="0"/>
    <cs:fillRef idx="0"/>
    <cs:effectRef idx="0"/>
    <cs:fontRef idx="minor">
      <a:schemeClr val="tx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000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900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900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1">
      <cs:styleClr val="auto"/>
    </cs:fillRef>
    <cs:effectRef idx="0"/>
    <cs:fontRef idx="minor">
      <a:schemeClr val="tx1"/>
    </cs:fontRef>
  </cs:dataPoint>
  <cs:dataPoint3D>
    <cs:lnRef idx="0"/>
    <cs:fillRef idx="1">
      <cs:styleClr val="auto"/>
    </cs:fillRef>
    <cs:effectRef idx="0"/>
    <cs:fontRef idx="minor">
      <a:schemeClr val="tx1"/>
    </cs:fontRef>
  </cs:dataPoint3D>
  <cs:dataPointLine>
    <cs:lnRef idx="0">
      <cs:styleClr val="auto"/>
    </cs:lnRef>
    <cs:fillRef idx="1"/>
    <cs:effectRef idx="0"/>
    <cs:fontRef idx="minor">
      <a:schemeClr val="tx1"/>
    </cs:fontRef>
    <cs:spPr>
      <a:ln w="28575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1">
      <cs:styleClr val="auto"/>
    </cs:fillRef>
    <cs:effectRef idx="0"/>
    <cs:fontRef idx="minor">
      <a:schemeClr val="tx1"/>
    </cs:fontRef>
    <cs:spPr>
      <a:ln w="9525">
        <a:solidFill>
          <a:schemeClr val="phClr"/>
        </a:solidFill>
      </a:ln>
    </cs:spPr>
  </cs:dataPointMarker>
  <cs:dataPointMarkerLayout symbol="circle" size="5"/>
  <cs:dataPointWireframe>
    <cs:lnRef idx="0">
      <cs:styleClr val="auto"/>
    </cs:lnRef>
    <cs:fillRef idx="1"/>
    <cs:effectRef idx="0"/>
    <cs:fontRef idx="minor">
      <a:schemeClr val="tx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900" kern="1200"/>
  </cs:dataTable>
  <cs:downBar>
    <cs:lnRef idx="0"/>
    <cs:fillRef idx="0"/>
    <cs:effectRef idx="0"/>
    <cs:fontRef idx="minor">
      <a:schemeClr val="tx1"/>
    </cs:fontRef>
    <cs:spPr>
      <a:solidFill>
        <a:schemeClr val="dk1">
          <a:lumMod val="75000"/>
          <a:lumOff val="25000"/>
        </a:schemeClr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tx1"/>
    </cs:fontRef>
    <cs:spPr>
      <a:noFill/>
      <a:ln>
        <a:noFill/>
      </a:ln>
    </cs:spPr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0"/>
            <a:lumOff val="50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legend>
  <cs:plotArea mods="allowNoFillOverride allowNoLineOverride">
    <cs:lnRef idx="0"/>
    <cs:fillRef idx="0"/>
    <cs:effectRef idx="0"/>
    <cs:fontRef idx="minor">
      <a:schemeClr val="tx1"/>
    </cs:fontRef>
  </cs:plotArea>
  <cs:plotArea3D mods="allowNoFillOverride allowNoLineOverride">
    <cs:lnRef idx="0"/>
    <cs:fillRef idx="0"/>
    <cs:effectRef idx="0"/>
    <cs:fontRef idx="minor">
      <a:schemeClr val="tx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1400" b="0" kern="1200" spc="0" baseline="0"/>
  </cs:title>
  <cs:trendline>
    <cs:lnRef idx="0">
      <cs:styleClr val="auto"/>
    </cs:lnRef>
    <cs:fillRef idx="0"/>
    <cs:effectRef idx="0"/>
    <cs:fontRef idx="minor">
      <a:schemeClr val="tx1"/>
    </cs:fontRef>
    <cs:spPr>
      <a:ln w="19050" cap="rnd">
        <a:solidFill>
          <a:schemeClr val="phClr"/>
        </a:solidFill>
        <a:prstDash val="sysDot"/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trendlineLabel>
  <cs:upBar>
    <cs:lnRef idx="0"/>
    <cs:fillRef idx="0"/>
    <cs:effectRef idx="0"/>
    <cs:fontRef idx="minor">
      <a:schemeClr val="tx1"/>
    </cs:fontRef>
    <cs:spPr>
      <a:solidFill>
        <a:schemeClr val="lt1"/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valueAxis>
  <cs:wall>
    <cs:lnRef idx="0"/>
    <cs:fillRef idx="0"/>
    <cs:effectRef idx="0"/>
    <cs:fontRef idx="minor">
      <a:schemeClr val="tx1"/>
    </cs:fontRef>
    <cs:spPr>
      <a:noFill/>
      <a:ln>
        <a:noFill/>
      </a:ln>
    </cs:spPr>
  </cs:wall>
</cs:chartStyle>
</file>

<file path=ppt/charts/style7.xml><?xml version="1.0" encoding="utf-8"?>
<cs:chartStyle xmlns:cs="http://schemas.microsoft.com/office/drawing/2012/chartStyle" xmlns:a="http://schemas.openxmlformats.org/drawingml/2006/main" id="216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000" kern="1200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900" kern="1200"/>
  </cs:categoryAxis>
  <cs:chartArea mods="allowNoFillOverride allowNoLineOverride">
    <cs:lnRef idx="0"/>
    <cs:fillRef idx="0"/>
    <cs:effectRef idx="0"/>
    <cs:fontRef idx="minor">
      <a:schemeClr val="tx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000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900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900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1">
      <cs:styleClr val="auto"/>
    </cs:fillRef>
    <cs:effectRef idx="0"/>
    <cs:fontRef idx="minor">
      <a:schemeClr val="tx1"/>
    </cs:fontRef>
  </cs:dataPoint>
  <cs:dataPoint3D>
    <cs:lnRef idx="0"/>
    <cs:fillRef idx="1">
      <cs:styleClr val="auto"/>
    </cs:fillRef>
    <cs:effectRef idx="0"/>
    <cs:fontRef idx="minor">
      <a:schemeClr val="tx1"/>
    </cs:fontRef>
  </cs:dataPoint3D>
  <cs:dataPointLine>
    <cs:lnRef idx="0">
      <cs:styleClr val="auto"/>
    </cs:lnRef>
    <cs:fillRef idx="1"/>
    <cs:effectRef idx="0"/>
    <cs:fontRef idx="minor">
      <a:schemeClr val="tx1"/>
    </cs:fontRef>
    <cs:spPr>
      <a:ln w="28575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1">
      <cs:styleClr val="auto"/>
    </cs:fillRef>
    <cs:effectRef idx="0"/>
    <cs:fontRef idx="minor">
      <a:schemeClr val="tx1"/>
    </cs:fontRef>
    <cs:spPr>
      <a:ln w="9525">
        <a:solidFill>
          <a:schemeClr val="phClr"/>
        </a:solidFill>
      </a:ln>
    </cs:spPr>
  </cs:dataPointMarker>
  <cs:dataPointMarkerLayout symbol="circle" size="5"/>
  <cs:dataPointWireframe>
    <cs:lnRef idx="0">
      <cs:styleClr val="auto"/>
    </cs:lnRef>
    <cs:fillRef idx="1"/>
    <cs:effectRef idx="0"/>
    <cs:fontRef idx="minor">
      <a:schemeClr val="tx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900" kern="1200"/>
  </cs:dataTable>
  <cs:downBar>
    <cs:lnRef idx="0"/>
    <cs:fillRef idx="0"/>
    <cs:effectRef idx="0"/>
    <cs:fontRef idx="minor">
      <a:schemeClr val="tx1"/>
    </cs:fontRef>
    <cs:spPr>
      <a:solidFill>
        <a:schemeClr val="dk1">
          <a:lumMod val="75000"/>
          <a:lumOff val="25000"/>
        </a:schemeClr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tx1"/>
    </cs:fontRef>
    <cs:spPr>
      <a:noFill/>
      <a:ln>
        <a:noFill/>
      </a:ln>
    </cs:spPr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0"/>
            <a:lumOff val="50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legend>
  <cs:plotArea mods="allowNoFillOverride allowNoLineOverride">
    <cs:lnRef idx="0"/>
    <cs:fillRef idx="0"/>
    <cs:effectRef idx="0"/>
    <cs:fontRef idx="minor">
      <a:schemeClr val="tx1"/>
    </cs:fontRef>
  </cs:plotArea>
  <cs:plotArea3D mods="allowNoFillOverride allowNoLineOverride">
    <cs:lnRef idx="0"/>
    <cs:fillRef idx="0"/>
    <cs:effectRef idx="0"/>
    <cs:fontRef idx="minor">
      <a:schemeClr val="tx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1400" b="0" kern="1200" spc="0" baseline="0"/>
  </cs:title>
  <cs:trendline>
    <cs:lnRef idx="0">
      <cs:styleClr val="auto"/>
    </cs:lnRef>
    <cs:fillRef idx="0"/>
    <cs:effectRef idx="0"/>
    <cs:fontRef idx="minor">
      <a:schemeClr val="tx1"/>
    </cs:fontRef>
    <cs:spPr>
      <a:ln w="19050" cap="rnd">
        <a:solidFill>
          <a:schemeClr val="phClr"/>
        </a:solidFill>
        <a:prstDash val="sysDot"/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trendlineLabel>
  <cs:upBar>
    <cs:lnRef idx="0"/>
    <cs:fillRef idx="0"/>
    <cs:effectRef idx="0"/>
    <cs:fontRef idx="minor">
      <a:schemeClr val="tx1"/>
    </cs:fontRef>
    <cs:spPr>
      <a:solidFill>
        <a:schemeClr val="lt1"/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valueAxis>
  <cs:wall>
    <cs:lnRef idx="0"/>
    <cs:fillRef idx="0"/>
    <cs:effectRef idx="0"/>
    <cs:fontRef idx="minor">
      <a:schemeClr val="tx1"/>
    </cs:fontRef>
    <cs:spPr>
      <a:noFill/>
      <a:ln>
        <a:noFill/>
      </a:ln>
    </cs:spPr>
  </cs:wall>
</cs:chartStyle>
</file>

<file path=ppt/charts/style8.xml><?xml version="1.0" encoding="utf-8"?>
<cs:chartStyle xmlns:cs="http://schemas.microsoft.com/office/drawing/2012/chartStyle" xmlns:a="http://schemas.openxmlformats.org/drawingml/2006/main" id="216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000" kern="1200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900" kern="1200"/>
  </cs:categoryAxis>
  <cs:chartArea mods="allowNoFillOverride allowNoLineOverride">
    <cs:lnRef idx="0"/>
    <cs:fillRef idx="0"/>
    <cs:effectRef idx="0"/>
    <cs:fontRef idx="minor">
      <a:schemeClr val="tx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000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900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900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1">
      <cs:styleClr val="auto"/>
    </cs:fillRef>
    <cs:effectRef idx="0"/>
    <cs:fontRef idx="minor">
      <a:schemeClr val="tx1"/>
    </cs:fontRef>
  </cs:dataPoint>
  <cs:dataPoint3D>
    <cs:lnRef idx="0"/>
    <cs:fillRef idx="1">
      <cs:styleClr val="auto"/>
    </cs:fillRef>
    <cs:effectRef idx="0"/>
    <cs:fontRef idx="minor">
      <a:schemeClr val="tx1"/>
    </cs:fontRef>
  </cs:dataPoint3D>
  <cs:dataPointLine>
    <cs:lnRef idx="0">
      <cs:styleClr val="auto"/>
    </cs:lnRef>
    <cs:fillRef idx="1"/>
    <cs:effectRef idx="0"/>
    <cs:fontRef idx="minor">
      <a:schemeClr val="tx1"/>
    </cs:fontRef>
    <cs:spPr>
      <a:ln w="28575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1">
      <cs:styleClr val="auto"/>
    </cs:fillRef>
    <cs:effectRef idx="0"/>
    <cs:fontRef idx="minor">
      <a:schemeClr val="tx1"/>
    </cs:fontRef>
    <cs:spPr>
      <a:ln w="9525">
        <a:solidFill>
          <a:schemeClr val="phClr"/>
        </a:solidFill>
      </a:ln>
    </cs:spPr>
  </cs:dataPointMarker>
  <cs:dataPointMarkerLayout symbol="circle" size="5"/>
  <cs:dataPointWireframe>
    <cs:lnRef idx="0">
      <cs:styleClr val="auto"/>
    </cs:lnRef>
    <cs:fillRef idx="1"/>
    <cs:effectRef idx="0"/>
    <cs:fontRef idx="minor">
      <a:schemeClr val="tx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900" kern="1200"/>
  </cs:dataTable>
  <cs:downBar>
    <cs:lnRef idx="0"/>
    <cs:fillRef idx="0"/>
    <cs:effectRef idx="0"/>
    <cs:fontRef idx="minor">
      <a:schemeClr val="tx1"/>
    </cs:fontRef>
    <cs:spPr>
      <a:solidFill>
        <a:schemeClr val="dk1">
          <a:lumMod val="75000"/>
          <a:lumOff val="25000"/>
        </a:schemeClr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tx1"/>
    </cs:fontRef>
    <cs:spPr>
      <a:noFill/>
      <a:ln>
        <a:noFill/>
      </a:ln>
    </cs:spPr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0"/>
            <a:lumOff val="50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legend>
  <cs:plotArea mods="allowNoFillOverride allowNoLineOverride">
    <cs:lnRef idx="0"/>
    <cs:fillRef idx="0"/>
    <cs:effectRef idx="0"/>
    <cs:fontRef idx="minor">
      <a:schemeClr val="tx1"/>
    </cs:fontRef>
  </cs:plotArea>
  <cs:plotArea3D mods="allowNoFillOverride allowNoLineOverride">
    <cs:lnRef idx="0"/>
    <cs:fillRef idx="0"/>
    <cs:effectRef idx="0"/>
    <cs:fontRef idx="minor">
      <a:schemeClr val="tx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1400" b="0" kern="1200" spc="0" baseline="0"/>
  </cs:title>
  <cs:trendline>
    <cs:lnRef idx="0">
      <cs:styleClr val="auto"/>
    </cs:lnRef>
    <cs:fillRef idx="0"/>
    <cs:effectRef idx="0"/>
    <cs:fontRef idx="minor">
      <a:schemeClr val="tx1"/>
    </cs:fontRef>
    <cs:spPr>
      <a:ln w="19050" cap="rnd">
        <a:solidFill>
          <a:schemeClr val="phClr"/>
        </a:solidFill>
        <a:prstDash val="sysDot"/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trendlineLabel>
  <cs:upBar>
    <cs:lnRef idx="0"/>
    <cs:fillRef idx="0"/>
    <cs:effectRef idx="0"/>
    <cs:fontRef idx="minor">
      <a:schemeClr val="tx1"/>
    </cs:fontRef>
    <cs:spPr>
      <a:solidFill>
        <a:schemeClr val="lt1"/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valueAxis>
  <cs:wall>
    <cs:lnRef idx="0"/>
    <cs:fillRef idx="0"/>
    <cs:effectRef idx="0"/>
    <cs:fontRef idx="minor">
      <a:schemeClr val="tx1"/>
    </cs:fontRef>
    <cs:spPr>
      <a:noFill/>
      <a:ln>
        <a:noFill/>
      </a:ln>
    </cs:spPr>
  </cs:wall>
</cs:chartStyle>
</file>

<file path=ppt/charts/style9.xml><?xml version="1.0" encoding="utf-8"?>
<cs:chartStyle xmlns:cs="http://schemas.microsoft.com/office/drawing/2012/chartStyle" xmlns:a="http://schemas.openxmlformats.org/drawingml/2006/main" id="216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000" kern="1200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900" kern="1200"/>
  </cs:categoryAxis>
  <cs:chartArea mods="allowNoFillOverride allowNoLineOverride">
    <cs:lnRef idx="0"/>
    <cs:fillRef idx="0"/>
    <cs:effectRef idx="0"/>
    <cs:fontRef idx="minor">
      <a:schemeClr val="tx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000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900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900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1">
      <cs:styleClr val="auto"/>
    </cs:fillRef>
    <cs:effectRef idx="0"/>
    <cs:fontRef idx="minor">
      <a:schemeClr val="tx1"/>
    </cs:fontRef>
  </cs:dataPoint>
  <cs:dataPoint3D>
    <cs:lnRef idx="0"/>
    <cs:fillRef idx="1">
      <cs:styleClr val="auto"/>
    </cs:fillRef>
    <cs:effectRef idx="0"/>
    <cs:fontRef idx="minor">
      <a:schemeClr val="tx1"/>
    </cs:fontRef>
  </cs:dataPoint3D>
  <cs:dataPointLine>
    <cs:lnRef idx="0">
      <cs:styleClr val="auto"/>
    </cs:lnRef>
    <cs:fillRef idx="1"/>
    <cs:effectRef idx="0"/>
    <cs:fontRef idx="minor">
      <a:schemeClr val="tx1"/>
    </cs:fontRef>
    <cs:spPr>
      <a:ln w="28575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1">
      <cs:styleClr val="auto"/>
    </cs:fillRef>
    <cs:effectRef idx="0"/>
    <cs:fontRef idx="minor">
      <a:schemeClr val="tx1"/>
    </cs:fontRef>
    <cs:spPr>
      <a:ln w="9525">
        <a:solidFill>
          <a:schemeClr val="phClr"/>
        </a:solidFill>
      </a:ln>
    </cs:spPr>
  </cs:dataPointMarker>
  <cs:dataPointMarkerLayout symbol="circle" size="5"/>
  <cs:dataPointWireframe>
    <cs:lnRef idx="0">
      <cs:styleClr val="auto"/>
    </cs:lnRef>
    <cs:fillRef idx="1"/>
    <cs:effectRef idx="0"/>
    <cs:fontRef idx="minor">
      <a:schemeClr val="tx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900" kern="1200"/>
  </cs:dataTable>
  <cs:downBar>
    <cs:lnRef idx="0"/>
    <cs:fillRef idx="0"/>
    <cs:effectRef idx="0"/>
    <cs:fontRef idx="minor">
      <a:schemeClr val="tx1"/>
    </cs:fontRef>
    <cs:spPr>
      <a:solidFill>
        <a:schemeClr val="dk1">
          <a:lumMod val="75000"/>
          <a:lumOff val="25000"/>
        </a:schemeClr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tx1"/>
    </cs:fontRef>
    <cs:spPr>
      <a:noFill/>
      <a:ln>
        <a:noFill/>
      </a:ln>
    </cs:spPr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0"/>
            <a:lumOff val="50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legend>
  <cs:plotArea mods="allowNoFillOverride allowNoLineOverride">
    <cs:lnRef idx="0"/>
    <cs:fillRef idx="0"/>
    <cs:effectRef idx="0"/>
    <cs:fontRef idx="minor">
      <a:schemeClr val="tx1"/>
    </cs:fontRef>
  </cs:plotArea>
  <cs:plotArea3D mods="allowNoFillOverride allowNoLineOverride">
    <cs:lnRef idx="0"/>
    <cs:fillRef idx="0"/>
    <cs:effectRef idx="0"/>
    <cs:fontRef idx="minor">
      <a:schemeClr val="tx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1400" b="0" kern="1200" spc="0" baseline="0"/>
  </cs:title>
  <cs:trendline>
    <cs:lnRef idx="0">
      <cs:styleClr val="auto"/>
    </cs:lnRef>
    <cs:fillRef idx="0"/>
    <cs:effectRef idx="0"/>
    <cs:fontRef idx="minor">
      <a:schemeClr val="tx1"/>
    </cs:fontRef>
    <cs:spPr>
      <a:ln w="19050" cap="rnd">
        <a:solidFill>
          <a:schemeClr val="phClr"/>
        </a:solidFill>
        <a:prstDash val="sysDot"/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trendlineLabel>
  <cs:upBar>
    <cs:lnRef idx="0"/>
    <cs:fillRef idx="0"/>
    <cs:effectRef idx="0"/>
    <cs:fontRef idx="minor">
      <a:schemeClr val="tx1"/>
    </cs:fontRef>
    <cs:spPr>
      <a:solidFill>
        <a:schemeClr val="lt1"/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valueAxis>
  <cs:wall>
    <cs:lnRef idx="0"/>
    <cs:fillRef idx="0"/>
    <cs:effectRef idx="0"/>
    <cs:fontRef idx="minor">
      <a:schemeClr val="tx1"/>
    </cs:fontRef>
    <cs:spPr>
      <a:noFill/>
      <a:ln>
        <a:noFill/>
      </a:ln>
    </cs:spPr>
  </cs:wall>
</cs:chartStyle>
</file>

<file path=ppt/charts/style10.xml><?xml version="1.0" encoding="utf-8"?>
<cs:chartStyle xmlns:cs="http://schemas.microsoft.com/office/drawing/2012/chartStyle" xmlns:a="http://schemas.openxmlformats.org/drawingml/2006/main" id="216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000" kern="1200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900" kern="1200"/>
  </cs:categoryAxis>
  <cs:chartArea mods="allowNoFillOverride allowNoLineOverride">
    <cs:lnRef idx="0"/>
    <cs:fillRef idx="0"/>
    <cs:effectRef idx="0"/>
    <cs:fontRef idx="minor">
      <a:schemeClr val="tx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000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900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900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1">
      <cs:styleClr val="auto"/>
    </cs:fillRef>
    <cs:effectRef idx="0"/>
    <cs:fontRef idx="minor">
      <a:schemeClr val="tx1"/>
    </cs:fontRef>
  </cs:dataPoint>
  <cs:dataPoint3D>
    <cs:lnRef idx="0"/>
    <cs:fillRef idx="1">
      <cs:styleClr val="auto"/>
    </cs:fillRef>
    <cs:effectRef idx="0"/>
    <cs:fontRef idx="minor">
      <a:schemeClr val="tx1"/>
    </cs:fontRef>
  </cs:dataPoint3D>
  <cs:dataPointLine>
    <cs:lnRef idx="0">
      <cs:styleClr val="auto"/>
    </cs:lnRef>
    <cs:fillRef idx="1"/>
    <cs:effectRef idx="0"/>
    <cs:fontRef idx="minor">
      <a:schemeClr val="tx1"/>
    </cs:fontRef>
    <cs:spPr>
      <a:ln w="28575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1">
      <cs:styleClr val="auto"/>
    </cs:fillRef>
    <cs:effectRef idx="0"/>
    <cs:fontRef idx="minor">
      <a:schemeClr val="tx1"/>
    </cs:fontRef>
    <cs:spPr>
      <a:ln w="9525">
        <a:solidFill>
          <a:schemeClr val="phClr"/>
        </a:solidFill>
      </a:ln>
    </cs:spPr>
  </cs:dataPointMarker>
  <cs:dataPointMarkerLayout symbol="circle" size="5"/>
  <cs:dataPointWireframe>
    <cs:lnRef idx="0">
      <cs:styleClr val="auto"/>
    </cs:lnRef>
    <cs:fillRef idx="1"/>
    <cs:effectRef idx="0"/>
    <cs:fontRef idx="minor">
      <a:schemeClr val="tx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900" kern="1200"/>
  </cs:dataTable>
  <cs:downBar>
    <cs:lnRef idx="0"/>
    <cs:fillRef idx="0"/>
    <cs:effectRef idx="0"/>
    <cs:fontRef idx="minor">
      <a:schemeClr val="tx1"/>
    </cs:fontRef>
    <cs:spPr>
      <a:solidFill>
        <a:schemeClr val="dk1">
          <a:lumMod val="75000"/>
          <a:lumOff val="25000"/>
        </a:schemeClr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tx1"/>
    </cs:fontRef>
    <cs:spPr>
      <a:noFill/>
      <a:ln>
        <a:noFill/>
      </a:ln>
    </cs:spPr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0"/>
            <a:lumOff val="50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legend>
  <cs:plotArea mods="allowNoFillOverride allowNoLineOverride">
    <cs:lnRef idx="0"/>
    <cs:fillRef idx="0"/>
    <cs:effectRef idx="0"/>
    <cs:fontRef idx="minor">
      <a:schemeClr val="tx1"/>
    </cs:fontRef>
  </cs:plotArea>
  <cs:plotArea3D mods="allowNoFillOverride allowNoLineOverride">
    <cs:lnRef idx="0"/>
    <cs:fillRef idx="0"/>
    <cs:effectRef idx="0"/>
    <cs:fontRef idx="minor">
      <a:schemeClr val="tx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1400" b="0" kern="1200" spc="0" baseline="0"/>
  </cs:title>
  <cs:trendline>
    <cs:lnRef idx="0">
      <cs:styleClr val="auto"/>
    </cs:lnRef>
    <cs:fillRef idx="0"/>
    <cs:effectRef idx="0"/>
    <cs:fontRef idx="minor">
      <a:schemeClr val="tx1"/>
    </cs:fontRef>
    <cs:spPr>
      <a:ln w="19050" cap="rnd">
        <a:solidFill>
          <a:schemeClr val="phClr"/>
        </a:solidFill>
        <a:prstDash val="sysDot"/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trendlineLabel>
  <cs:upBar>
    <cs:lnRef idx="0"/>
    <cs:fillRef idx="0"/>
    <cs:effectRef idx="0"/>
    <cs:fontRef idx="minor">
      <a:schemeClr val="tx1"/>
    </cs:fontRef>
    <cs:spPr>
      <a:solidFill>
        <a:schemeClr val="lt1"/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valueAxis>
  <cs:wall>
    <cs:lnRef idx="0"/>
    <cs:fillRef idx="0"/>
    <cs:effectRef idx="0"/>
    <cs:fontRef idx="minor">
      <a:schemeClr val="tx1"/>
    </cs:fontRef>
    <cs:spPr>
      <a:noFill/>
      <a:ln>
        <a:noFill/>
      </a:ln>
    </cs:spPr>
  </cs:wall>
</cs:chartStyle>
</file>

<file path=ppt/charts/style11.xml><?xml version="1.0" encoding="utf-8"?>
<cs:chartStyle xmlns:cs="http://schemas.microsoft.com/office/drawing/2012/chartStyle" xmlns:a="http://schemas.openxmlformats.org/drawingml/2006/main" id="216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000" kern="1200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900" kern="1200"/>
  </cs:categoryAxis>
  <cs:chartArea mods="allowNoFillOverride allowNoLineOverride">
    <cs:lnRef idx="0"/>
    <cs:fillRef idx="0"/>
    <cs:effectRef idx="0"/>
    <cs:fontRef idx="minor">
      <a:schemeClr val="tx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000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900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900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1">
      <cs:styleClr val="auto"/>
    </cs:fillRef>
    <cs:effectRef idx="0"/>
    <cs:fontRef idx="minor">
      <a:schemeClr val="tx1"/>
    </cs:fontRef>
  </cs:dataPoint>
  <cs:dataPoint3D>
    <cs:lnRef idx="0"/>
    <cs:fillRef idx="1">
      <cs:styleClr val="auto"/>
    </cs:fillRef>
    <cs:effectRef idx="0"/>
    <cs:fontRef idx="minor">
      <a:schemeClr val="tx1"/>
    </cs:fontRef>
  </cs:dataPoint3D>
  <cs:dataPointLine>
    <cs:lnRef idx="0">
      <cs:styleClr val="auto"/>
    </cs:lnRef>
    <cs:fillRef idx="1"/>
    <cs:effectRef idx="0"/>
    <cs:fontRef idx="minor">
      <a:schemeClr val="tx1"/>
    </cs:fontRef>
    <cs:spPr>
      <a:ln w="28575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1">
      <cs:styleClr val="auto"/>
    </cs:fillRef>
    <cs:effectRef idx="0"/>
    <cs:fontRef idx="minor">
      <a:schemeClr val="tx1"/>
    </cs:fontRef>
    <cs:spPr>
      <a:ln w="9525">
        <a:solidFill>
          <a:schemeClr val="phClr"/>
        </a:solidFill>
      </a:ln>
    </cs:spPr>
  </cs:dataPointMarker>
  <cs:dataPointMarkerLayout symbol="circle" size="5"/>
  <cs:dataPointWireframe>
    <cs:lnRef idx="0">
      <cs:styleClr val="auto"/>
    </cs:lnRef>
    <cs:fillRef idx="1"/>
    <cs:effectRef idx="0"/>
    <cs:fontRef idx="minor">
      <a:schemeClr val="tx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900" kern="1200"/>
  </cs:dataTable>
  <cs:downBar>
    <cs:lnRef idx="0"/>
    <cs:fillRef idx="0"/>
    <cs:effectRef idx="0"/>
    <cs:fontRef idx="minor">
      <a:schemeClr val="tx1"/>
    </cs:fontRef>
    <cs:spPr>
      <a:solidFill>
        <a:schemeClr val="dk1">
          <a:lumMod val="75000"/>
          <a:lumOff val="25000"/>
        </a:schemeClr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tx1"/>
    </cs:fontRef>
    <cs:spPr>
      <a:noFill/>
      <a:ln>
        <a:noFill/>
      </a:ln>
    </cs:spPr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0"/>
            <a:lumOff val="50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legend>
  <cs:plotArea mods="allowNoFillOverride allowNoLineOverride">
    <cs:lnRef idx="0"/>
    <cs:fillRef idx="0"/>
    <cs:effectRef idx="0"/>
    <cs:fontRef idx="minor">
      <a:schemeClr val="tx1"/>
    </cs:fontRef>
  </cs:plotArea>
  <cs:plotArea3D mods="allowNoFillOverride allowNoLineOverride">
    <cs:lnRef idx="0"/>
    <cs:fillRef idx="0"/>
    <cs:effectRef idx="0"/>
    <cs:fontRef idx="minor">
      <a:schemeClr val="tx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1400" b="0" kern="1200" spc="0" baseline="0"/>
  </cs:title>
  <cs:trendline>
    <cs:lnRef idx="0">
      <cs:styleClr val="auto"/>
    </cs:lnRef>
    <cs:fillRef idx="0"/>
    <cs:effectRef idx="0"/>
    <cs:fontRef idx="minor">
      <a:schemeClr val="tx1"/>
    </cs:fontRef>
    <cs:spPr>
      <a:ln w="19050" cap="rnd">
        <a:solidFill>
          <a:schemeClr val="phClr"/>
        </a:solidFill>
        <a:prstDash val="sysDot"/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trendlineLabel>
  <cs:upBar>
    <cs:lnRef idx="0"/>
    <cs:fillRef idx="0"/>
    <cs:effectRef idx="0"/>
    <cs:fontRef idx="minor">
      <a:schemeClr val="tx1"/>
    </cs:fontRef>
    <cs:spPr>
      <a:solidFill>
        <a:schemeClr val="lt1"/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valueAxis>
  <cs:wall>
    <cs:lnRef idx="0"/>
    <cs:fillRef idx="0"/>
    <cs:effectRef idx="0"/>
    <cs:fontRef idx="minor">
      <a:schemeClr val="tx1"/>
    </cs:fontRef>
    <cs:spPr>
      <a:noFill/>
      <a:ln>
        <a:noFill/>
      </a:ln>
    </cs:spPr>
  </cs:wall>
</cs:chartStyle>
</file>

<file path=ppt/charts/style12.xml><?xml version="1.0" encoding="utf-8"?>
<cs:chartStyle xmlns:cs="http://schemas.microsoft.com/office/drawing/2012/chartStyle" xmlns:a="http://schemas.openxmlformats.org/drawingml/2006/main" id="216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000" kern="1200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900" kern="1200"/>
  </cs:categoryAxis>
  <cs:chartArea mods="allowNoFillOverride allowNoLineOverride">
    <cs:lnRef idx="0"/>
    <cs:fillRef idx="0"/>
    <cs:effectRef idx="0"/>
    <cs:fontRef idx="minor">
      <a:schemeClr val="tx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000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900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900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1">
      <cs:styleClr val="auto"/>
    </cs:fillRef>
    <cs:effectRef idx="0"/>
    <cs:fontRef idx="minor">
      <a:schemeClr val="tx1"/>
    </cs:fontRef>
  </cs:dataPoint>
  <cs:dataPoint3D>
    <cs:lnRef idx="0"/>
    <cs:fillRef idx="1">
      <cs:styleClr val="auto"/>
    </cs:fillRef>
    <cs:effectRef idx="0"/>
    <cs:fontRef idx="minor">
      <a:schemeClr val="tx1"/>
    </cs:fontRef>
  </cs:dataPoint3D>
  <cs:dataPointLine>
    <cs:lnRef idx="0">
      <cs:styleClr val="auto"/>
    </cs:lnRef>
    <cs:fillRef idx="1"/>
    <cs:effectRef idx="0"/>
    <cs:fontRef idx="minor">
      <a:schemeClr val="tx1"/>
    </cs:fontRef>
    <cs:spPr>
      <a:ln w="28575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1">
      <cs:styleClr val="auto"/>
    </cs:fillRef>
    <cs:effectRef idx="0"/>
    <cs:fontRef idx="minor">
      <a:schemeClr val="tx1"/>
    </cs:fontRef>
    <cs:spPr>
      <a:ln w="9525">
        <a:solidFill>
          <a:schemeClr val="phClr"/>
        </a:solidFill>
      </a:ln>
    </cs:spPr>
  </cs:dataPointMarker>
  <cs:dataPointMarkerLayout symbol="circle" size="5"/>
  <cs:dataPointWireframe>
    <cs:lnRef idx="0">
      <cs:styleClr val="auto"/>
    </cs:lnRef>
    <cs:fillRef idx="1"/>
    <cs:effectRef idx="0"/>
    <cs:fontRef idx="minor">
      <a:schemeClr val="tx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900" kern="1200"/>
  </cs:dataTable>
  <cs:downBar>
    <cs:lnRef idx="0"/>
    <cs:fillRef idx="0"/>
    <cs:effectRef idx="0"/>
    <cs:fontRef idx="minor">
      <a:schemeClr val="tx1"/>
    </cs:fontRef>
    <cs:spPr>
      <a:solidFill>
        <a:schemeClr val="dk1">
          <a:lumMod val="75000"/>
          <a:lumOff val="25000"/>
        </a:schemeClr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tx1"/>
    </cs:fontRef>
    <cs:spPr>
      <a:noFill/>
      <a:ln>
        <a:noFill/>
      </a:ln>
    </cs:spPr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0"/>
            <a:lumOff val="50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legend>
  <cs:plotArea mods="allowNoFillOverride allowNoLineOverride">
    <cs:lnRef idx="0"/>
    <cs:fillRef idx="0"/>
    <cs:effectRef idx="0"/>
    <cs:fontRef idx="minor">
      <a:schemeClr val="tx1"/>
    </cs:fontRef>
  </cs:plotArea>
  <cs:plotArea3D mods="allowNoFillOverride allowNoLineOverride">
    <cs:lnRef idx="0"/>
    <cs:fillRef idx="0"/>
    <cs:effectRef idx="0"/>
    <cs:fontRef idx="minor">
      <a:schemeClr val="tx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1400" b="0" kern="1200" spc="0" baseline="0"/>
  </cs:title>
  <cs:trendline>
    <cs:lnRef idx="0">
      <cs:styleClr val="auto"/>
    </cs:lnRef>
    <cs:fillRef idx="0"/>
    <cs:effectRef idx="0"/>
    <cs:fontRef idx="minor">
      <a:schemeClr val="tx1"/>
    </cs:fontRef>
    <cs:spPr>
      <a:ln w="19050" cap="rnd">
        <a:solidFill>
          <a:schemeClr val="phClr"/>
        </a:solidFill>
        <a:prstDash val="sysDot"/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trendlineLabel>
  <cs:upBar>
    <cs:lnRef idx="0"/>
    <cs:fillRef idx="0"/>
    <cs:effectRef idx="0"/>
    <cs:fontRef idx="minor">
      <a:schemeClr val="tx1"/>
    </cs:fontRef>
    <cs:spPr>
      <a:solidFill>
        <a:schemeClr val="lt1"/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valueAxis>
  <cs:wall>
    <cs:lnRef idx="0"/>
    <cs:fillRef idx="0"/>
    <cs:effectRef idx="0"/>
    <cs:fontRef idx="minor">
      <a:schemeClr val="tx1"/>
    </cs:fontRef>
    <cs:spPr>
      <a:noFill/>
      <a:ln>
        <a:noFill/>
      </a:ln>
    </cs:spPr>
  </cs:wall>
</cs:chartStyle>
</file>

<file path=ppt/charts/style13.xml><?xml version="1.0" encoding="utf-8"?>
<cs:chartStyle xmlns:cs="http://schemas.microsoft.com/office/drawing/2012/chartStyle" xmlns:a="http://schemas.openxmlformats.org/drawingml/2006/main" id="216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000" kern="1200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900" kern="1200"/>
  </cs:categoryAxis>
  <cs:chartArea mods="allowNoFillOverride allowNoLineOverride">
    <cs:lnRef idx="0"/>
    <cs:fillRef idx="0"/>
    <cs:effectRef idx="0"/>
    <cs:fontRef idx="minor">
      <a:schemeClr val="tx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000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900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900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1">
      <cs:styleClr val="auto"/>
    </cs:fillRef>
    <cs:effectRef idx="0"/>
    <cs:fontRef idx="minor">
      <a:schemeClr val="tx1"/>
    </cs:fontRef>
  </cs:dataPoint>
  <cs:dataPoint3D>
    <cs:lnRef idx="0"/>
    <cs:fillRef idx="1">
      <cs:styleClr val="auto"/>
    </cs:fillRef>
    <cs:effectRef idx="0"/>
    <cs:fontRef idx="minor">
      <a:schemeClr val="tx1"/>
    </cs:fontRef>
  </cs:dataPoint3D>
  <cs:dataPointLine>
    <cs:lnRef idx="0">
      <cs:styleClr val="auto"/>
    </cs:lnRef>
    <cs:fillRef idx="1"/>
    <cs:effectRef idx="0"/>
    <cs:fontRef idx="minor">
      <a:schemeClr val="tx1"/>
    </cs:fontRef>
    <cs:spPr>
      <a:ln w="28575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1">
      <cs:styleClr val="auto"/>
    </cs:fillRef>
    <cs:effectRef idx="0"/>
    <cs:fontRef idx="minor">
      <a:schemeClr val="tx1"/>
    </cs:fontRef>
    <cs:spPr>
      <a:ln w="9525">
        <a:solidFill>
          <a:schemeClr val="phClr"/>
        </a:solidFill>
      </a:ln>
    </cs:spPr>
  </cs:dataPointMarker>
  <cs:dataPointMarkerLayout symbol="circle" size="5"/>
  <cs:dataPointWireframe>
    <cs:lnRef idx="0">
      <cs:styleClr val="auto"/>
    </cs:lnRef>
    <cs:fillRef idx="1"/>
    <cs:effectRef idx="0"/>
    <cs:fontRef idx="minor">
      <a:schemeClr val="tx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900" kern="1200"/>
  </cs:dataTable>
  <cs:downBar>
    <cs:lnRef idx="0"/>
    <cs:fillRef idx="0"/>
    <cs:effectRef idx="0"/>
    <cs:fontRef idx="minor">
      <a:schemeClr val="tx1"/>
    </cs:fontRef>
    <cs:spPr>
      <a:solidFill>
        <a:schemeClr val="dk1">
          <a:lumMod val="75000"/>
          <a:lumOff val="25000"/>
        </a:schemeClr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tx1"/>
    </cs:fontRef>
    <cs:spPr>
      <a:noFill/>
      <a:ln>
        <a:noFill/>
      </a:ln>
    </cs:spPr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0"/>
            <a:lumOff val="50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legend>
  <cs:plotArea mods="allowNoFillOverride allowNoLineOverride">
    <cs:lnRef idx="0"/>
    <cs:fillRef idx="0"/>
    <cs:effectRef idx="0"/>
    <cs:fontRef idx="minor">
      <a:schemeClr val="tx1"/>
    </cs:fontRef>
  </cs:plotArea>
  <cs:plotArea3D mods="allowNoFillOverride allowNoLineOverride">
    <cs:lnRef idx="0"/>
    <cs:fillRef idx="0"/>
    <cs:effectRef idx="0"/>
    <cs:fontRef idx="minor">
      <a:schemeClr val="tx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1400" b="0" kern="1200" spc="0" baseline="0"/>
  </cs:title>
  <cs:trendline>
    <cs:lnRef idx="0">
      <cs:styleClr val="auto"/>
    </cs:lnRef>
    <cs:fillRef idx="0"/>
    <cs:effectRef idx="0"/>
    <cs:fontRef idx="minor">
      <a:schemeClr val="tx1"/>
    </cs:fontRef>
    <cs:spPr>
      <a:ln w="19050" cap="rnd">
        <a:solidFill>
          <a:schemeClr val="phClr"/>
        </a:solidFill>
        <a:prstDash val="sysDot"/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trendlineLabel>
  <cs:upBar>
    <cs:lnRef idx="0"/>
    <cs:fillRef idx="0"/>
    <cs:effectRef idx="0"/>
    <cs:fontRef idx="minor">
      <a:schemeClr val="tx1"/>
    </cs:fontRef>
    <cs:spPr>
      <a:solidFill>
        <a:schemeClr val="lt1"/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valueAxis>
  <cs:wall>
    <cs:lnRef idx="0"/>
    <cs:fillRef idx="0"/>
    <cs:effectRef idx="0"/>
    <cs:fontRef idx="minor">
      <a:schemeClr val="tx1"/>
    </cs:fontRef>
    <cs:spPr>
      <a:noFill/>
      <a:ln>
        <a:noFill/>
      </a:ln>
    </cs:spPr>
  </cs:wall>
</cs:chartStyle>
</file>

<file path=ppt/charts/style14.xml><?xml version="1.0" encoding="utf-8"?>
<cs:chartStyle xmlns:cs="http://schemas.microsoft.com/office/drawing/2012/chartStyle" xmlns:a="http://schemas.openxmlformats.org/drawingml/2006/main" id="216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000" kern="1200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900" kern="1200"/>
  </cs:categoryAxis>
  <cs:chartArea mods="allowNoFillOverride allowNoLineOverride">
    <cs:lnRef idx="0"/>
    <cs:fillRef idx="0"/>
    <cs:effectRef idx="0"/>
    <cs:fontRef idx="minor">
      <a:schemeClr val="tx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000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900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900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1">
      <cs:styleClr val="auto"/>
    </cs:fillRef>
    <cs:effectRef idx="0"/>
    <cs:fontRef idx="minor">
      <a:schemeClr val="tx1"/>
    </cs:fontRef>
  </cs:dataPoint>
  <cs:dataPoint3D>
    <cs:lnRef idx="0"/>
    <cs:fillRef idx="1">
      <cs:styleClr val="auto"/>
    </cs:fillRef>
    <cs:effectRef idx="0"/>
    <cs:fontRef idx="minor">
      <a:schemeClr val="tx1"/>
    </cs:fontRef>
  </cs:dataPoint3D>
  <cs:dataPointLine>
    <cs:lnRef idx="0">
      <cs:styleClr val="auto"/>
    </cs:lnRef>
    <cs:fillRef idx="1"/>
    <cs:effectRef idx="0"/>
    <cs:fontRef idx="minor">
      <a:schemeClr val="tx1"/>
    </cs:fontRef>
    <cs:spPr>
      <a:ln w="28575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1">
      <cs:styleClr val="auto"/>
    </cs:fillRef>
    <cs:effectRef idx="0"/>
    <cs:fontRef idx="minor">
      <a:schemeClr val="tx1"/>
    </cs:fontRef>
    <cs:spPr>
      <a:ln w="9525">
        <a:solidFill>
          <a:schemeClr val="phClr"/>
        </a:solidFill>
      </a:ln>
    </cs:spPr>
  </cs:dataPointMarker>
  <cs:dataPointMarkerLayout symbol="circle" size="5"/>
  <cs:dataPointWireframe>
    <cs:lnRef idx="0">
      <cs:styleClr val="auto"/>
    </cs:lnRef>
    <cs:fillRef idx="1"/>
    <cs:effectRef idx="0"/>
    <cs:fontRef idx="minor">
      <a:schemeClr val="tx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900" kern="1200"/>
  </cs:dataTable>
  <cs:downBar>
    <cs:lnRef idx="0"/>
    <cs:fillRef idx="0"/>
    <cs:effectRef idx="0"/>
    <cs:fontRef idx="minor">
      <a:schemeClr val="tx1"/>
    </cs:fontRef>
    <cs:spPr>
      <a:solidFill>
        <a:schemeClr val="dk1">
          <a:lumMod val="75000"/>
          <a:lumOff val="25000"/>
        </a:schemeClr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tx1"/>
    </cs:fontRef>
    <cs:spPr>
      <a:noFill/>
      <a:ln>
        <a:noFill/>
      </a:ln>
    </cs:spPr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0"/>
            <a:lumOff val="50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legend>
  <cs:plotArea mods="allowNoFillOverride allowNoLineOverride">
    <cs:lnRef idx="0"/>
    <cs:fillRef idx="0"/>
    <cs:effectRef idx="0"/>
    <cs:fontRef idx="minor">
      <a:schemeClr val="tx1"/>
    </cs:fontRef>
  </cs:plotArea>
  <cs:plotArea3D mods="allowNoFillOverride allowNoLineOverride">
    <cs:lnRef idx="0"/>
    <cs:fillRef idx="0"/>
    <cs:effectRef idx="0"/>
    <cs:fontRef idx="minor">
      <a:schemeClr val="tx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1400" b="0" kern="1200" spc="0" baseline="0"/>
  </cs:title>
  <cs:trendline>
    <cs:lnRef idx="0">
      <cs:styleClr val="auto"/>
    </cs:lnRef>
    <cs:fillRef idx="0"/>
    <cs:effectRef idx="0"/>
    <cs:fontRef idx="minor">
      <a:schemeClr val="tx1"/>
    </cs:fontRef>
    <cs:spPr>
      <a:ln w="19050" cap="rnd">
        <a:solidFill>
          <a:schemeClr val="phClr"/>
        </a:solidFill>
        <a:prstDash val="sysDot"/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trendlineLabel>
  <cs:upBar>
    <cs:lnRef idx="0"/>
    <cs:fillRef idx="0"/>
    <cs:effectRef idx="0"/>
    <cs:fontRef idx="minor">
      <a:schemeClr val="tx1"/>
    </cs:fontRef>
    <cs:spPr>
      <a:solidFill>
        <a:schemeClr val="lt1"/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valueAxis>
  <cs:wall>
    <cs:lnRef idx="0"/>
    <cs:fillRef idx="0"/>
    <cs:effectRef idx="0"/>
    <cs:fontRef idx="minor">
      <a:schemeClr val="tx1"/>
    </cs:fontRef>
    <cs:spPr>
      <a:noFill/>
      <a:ln>
        <a:noFill/>
      </a:ln>
    </cs:spPr>
  </cs:wall>
</cs:chartStyle>
</file>

<file path=ppt/charts/style15.xml><?xml version="1.0" encoding="utf-8"?>
<cs:chartStyle xmlns:cs="http://schemas.microsoft.com/office/drawing/2012/chartStyle" xmlns:a="http://schemas.openxmlformats.org/drawingml/2006/main" id="216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000" kern="1200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900" kern="1200"/>
  </cs:categoryAxis>
  <cs:chartArea mods="allowNoFillOverride allowNoLineOverride">
    <cs:lnRef idx="0"/>
    <cs:fillRef idx="0"/>
    <cs:effectRef idx="0"/>
    <cs:fontRef idx="minor">
      <a:schemeClr val="tx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000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900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900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1">
      <cs:styleClr val="auto"/>
    </cs:fillRef>
    <cs:effectRef idx="0"/>
    <cs:fontRef idx="minor">
      <a:schemeClr val="tx1"/>
    </cs:fontRef>
  </cs:dataPoint>
  <cs:dataPoint3D>
    <cs:lnRef idx="0"/>
    <cs:fillRef idx="1">
      <cs:styleClr val="auto"/>
    </cs:fillRef>
    <cs:effectRef idx="0"/>
    <cs:fontRef idx="minor">
      <a:schemeClr val="tx1"/>
    </cs:fontRef>
  </cs:dataPoint3D>
  <cs:dataPointLine>
    <cs:lnRef idx="0">
      <cs:styleClr val="auto"/>
    </cs:lnRef>
    <cs:fillRef idx="1"/>
    <cs:effectRef idx="0"/>
    <cs:fontRef idx="minor">
      <a:schemeClr val="tx1"/>
    </cs:fontRef>
    <cs:spPr>
      <a:ln w="28575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1">
      <cs:styleClr val="auto"/>
    </cs:fillRef>
    <cs:effectRef idx="0"/>
    <cs:fontRef idx="minor">
      <a:schemeClr val="tx1"/>
    </cs:fontRef>
    <cs:spPr>
      <a:ln w="9525">
        <a:solidFill>
          <a:schemeClr val="phClr"/>
        </a:solidFill>
      </a:ln>
    </cs:spPr>
  </cs:dataPointMarker>
  <cs:dataPointMarkerLayout symbol="circle" size="5"/>
  <cs:dataPointWireframe>
    <cs:lnRef idx="0">
      <cs:styleClr val="auto"/>
    </cs:lnRef>
    <cs:fillRef idx="1"/>
    <cs:effectRef idx="0"/>
    <cs:fontRef idx="minor">
      <a:schemeClr val="tx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900" kern="1200"/>
  </cs:dataTable>
  <cs:downBar>
    <cs:lnRef idx="0"/>
    <cs:fillRef idx="0"/>
    <cs:effectRef idx="0"/>
    <cs:fontRef idx="minor">
      <a:schemeClr val="tx1"/>
    </cs:fontRef>
    <cs:spPr>
      <a:solidFill>
        <a:schemeClr val="dk1">
          <a:lumMod val="75000"/>
          <a:lumOff val="25000"/>
        </a:schemeClr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tx1"/>
    </cs:fontRef>
    <cs:spPr>
      <a:noFill/>
      <a:ln>
        <a:noFill/>
      </a:ln>
    </cs:spPr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0"/>
            <a:lumOff val="50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legend>
  <cs:plotArea mods="allowNoFillOverride allowNoLineOverride">
    <cs:lnRef idx="0"/>
    <cs:fillRef idx="0"/>
    <cs:effectRef idx="0"/>
    <cs:fontRef idx="minor">
      <a:schemeClr val="tx1"/>
    </cs:fontRef>
  </cs:plotArea>
  <cs:plotArea3D mods="allowNoFillOverride allowNoLineOverride">
    <cs:lnRef idx="0"/>
    <cs:fillRef idx="0"/>
    <cs:effectRef idx="0"/>
    <cs:fontRef idx="minor">
      <a:schemeClr val="tx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1400" b="0" kern="1200" spc="0" baseline="0"/>
  </cs:title>
  <cs:trendline>
    <cs:lnRef idx="0">
      <cs:styleClr val="auto"/>
    </cs:lnRef>
    <cs:fillRef idx="0"/>
    <cs:effectRef idx="0"/>
    <cs:fontRef idx="minor">
      <a:schemeClr val="tx1"/>
    </cs:fontRef>
    <cs:spPr>
      <a:ln w="19050" cap="rnd">
        <a:solidFill>
          <a:schemeClr val="phClr"/>
        </a:solidFill>
        <a:prstDash val="sysDot"/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trendlineLabel>
  <cs:upBar>
    <cs:lnRef idx="0"/>
    <cs:fillRef idx="0"/>
    <cs:effectRef idx="0"/>
    <cs:fontRef idx="minor">
      <a:schemeClr val="tx1"/>
    </cs:fontRef>
    <cs:spPr>
      <a:solidFill>
        <a:schemeClr val="lt1"/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valueAxis>
  <cs:wall>
    <cs:lnRef idx="0"/>
    <cs:fillRef idx="0"/>
    <cs:effectRef idx="0"/>
    <cs:fontRef idx="minor">
      <a:schemeClr val="tx1"/>
    </cs:fontRef>
    <cs:spPr>
      <a:noFill/>
      <a:ln>
        <a:noFill/>
      </a:ln>
    </cs:spPr>
  </cs:wall>
</cs:chartStyle>
</file>

<file path=ppt/charts/style16.xml><?xml version="1.0" encoding="utf-8"?>
<cs:chartStyle xmlns:cs="http://schemas.microsoft.com/office/drawing/2012/chartStyle" xmlns:a="http://schemas.openxmlformats.org/drawingml/2006/main" id="216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000" kern="1200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900" kern="1200"/>
  </cs:categoryAxis>
  <cs:chartArea mods="allowNoFillOverride allowNoLineOverride">
    <cs:lnRef idx="0"/>
    <cs:fillRef idx="0"/>
    <cs:effectRef idx="0"/>
    <cs:fontRef idx="minor">
      <a:schemeClr val="tx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000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900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900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1">
      <cs:styleClr val="auto"/>
    </cs:fillRef>
    <cs:effectRef idx="0"/>
    <cs:fontRef idx="minor">
      <a:schemeClr val="tx1"/>
    </cs:fontRef>
  </cs:dataPoint>
  <cs:dataPoint3D>
    <cs:lnRef idx="0"/>
    <cs:fillRef idx="1">
      <cs:styleClr val="auto"/>
    </cs:fillRef>
    <cs:effectRef idx="0"/>
    <cs:fontRef idx="minor">
      <a:schemeClr val="tx1"/>
    </cs:fontRef>
  </cs:dataPoint3D>
  <cs:dataPointLine>
    <cs:lnRef idx="0">
      <cs:styleClr val="auto"/>
    </cs:lnRef>
    <cs:fillRef idx="1"/>
    <cs:effectRef idx="0"/>
    <cs:fontRef idx="minor">
      <a:schemeClr val="tx1"/>
    </cs:fontRef>
    <cs:spPr>
      <a:ln w="28575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1">
      <cs:styleClr val="auto"/>
    </cs:fillRef>
    <cs:effectRef idx="0"/>
    <cs:fontRef idx="minor">
      <a:schemeClr val="tx1"/>
    </cs:fontRef>
    <cs:spPr>
      <a:ln w="9525">
        <a:solidFill>
          <a:schemeClr val="phClr"/>
        </a:solidFill>
      </a:ln>
    </cs:spPr>
  </cs:dataPointMarker>
  <cs:dataPointMarkerLayout symbol="circle" size="5"/>
  <cs:dataPointWireframe>
    <cs:lnRef idx="0">
      <cs:styleClr val="auto"/>
    </cs:lnRef>
    <cs:fillRef idx="1"/>
    <cs:effectRef idx="0"/>
    <cs:fontRef idx="minor">
      <a:schemeClr val="tx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900" kern="1200"/>
  </cs:dataTable>
  <cs:downBar>
    <cs:lnRef idx="0"/>
    <cs:fillRef idx="0"/>
    <cs:effectRef idx="0"/>
    <cs:fontRef idx="minor">
      <a:schemeClr val="tx1"/>
    </cs:fontRef>
    <cs:spPr>
      <a:solidFill>
        <a:schemeClr val="dk1">
          <a:lumMod val="75000"/>
          <a:lumOff val="25000"/>
        </a:schemeClr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tx1"/>
    </cs:fontRef>
    <cs:spPr>
      <a:noFill/>
      <a:ln>
        <a:noFill/>
      </a:ln>
    </cs:spPr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0"/>
            <a:lumOff val="50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legend>
  <cs:plotArea mods="allowNoFillOverride allowNoLineOverride">
    <cs:lnRef idx="0"/>
    <cs:fillRef idx="0"/>
    <cs:effectRef idx="0"/>
    <cs:fontRef idx="minor">
      <a:schemeClr val="tx1"/>
    </cs:fontRef>
  </cs:plotArea>
  <cs:plotArea3D mods="allowNoFillOverride allowNoLineOverride">
    <cs:lnRef idx="0"/>
    <cs:fillRef idx="0"/>
    <cs:effectRef idx="0"/>
    <cs:fontRef idx="minor">
      <a:schemeClr val="tx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1400" b="0" kern="1200" spc="0" baseline="0"/>
  </cs:title>
  <cs:trendline>
    <cs:lnRef idx="0">
      <cs:styleClr val="auto"/>
    </cs:lnRef>
    <cs:fillRef idx="0"/>
    <cs:effectRef idx="0"/>
    <cs:fontRef idx="minor">
      <a:schemeClr val="tx1"/>
    </cs:fontRef>
    <cs:spPr>
      <a:ln w="19050" cap="rnd">
        <a:solidFill>
          <a:schemeClr val="phClr"/>
        </a:solidFill>
        <a:prstDash val="sysDot"/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trendlineLabel>
  <cs:upBar>
    <cs:lnRef idx="0"/>
    <cs:fillRef idx="0"/>
    <cs:effectRef idx="0"/>
    <cs:fontRef idx="minor">
      <a:schemeClr val="tx1"/>
    </cs:fontRef>
    <cs:spPr>
      <a:solidFill>
        <a:schemeClr val="lt1"/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valueAxis>
  <cs:wall>
    <cs:lnRef idx="0"/>
    <cs:fillRef idx="0"/>
    <cs:effectRef idx="0"/>
    <cs:fontRef idx="minor">
      <a:schemeClr val="tx1"/>
    </cs:fontRef>
    <cs:spPr>
      <a:noFill/>
      <a:ln>
        <a:noFill/>
      </a:ln>
    </cs:spPr>
  </cs:wall>
</cs:chartStyle>
</file>

<file path=ppt/charts/style17.xml><?xml version="1.0" encoding="utf-8"?>
<cs:chartStyle xmlns:cs="http://schemas.microsoft.com/office/drawing/2012/chartStyle" xmlns:a="http://schemas.openxmlformats.org/drawingml/2006/main" id="216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000" kern="1200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900" kern="1200"/>
  </cs:categoryAxis>
  <cs:chartArea mods="allowNoFillOverride allowNoLineOverride">
    <cs:lnRef idx="0"/>
    <cs:fillRef idx="0"/>
    <cs:effectRef idx="0"/>
    <cs:fontRef idx="minor">
      <a:schemeClr val="tx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000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900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900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1">
      <cs:styleClr val="auto"/>
    </cs:fillRef>
    <cs:effectRef idx="0"/>
    <cs:fontRef idx="minor">
      <a:schemeClr val="tx1"/>
    </cs:fontRef>
  </cs:dataPoint>
  <cs:dataPoint3D>
    <cs:lnRef idx="0"/>
    <cs:fillRef idx="1">
      <cs:styleClr val="auto"/>
    </cs:fillRef>
    <cs:effectRef idx="0"/>
    <cs:fontRef idx="minor">
      <a:schemeClr val="tx1"/>
    </cs:fontRef>
  </cs:dataPoint3D>
  <cs:dataPointLine>
    <cs:lnRef idx="0">
      <cs:styleClr val="auto"/>
    </cs:lnRef>
    <cs:fillRef idx="1"/>
    <cs:effectRef idx="0"/>
    <cs:fontRef idx="minor">
      <a:schemeClr val="tx1"/>
    </cs:fontRef>
    <cs:spPr>
      <a:ln w="28575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1">
      <cs:styleClr val="auto"/>
    </cs:fillRef>
    <cs:effectRef idx="0"/>
    <cs:fontRef idx="minor">
      <a:schemeClr val="tx1"/>
    </cs:fontRef>
    <cs:spPr>
      <a:ln w="9525">
        <a:solidFill>
          <a:schemeClr val="phClr"/>
        </a:solidFill>
      </a:ln>
    </cs:spPr>
  </cs:dataPointMarker>
  <cs:dataPointMarkerLayout symbol="circle" size="5"/>
  <cs:dataPointWireframe>
    <cs:lnRef idx="0">
      <cs:styleClr val="auto"/>
    </cs:lnRef>
    <cs:fillRef idx="1"/>
    <cs:effectRef idx="0"/>
    <cs:fontRef idx="minor">
      <a:schemeClr val="tx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900" kern="1200"/>
  </cs:dataTable>
  <cs:downBar>
    <cs:lnRef idx="0"/>
    <cs:fillRef idx="0"/>
    <cs:effectRef idx="0"/>
    <cs:fontRef idx="minor">
      <a:schemeClr val="tx1"/>
    </cs:fontRef>
    <cs:spPr>
      <a:solidFill>
        <a:schemeClr val="dk1">
          <a:lumMod val="75000"/>
          <a:lumOff val="25000"/>
        </a:schemeClr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tx1"/>
    </cs:fontRef>
    <cs:spPr>
      <a:noFill/>
      <a:ln>
        <a:noFill/>
      </a:ln>
    </cs:spPr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0"/>
            <a:lumOff val="50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legend>
  <cs:plotArea mods="allowNoFillOverride allowNoLineOverride">
    <cs:lnRef idx="0"/>
    <cs:fillRef idx="0"/>
    <cs:effectRef idx="0"/>
    <cs:fontRef idx="minor">
      <a:schemeClr val="tx1"/>
    </cs:fontRef>
  </cs:plotArea>
  <cs:plotArea3D mods="allowNoFillOverride allowNoLineOverride">
    <cs:lnRef idx="0"/>
    <cs:fillRef idx="0"/>
    <cs:effectRef idx="0"/>
    <cs:fontRef idx="minor">
      <a:schemeClr val="tx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1400" b="0" kern="1200" spc="0" baseline="0"/>
  </cs:title>
  <cs:trendline>
    <cs:lnRef idx="0">
      <cs:styleClr val="auto"/>
    </cs:lnRef>
    <cs:fillRef idx="0"/>
    <cs:effectRef idx="0"/>
    <cs:fontRef idx="minor">
      <a:schemeClr val="tx1"/>
    </cs:fontRef>
    <cs:spPr>
      <a:ln w="19050" cap="rnd">
        <a:solidFill>
          <a:schemeClr val="phClr"/>
        </a:solidFill>
        <a:prstDash val="sysDot"/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trendlineLabel>
  <cs:upBar>
    <cs:lnRef idx="0"/>
    <cs:fillRef idx="0"/>
    <cs:effectRef idx="0"/>
    <cs:fontRef idx="minor">
      <a:schemeClr val="tx1"/>
    </cs:fontRef>
    <cs:spPr>
      <a:solidFill>
        <a:schemeClr val="lt1"/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valueAxis>
  <cs:wall>
    <cs:lnRef idx="0"/>
    <cs:fillRef idx="0"/>
    <cs:effectRef idx="0"/>
    <cs:fontRef idx="minor">
      <a:schemeClr val="tx1"/>
    </cs:fontRef>
    <cs:spPr>
      <a:noFill/>
      <a:ln>
        <a:noFill/>
      </a:ln>
    </cs:spPr>
  </cs:wall>
</cs:chartStyle>
</file>

<file path=ppt/charts/style18.xml><?xml version="1.0" encoding="utf-8"?>
<cs:chartStyle xmlns:cs="http://schemas.microsoft.com/office/drawing/2012/chartStyle" xmlns:a="http://schemas.openxmlformats.org/drawingml/2006/main" id="216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000" kern="1200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900" kern="1200"/>
  </cs:categoryAxis>
  <cs:chartArea mods="allowNoFillOverride allowNoLineOverride">
    <cs:lnRef idx="0"/>
    <cs:fillRef idx="0"/>
    <cs:effectRef idx="0"/>
    <cs:fontRef idx="minor">
      <a:schemeClr val="tx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000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900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900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1">
      <cs:styleClr val="auto"/>
    </cs:fillRef>
    <cs:effectRef idx="0"/>
    <cs:fontRef idx="minor">
      <a:schemeClr val="tx1"/>
    </cs:fontRef>
  </cs:dataPoint>
  <cs:dataPoint3D>
    <cs:lnRef idx="0"/>
    <cs:fillRef idx="1">
      <cs:styleClr val="auto"/>
    </cs:fillRef>
    <cs:effectRef idx="0"/>
    <cs:fontRef idx="minor">
      <a:schemeClr val="tx1"/>
    </cs:fontRef>
  </cs:dataPoint3D>
  <cs:dataPointLine>
    <cs:lnRef idx="0">
      <cs:styleClr val="auto"/>
    </cs:lnRef>
    <cs:fillRef idx="1"/>
    <cs:effectRef idx="0"/>
    <cs:fontRef idx="minor">
      <a:schemeClr val="tx1"/>
    </cs:fontRef>
    <cs:spPr>
      <a:ln w="28575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1">
      <cs:styleClr val="auto"/>
    </cs:fillRef>
    <cs:effectRef idx="0"/>
    <cs:fontRef idx="minor">
      <a:schemeClr val="tx1"/>
    </cs:fontRef>
    <cs:spPr>
      <a:ln w="9525">
        <a:solidFill>
          <a:schemeClr val="phClr"/>
        </a:solidFill>
      </a:ln>
    </cs:spPr>
  </cs:dataPointMarker>
  <cs:dataPointMarkerLayout symbol="circle" size="5"/>
  <cs:dataPointWireframe>
    <cs:lnRef idx="0">
      <cs:styleClr val="auto"/>
    </cs:lnRef>
    <cs:fillRef idx="1"/>
    <cs:effectRef idx="0"/>
    <cs:fontRef idx="minor">
      <a:schemeClr val="tx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900" kern="1200"/>
  </cs:dataTable>
  <cs:downBar>
    <cs:lnRef idx="0"/>
    <cs:fillRef idx="0"/>
    <cs:effectRef idx="0"/>
    <cs:fontRef idx="minor">
      <a:schemeClr val="tx1"/>
    </cs:fontRef>
    <cs:spPr>
      <a:solidFill>
        <a:schemeClr val="dk1">
          <a:lumMod val="75000"/>
          <a:lumOff val="25000"/>
        </a:schemeClr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tx1"/>
    </cs:fontRef>
    <cs:spPr>
      <a:noFill/>
      <a:ln>
        <a:noFill/>
      </a:ln>
    </cs:spPr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0"/>
            <a:lumOff val="50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legend>
  <cs:plotArea mods="allowNoFillOverride allowNoLineOverride">
    <cs:lnRef idx="0"/>
    <cs:fillRef idx="0"/>
    <cs:effectRef idx="0"/>
    <cs:fontRef idx="minor">
      <a:schemeClr val="tx1"/>
    </cs:fontRef>
  </cs:plotArea>
  <cs:plotArea3D mods="allowNoFillOverride allowNoLineOverride">
    <cs:lnRef idx="0"/>
    <cs:fillRef idx="0"/>
    <cs:effectRef idx="0"/>
    <cs:fontRef idx="minor">
      <a:schemeClr val="tx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1400" b="0" kern="1200" spc="0" baseline="0"/>
  </cs:title>
  <cs:trendline>
    <cs:lnRef idx="0">
      <cs:styleClr val="auto"/>
    </cs:lnRef>
    <cs:fillRef idx="0"/>
    <cs:effectRef idx="0"/>
    <cs:fontRef idx="minor">
      <a:schemeClr val="tx1"/>
    </cs:fontRef>
    <cs:spPr>
      <a:ln w="19050" cap="rnd">
        <a:solidFill>
          <a:schemeClr val="phClr"/>
        </a:solidFill>
        <a:prstDash val="sysDot"/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trendlineLabel>
  <cs:upBar>
    <cs:lnRef idx="0"/>
    <cs:fillRef idx="0"/>
    <cs:effectRef idx="0"/>
    <cs:fontRef idx="minor">
      <a:schemeClr val="tx1"/>
    </cs:fontRef>
    <cs:spPr>
      <a:solidFill>
        <a:schemeClr val="lt1"/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valueAxis>
  <cs:wall>
    <cs:lnRef idx="0"/>
    <cs:fillRef idx="0"/>
    <cs:effectRef idx="0"/>
    <cs:fontRef idx="minor">
      <a:schemeClr val="tx1"/>
    </cs:fontRef>
    <cs:spPr>
      <a:noFill/>
      <a:ln>
        <a:noFill/>
      </a:ln>
    </cs:spPr>
  </cs:wall>
</cs:chartStyle>
</file>

<file path=ppt/charts/style19.xml><?xml version="1.0" encoding="utf-8"?>
<cs:chartStyle xmlns:cs="http://schemas.microsoft.com/office/drawing/2012/chartStyle" xmlns:a="http://schemas.openxmlformats.org/drawingml/2006/main" id="216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000" kern="1200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900" kern="1200"/>
  </cs:categoryAxis>
  <cs:chartArea mods="allowNoFillOverride allowNoLineOverride">
    <cs:lnRef idx="0"/>
    <cs:fillRef idx="0"/>
    <cs:effectRef idx="0"/>
    <cs:fontRef idx="minor">
      <a:schemeClr val="tx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000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900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900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1">
      <cs:styleClr val="auto"/>
    </cs:fillRef>
    <cs:effectRef idx="0"/>
    <cs:fontRef idx="minor">
      <a:schemeClr val="tx1"/>
    </cs:fontRef>
  </cs:dataPoint>
  <cs:dataPoint3D>
    <cs:lnRef idx="0"/>
    <cs:fillRef idx="1">
      <cs:styleClr val="auto"/>
    </cs:fillRef>
    <cs:effectRef idx="0"/>
    <cs:fontRef idx="minor">
      <a:schemeClr val="tx1"/>
    </cs:fontRef>
  </cs:dataPoint3D>
  <cs:dataPointLine>
    <cs:lnRef idx="0">
      <cs:styleClr val="auto"/>
    </cs:lnRef>
    <cs:fillRef idx="1"/>
    <cs:effectRef idx="0"/>
    <cs:fontRef idx="minor">
      <a:schemeClr val="tx1"/>
    </cs:fontRef>
    <cs:spPr>
      <a:ln w="28575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1">
      <cs:styleClr val="auto"/>
    </cs:fillRef>
    <cs:effectRef idx="0"/>
    <cs:fontRef idx="minor">
      <a:schemeClr val="tx1"/>
    </cs:fontRef>
    <cs:spPr>
      <a:ln w="9525">
        <a:solidFill>
          <a:schemeClr val="phClr"/>
        </a:solidFill>
      </a:ln>
    </cs:spPr>
  </cs:dataPointMarker>
  <cs:dataPointMarkerLayout symbol="circle" size="5"/>
  <cs:dataPointWireframe>
    <cs:lnRef idx="0">
      <cs:styleClr val="auto"/>
    </cs:lnRef>
    <cs:fillRef idx="1"/>
    <cs:effectRef idx="0"/>
    <cs:fontRef idx="minor">
      <a:schemeClr val="tx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900" kern="1200"/>
  </cs:dataTable>
  <cs:downBar>
    <cs:lnRef idx="0"/>
    <cs:fillRef idx="0"/>
    <cs:effectRef idx="0"/>
    <cs:fontRef idx="minor">
      <a:schemeClr val="tx1"/>
    </cs:fontRef>
    <cs:spPr>
      <a:solidFill>
        <a:schemeClr val="dk1">
          <a:lumMod val="75000"/>
          <a:lumOff val="25000"/>
        </a:schemeClr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tx1"/>
    </cs:fontRef>
    <cs:spPr>
      <a:noFill/>
      <a:ln>
        <a:noFill/>
      </a:ln>
    </cs:spPr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0"/>
            <a:lumOff val="50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legend>
  <cs:plotArea mods="allowNoFillOverride allowNoLineOverride">
    <cs:lnRef idx="0"/>
    <cs:fillRef idx="0"/>
    <cs:effectRef idx="0"/>
    <cs:fontRef idx="minor">
      <a:schemeClr val="tx1"/>
    </cs:fontRef>
  </cs:plotArea>
  <cs:plotArea3D mods="allowNoFillOverride allowNoLineOverride">
    <cs:lnRef idx="0"/>
    <cs:fillRef idx="0"/>
    <cs:effectRef idx="0"/>
    <cs:fontRef idx="minor">
      <a:schemeClr val="tx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1400" b="0" kern="1200" spc="0" baseline="0"/>
  </cs:title>
  <cs:trendline>
    <cs:lnRef idx="0">
      <cs:styleClr val="auto"/>
    </cs:lnRef>
    <cs:fillRef idx="0"/>
    <cs:effectRef idx="0"/>
    <cs:fontRef idx="minor">
      <a:schemeClr val="tx1"/>
    </cs:fontRef>
    <cs:spPr>
      <a:ln w="19050" cap="rnd">
        <a:solidFill>
          <a:schemeClr val="phClr"/>
        </a:solidFill>
        <a:prstDash val="sysDot"/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trendlineLabel>
  <cs:upBar>
    <cs:lnRef idx="0"/>
    <cs:fillRef idx="0"/>
    <cs:effectRef idx="0"/>
    <cs:fontRef idx="minor">
      <a:schemeClr val="tx1"/>
    </cs:fontRef>
    <cs:spPr>
      <a:solidFill>
        <a:schemeClr val="lt1"/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valueAxis>
  <cs:wall>
    <cs:lnRef idx="0"/>
    <cs:fillRef idx="0"/>
    <cs:effectRef idx="0"/>
    <cs:fontRef idx="minor">
      <a:schemeClr val="tx1"/>
    </cs:fontRef>
    <cs:spPr>
      <a:noFill/>
      <a:ln>
        <a:noFill/>
      </a:ln>
    </cs:spPr>
  </cs:wall>
</cs:chartStyle>
</file>

<file path=ppt/charts/style20.xml><?xml version="1.0" encoding="utf-8"?>
<cs:chartStyle xmlns:cs="http://schemas.microsoft.com/office/drawing/2012/chartStyle" xmlns:a="http://schemas.openxmlformats.org/drawingml/2006/main" id="216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000" kern="1200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900" kern="1200"/>
  </cs:categoryAxis>
  <cs:chartArea mods="allowNoFillOverride allowNoLineOverride">
    <cs:lnRef idx="0"/>
    <cs:fillRef idx="0"/>
    <cs:effectRef idx="0"/>
    <cs:fontRef idx="minor">
      <a:schemeClr val="tx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000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900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900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1">
      <cs:styleClr val="auto"/>
    </cs:fillRef>
    <cs:effectRef idx="0"/>
    <cs:fontRef idx="minor">
      <a:schemeClr val="tx1"/>
    </cs:fontRef>
  </cs:dataPoint>
  <cs:dataPoint3D>
    <cs:lnRef idx="0"/>
    <cs:fillRef idx="1">
      <cs:styleClr val="auto"/>
    </cs:fillRef>
    <cs:effectRef idx="0"/>
    <cs:fontRef idx="minor">
      <a:schemeClr val="tx1"/>
    </cs:fontRef>
  </cs:dataPoint3D>
  <cs:dataPointLine>
    <cs:lnRef idx="0">
      <cs:styleClr val="auto"/>
    </cs:lnRef>
    <cs:fillRef idx="1"/>
    <cs:effectRef idx="0"/>
    <cs:fontRef idx="minor">
      <a:schemeClr val="tx1"/>
    </cs:fontRef>
    <cs:spPr>
      <a:ln w="28575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1">
      <cs:styleClr val="auto"/>
    </cs:fillRef>
    <cs:effectRef idx="0"/>
    <cs:fontRef idx="minor">
      <a:schemeClr val="tx1"/>
    </cs:fontRef>
    <cs:spPr>
      <a:ln w="9525">
        <a:solidFill>
          <a:schemeClr val="phClr"/>
        </a:solidFill>
      </a:ln>
    </cs:spPr>
  </cs:dataPointMarker>
  <cs:dataPointMarkerLayout symbol="circle" size="5"/>
  <cs:dataPointWireframe>
    <cs:lnRef idx="0">
      <cs:styleClr val="auto"/>
    </cs:lnRef>
    <cs:fillRef idx="1"/>
    <cs:effectRef idx="0"/>
    <cs:fontRef idx="minor">
      <a:schemeClr val="tx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900" kern="1200"/>
  </cs:dataTable>
  <cs:downBar>
    <cs:lnRef idx="0"/>
    <cs:fillRef idx="0"/>
    <cs:effectRef idx="0"/>
    <cs:fontRef idx="minor">
      <a:schemeClr val="tx1"/>
    </cs:fontRef>
    <cs:spPr>
      <a:solidFill>
        <a:schemeClr val="dk1">
          <a:lumMod val="75000"/>
          <a:lumOff val="25000"/>
        </a:schemeClr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tx1"/>
    </cs:fontRef>
    <cs:spPr>
      <a:noFill/>
      <a:ln>
        <a:noFill/>
      </a:ln>
    </cs:spPr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0"/>
            <a:lumOff val="50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legend>
  <cs:plotArea mods="allowNoFillOverride allowNoLineOverride">
    <cs:lnRef idx="0"/>
    <cs:fillRef idx="0"/>
    <cs:effectRef idx="0"/>
    <cs:fontRef idx="minor">
      <a:schemeClr val="tx1"/>
    </cs:fontRef>
  </cs:plotArea>
  <cs:plotArea3D mods="allowNoFillOverride allowNoLineOverride">
    <cs:lnRef idx="0"/>
    <cs:fillRef idx="0"/>
    <cs:effectRef idx="0"/>
    <cs:fontRef idx="minor">
      <a:schemeClr val="tx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1400" b="0" kern="1200" spc="0" baseline="0"/>
  </cs:title>
  <cs:trendline>
    <cs:lnRef idx="0">
      <cs:styleClr val="auto"/>
    </cs:lnRef>
    <cs:fillRef idx="0"/>
    <cs:effectRef idx="0"/>
    <cs:fontRef idx="minor">
      <a:schemeClr val="tx1"/>
    </cs:fontRef>
    <cs:spPr>
      <a:ln w="19050" cap="rnd">
        <a:solidFill>
          <a:schemeClr val="phClr"/>
        </a:solidFill>
        <a:prstDash val="sysDot"/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trendlineLabel>
  <cs:upBar>
    <cs:lnRef idx="0"/>
    <cs:fillRef idx="0"/>
    <cs:effectRef idx="0"/>
    <cs:fontRef idx="minor">
      <a:schemeClr val="tx1"/>
    </cs:fontRef>
    <cs:spPr>
      <a:solidFill>
        <a:schemeClr val="lt1"/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valueAxis>
  <cs:wall>
    <cs:lnRef idx="0"/>
    <cs:fillRef idx="0"/>
    <cs:effectRef idx="0"/>
    <cs:fontRef idx="minor">
      <a:schemeClr val="tx1"/>
    </cs:fontRef>
    <cs:spPr>
      <a:noFill/>
      <a:ln>
        <a:noFill/>
      </a:ln>
    </cs:spPr>
  </cs:wall>
</cs:chartStyle>
</file>

<file path=ppt/charts/style21.xml><?xml version="1.0" encoding="utf-8"?>
<cs:chartStyle xmlns:cs="http://schemas.microsoft.com/office/drawing/2012/chartStyle" xmlns:a="http://schemas.openxmlformats.org/drawingml/2006/main" id="251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000" kern="1200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900" kern="1200"/>
  </cs:categoryAxis>
  <cs:chartArea mods="allowNoFillOverride allowNoLineOverride">
    <cs:lnRef idx="0"/>
    <cs:fillRef idx="0"/>
    <cs:effectRef idx="0"/>
    <cs:fontRef idx="minor">
      <a:schemeClr val="tx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900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900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900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1">
      <cs:styleClr val="auto"/>
    </cs:fillRef>
    <cs:effectRef idx="0"/>
    <cs:fontRef idx="minor">
      <a:schemeClr val="tx1"/>
    </cs:fontRef>
    <cs:spPr>
      <a:ln w="19050">
        <a:solidFill>
          <a:schemeClr val="lt1"/>
        </a:solidFill>
      </a:ln>
    </cs:spPr>
  </cs:dataPoint>
  <cs:dataPoint3D>
    <cs:lnRef idx="0"/>
    <cs:fillRef idx="1">
      <cs:styleClr val="auto"/>
    </cs:fillRef>
    <cs:effectRef idx="0"/>
    <cs:fontRef idx="minor">
      <a:schemeClr val="tx1"/>
    </cs:fontRef>
    <cs:spPr>
      <a:ln w="25400">
        <a:solidFill>
          <a:schemeClr val="lt1"/>
        </a:solidFill>
      </a:ln>
    </cs:spPr>
  </cs:dataPoint3D>
  <cs:dataPointLine>
    <cs:lnRef idx="0">
      <cs:styleClr val="auto"/>
    </cs:lnRef>
    <cs:fillRef idx="0"/>
    <cs:effectRef idx="0"/>
    <cs:fontRef idx="minor">
      <a:schemeClr val="tx1"/>
    </cs:fontRef>
    <cs:spPr>
      <a:ln w="28575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1">
      <cs:styleClr val="auto"/>
    </cs:fillRef>
    <cs:effectRef idx="0"/>
    <cs:fontRef idx="minor">
      <a:schemeClr val="tx1"/>
    </cs:fontRef>
    <cs:spPr>
      <a:ln w="9525">
        <a:solidFill>
          <a:schemeClr val="phClr"/>
        </a:solidFill>
      </a:ln>
    </cs:spPr>
  </cs:dataPointMarker>
  <cs:dataPointMarkerLayout symbol="circle" size="5"/>
  <cs:dataPointWireframe>
    <cs:lnRef idx="0">
      <cs:styleClr val="auto"/>
    </cs:lnRef>
    <cs:fillRef idx="0"/>
    <cs:effectRef idx="0"/>
    <cs:fontRef idx="minor">
      <a:schemeClr val="tx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900" kern="1200"/>
  </cs:dataTable>
  <cs:downBar>
    <cs:lnRef idx="0"/>
    <cs:fillRef idx="0"/>
    <cs:effectRef idx="0"/>
    <cs:fontRef idx="minor">
      <a:schemeClr val="tx1"/>
    </cs:fontRef>
    <cs:spPr>
      <a:solidFill>
        <a:schemeClr val="dk1">
          <a:lumMod val="75000"/>
          <a:lumOff val="25000"/>
        </a:schemeClr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tx1"/>
    </cs:fontRef>
    <cs:spPr>
      <a:noFill/>
      <a:ln>
        <a:noFill/>
      </a:ln>
    </cs:spPr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0"/>
            <a:lumOff val="50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legend>
  <cs:plotArea mods="allowNoFillOverride allowNoLineOverride">
    <cs:lnRef idx="0"/>
    <cs:fillRef idx="0"/>
    <cs:effectRef idx="0"/>
    <cs:fontRef idx="minor">
      <a:schemeClr val="tx1"/>
    </cs:fontRef>
  </cs:plotArea>
  <cs:plotArea3D mods="allowNoFillOverride allowNoLineOverride">
    <cs:lnRef idx="0"/>
    <cs:fillRef idx="0"/>
    <cs:effectRef idx="0"/>
    <cs:fontRef idx="minor">
      <a:schemeClr val="tx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1400" b="0" kern="1200" spc="0" baseline="0"/>
  </cs:title>
  <cs:trendline>
    <cs:lnRef idx="0">
      <cs:styleClr val="auto"/>
    </cs:lnRef>
    <cs:fillRef idx="0"/>
    <cs:effectRef idx="0"/>
    <cs:fontRef idx="minor">
      <a:schemeClr val="tx1"/>
    </cs:fontRef>
    <cs:spPr>
      <a:ln w="19050" cap="rnd">
        <a:solidFill>
          <a:schemeClr val="phClr"/>
        </a:solidFill>
        <a:prstDash val="sysDot"/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trendlineLabel>
  <cs:upBar>
    <cs:lnRef idx="0"/>
    <cs:fillRef idx="0"/>
    <cs:effectRef idx="0"/>
    <cs:fontRef idx="minor">
      <a:schemeClr val="tx1"/>
    </cs:fontRef>
    <cs:spPr>
      <a:solidFill>
        <a:schemeClr val="lt1"/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valueAxis>
  <cs:wall>
    <cs:lnRef idx="0"/>
    <cs:fillRef idx="0"/>
    <cs:effectRef idx="0"/>
    <cs:fontRef idx="minor">
      <a:schemeClr val="tx1"/>
    </cs:fontRef>
    <cs:spPr>
      <a:noFill/>
      <a:ln>
        <a:noFill/>
      </a:ln>
    </cs:spPr>
  </cs:wall>
</cs:chartStyle>
</file>

<file path=ppt/charts/style22.xml><?xml version="1.0" encoding="utf-8"?>
<cs:chartStyle xmlns:cs="http://schemas.microsoft.com/office/drawing/2012/chartStyle" xmlns:a="http://schemas.openxmlformats.org/drawingml/2006/main" id="251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000" kern="1200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900" kern="1200"/>
  </cs:categoryAxis>
  <cs:chartArea mods="allowNoFillOverride allowNoLineOverride">
    <cs:lnRef idx="0"/>
    <cs:fillRef idx="0"/>
    <cs:effectRef idx="0"/>
    <cs:fontRef idx="minor">
      <a:schemeClr val="tx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900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900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900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1">
      <cs:styleClr val="auto"/>
    </cs:fillRef>
    <cs:effectRef idx="0"/>
    <cs:fontRef idx="minor">
      <a:schemeClr val="tx1"/>
    </cs:fontRef>
    <cs:spPr>
      <a:ln w="19050">
        <a:solidFill>
          <a:schemeClr val="lt1"/>
        </a:solidFill>
      </a:ln>
    </cs:spPr>
  </cs:dataPoint>
  <cs:dataPoint3D>
    <cs:lnRef idx="0"/>
    <cs:fillRef idx="1">
      <cs:styleClr val="auto"/>
    </cs:fillRef>
    <cs:effectRef idx="0"/>
    <cs:fontRef idx="minor">
      <a:schemeClr val="tx1"/>
    </cs:fontRef>
    <cs:spPr>
      <a:ln w="25400">
        <a:solidFill>
          <a:schemeClr val="lt1"/>
        </a:solidFill>
      </a:ln>
    </cs:spPr>
  </cs:dataPoint3D>
  <cs:dataPointLine>
    <cs:lnRef idx="0">
      <cs:styleClr val="auto"/>
    </cs:lnRef>
    <cs:fillRef idx="0"/>
    <cs:effectRef idx="0"/>
    <cs:fontRef idx="minor">
      <a:schemeClr val="tx1"/>
    </cs:fontRef>
    <cs:spPr>
      <a:ln w="28575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1">
      <cs:styleClr val="auto"/>
    </cs:fillRef>
    <cs:effectRef idx="0"/>
    <cs:fontRef idx="minor">
      <a:schemeClr val="tx1"/>
    </cs:fontRef>
    <cs:spPr>
      <a:ln w="9525">
        <a:solidFill>
          <a:schemeClr val="phClr"/>
        </a:solidFill>
      </a:ln>
    </cs:spPr>
  </cs:dataPointMarker>
  <cs:dataPointMarkerLayout symbol="circle" size="5"/>
  <cs:dataPointWireframe>
    <cs:lnRef idx="0">
      <cs:styleClr val="auto"/>
    </cs:lnRef>
    <cs:fillRef idx="0"/>
    <cs:effectRef idx="0"/>
    <cs:fontRef idx="minor">
      <a:schemeClr val="tx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900" kern="1200"/>
  </cs:dataTable>
  <cs:downBar>
    <cs:lnRef idx="0"/>
    <cs:fillRef idx="0"/>
    <cs:effectRef idx="0"/>
    <cs:fontRef idx="minor">
      <a:schemeClr val="tx1"/>
    </cs:fontRef>
    <cs:spPr>
      <a:solidFill>
        <a:schemeClr val="dk1">
          <a:lumMod val="75000"/>
          <a:lumOff val="25000"/>
        </a:schemeClr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tx1"/>
    </cs:fontRef>
    <cs:spPr>
      <a:noFill/>
      <a:ln>
        <a:noFill/>
      </a:ln>
    </cs:spPr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0"/>
            <a:lumOff val="50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legend>
  <cs:plotArea mods="allowNoFillOverride allowNoLineOverride">
    <cs:lnRef idx="0"/>
    <cs:fillRef idx="0"/>
    <cs:effectRef idx="0"/>
    <cs:fontRef idx="minor">
      <a:schemeClr val="tx1"/>
    </cs:fontRef>
  </cs:plotArea>
  <cs:plotArea3D mods="allowNoFillOverride allowNoLineOverride">
    <cs:lnRef idx="0"/>
    <cs:fillRef idx="0"/>
    <cs:effectRef idx="0"/>
    <cs:fontRef idx="minor">
      <a:schemeClr val="tx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1400" b="0" kern="1200" spc="0" baseline="0"/>
  </cs:title>
  <cs:trendline>
    <cs:lnRef idx="0">
      <cs:styleClr val="auto"/>
    </cs:lnRef>
    <cs:fillRef idx="0"/>
    <cs:effectRef idx="0"/>
    <cs:fontRef idx="minor">
      <a:schemeClr val="tx1"/>
    </cs:fontRef>
    <cs:spPr>
      <a:ln w="19050" cap="rnd">
        <a:solidFill>
          <a:schemeClr val="phClr"/>
        </a:solidFill>
        <a:prstDash val="sysDot"/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trendlineLabel>
  <cs:upBar>
    <cs:lnRef idx="0"/>
    <cs:fillRef idx="0"/>
    <cs:effectRef idx="0"/>
    <cs:fontRef idx="minor">
      <a:schemeClr val="tx1"/>
    </cs:fontRef>
    <cs:spPr>
      <a:solidFill>
        <a:schemeClr val="lt1"/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valueAxis>
  <cs:wall>
    <cs:lnRef idx="0"/>
    <cs:fillRef idx="0"/>
    <cs:effectRef idx="0"/>
    <cs:fontRef idx="minor">
      <a:schemeClr val="tx1"/>
    </cs:fontRef>
    <cs:spPr>
      <a:noFill/>
      <a:ln>
        <a:noFill/>
      </a:ln>
    </cs:spPr>
  </cs:wall>
</cs:chartStyle>
</file>

<file path=ppt/charts/style23.xml><?xml version="1.0" encoding="utf-8"?>
<cs:chartStyle xmlns:cs="http://schemas.microsoft.com/office/drawing/2012/chartStyle" xmlns:a="http://schemas.openxmlformats.org/drawingml/2006/main" id="251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000" kern="1200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900" kern="1200"/>
  </cs:categoryAxis>
  <cs:chartArea mods="allowNoFillOverride allowNoLineOverride">
    <cs:lnRef idx="0"/>
    <cs:fillRef idx="0"/>
    <cs:effectRef idx="0"/>
    <cs:fontRef idx="minor">
      <a:schemeClr val="tx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900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900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900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1">
      <cs:styleClr val="auto"/>
    </cs:fillRef>
    <cs:effectRef idx="0"/>
    <cs:fontRef idx="minor">
      <a:schemeClr val="tx1"/>
    </cs:fontRef>
    <cs:spPr>
      <a:ln w="19050">
        <a:solidFill>
          <a:schemeClr val="lt1"/>
        </a:solidFill>
      </a:ln>
    </cs:spPr>
  </cs:dataPoint>
  <cs:dataPoint3D>
    <cs:lnRef idx="0"/>
    <cs:fillRef idx="1">
      <cs:styleClr val="auto"/>
    </cs:fillRef>
    <cs:effectRef idx="0"/>
    <cs:fontRef idx="minor">
      <a:schemeClr val="tx1"/>
    </cs:fontRef>
    <cs:spPr>
      <a:ln w="25400">
        <a:solidFill>
          <a:schemeClr val="lt1"/>
        </a:solidFill>
      </a:ln>
    </cs:spPr>
  </cs:dataPoint3D>
  <cs:dataPointLine>
    <cs:lnRef idx="0">
      <cs:styleClr val="auto"/>
    </cs:lnRef>
    <cs:fillRef idx="0"/>
    <cs:effectRef idx="0"/>
    <cs:fontRef idx="minor">
      <a:schemeClr val="tx1"/>
    </cs:fontRef>
    <cs:spPr>
      <a:ln w="28575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1">
      <cs:styleClr val="auto"/>
    </cs:fillRef>
    <cs:effectRef idx="0"/>
    <cs:fontRef idx="minor">
      <a:schemeClr val="tx1"/>
    </cs:fontRef>
    <cs:spPr>
      <a:ln w="9525">
        <a:solidFill>
          <a:schemeClr val="phClr"/>
        </a:solidFill>
      </a:ln>
    </cs:spPr>
  </cs:dataPointMarker>
  <cs:dataPointMarkerLayout symbol="circle" size="5"/>
  <cs:dataPointWireframe>
    <cs:lnRef idx="0">
      <cs:styleClr val="auto"/>
    </cs:lnRef>
    <cs:fillRef idx="0"/>
    <cs:effectRef idx="0"/>
    <cs:fontRef idx="minor">
      <a:schemeClr val="tx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900" kern="1200"/>
  </cs:dataTable>
  <cs:downBar>
    <cs:lnRef idx="0"/>
    <cs:fillRef idx="0"/>
    <cs:effectRef idx="0"/>
    <cs:fontRef idx="minor">
      <a:schemeClr val="tx1"/>
    </cs:fontRef>
    <cs:spPr>
      <a:solidFill>
        <a:schemeClr val="dk1">
          <a:lumMod val="75000"/>
          <a:lumOff val="25000"/>
        </a:schemeClr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tx1"/>
    </cs:fontRef>
    <cs:spPr>
      <a:noFill/>
      <a:ln>
        <a:noFill/>
      </a:ln>
    </cs:spPr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0"/>
            <a:lumOff val="50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legend>
  <cs:plotArea mods="allowNoFillOverride allowNoLineOverride">
    <cs:lnRef idx="0"/>
    <cs:fillRef idx="0"/>
    <cs:effectRef idx="0"/>
    <cs:fontRef idx="minor">
      <a:schemeClr val="tx1"/>
    </cs:fontRef>
  </cs:plotArea>
  <cs:plotArea3D mods="allowNoFillOverride allowNoLineOverride">
    <cs:lnRef idx="0"/>
    <cs:fillRef idx="0"/>
    <cs:effectRef idx="0"/>
    <cs:fontRef idx="minor">
      <a:schemeClr val="tx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1400" b="0" kern="1200" spc="0" baseline="0"/>
  </cs:title>
  <cs:trendline>
    <cs:lnRef idx="0">
      <cs:styleClr val="auto"/>
    </cs:lnRef>
    <cs:fillRef idx="0"/>
    <cs:effectRef idx="0"/>
    <cs:fontRef idx="minor">
      <a:schemeClr val="tx1"/>
    </cs:fontRef>
    <cs:spPr>
      <a:ln w="19050" cap="rnd">
        <a:solidFill>
          <a:schemeClr val="phClr"/>
        </a:solidFill>
        <a:prstDash val="sysDot"/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trendlineLabel>
  <cs:upBar>
    <cs:lnRef idx="0"/>
    <cs:fillRef idx="0"/>
    <cs:effectRef idx="0"/>
    <cs:fontRef idx="minor">
      <a:schemeClr val="tx1"/>
    </cs:fontRef>
    <cs:spPr>
      <a:solidFill>
        <a:schemeClr val="lt1"/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valueAxis>
  <cs:wall>
    <cs:lnRef idx="0"/>
    <cs:fillRef idx="0"/>
    <cs:effectRef idx="0"/>
    <cs:fontRef idx="minor">
      <a:schemeClr val="tx1"/>
    </cs:fontRef>
    <cs:spPr>
      <a:noFill/>
      <a:ln>
        <a:noFill/>
      </a:ln>
    </cs:spPr>
  </cs:wall>
</cs:chartStyle>
</file>

<file path=ppt/charts/style24.xml><?xml version="1.0" encoding="utf-8"?>
<cs:chartStyle xmlns:cs="http://schemas.microsoft.com/office/drawing/2012/chartStyle" xmlns:a="http://schemas.openxmlformats.org/drawingml/2006/main" id="251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000" kern="1200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900" kern="1200"/>
  </cs:categoryAxis>
  <cs:chartArea mods="allowNoFillOverride allowNoLineOverride">
    <cs:lnRef idx="0"/>
    <cs:fillRef idx="0"/>
    <cs:effectRef idx="0"/>
    <cs:fontRef idx="minor">
      <a:schemeClr val="tx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900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900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900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1">
      <cs:styleClr val="auto"/>
    </cs:fillRef>
    <cs:effectRef idx="0"/>
    <cs:fontRef idx="minor">
      <a:schemeClr val="tx1"/>
    </cs:fontRef>
    <cs:spPr>
      <a:ln w="19050">
        <a:solidFill>
          <a:schemeClr val="lt1"/>
        </a:solidFill>
      </a:ln>
    </cs:spPr>
  </cs:dataPoint>
  <cs:dataPoint3D>
    <cs:lnRef idx="0"/>
    <cs:fillRef idx="1">
      <cs:styleClr val="auto"/>
    </cs:fillRef>
    <cs:effectRef idx="0"/>
    <cs:fontRef idx="minor">
      <a:schemeClr val="tx1"/>
    </cs:fontRef>
    <cs:spPr>
      <a:ln w="25400">
        <a:solidFill>
          <a:schemeClr val="lt1"/>
        </a:solidFill>
      </a:ln>
    </cs:spPr>
  </cs:dataPoint3D>
  <cs:dataPointLine>
    <cs:lnRef idx="0">
      <cs:styleClr val="auto"/>
    </cs:lnRef>
    <cs:fillRef idx="0"/>
    <cs:effectRef idx="0"/>
    <cs:fontRef idx="minor">
      <a:schemeClr val="tx1"/>
    </cs:fontRef>
    <cs:spPr>
      <a:ln w="28575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1">
      <cs:styleClr val="auto"/>
    </cs:fillRef>
    <cs:effectRef idx="0"/>
    <cs:fontRef idx="minor">
      <a:schemeClr val="tx1"/>
    </cs:fontRef>
    <cs:spPr>
      <a:ln w="9525">
        <a:solidFill>
          <a:schemeClr val="phClr"/>
        </a:solidFill>
      </a:ln>
    </cs:spPr>
  </cs:dataPointMarker>
  <cs:dataPointMarkerLayout symbol="circle" size="5"/>
  <cs:dataPointWireframe>
    <cs:lnRef idx="0">
      <cs:styleClr val="auto"/>
    </cs:lnRef>
    <cs:fillRef idx="0"/>
    <cs:effectRef idx="0"/>
    <cs:fontRef idx="minor">
      <a:schemeClr val="tx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900" kern="1200"/>
  </cs:dataTable>
  <cs:downBar>
    <cs:lnRef idx="0"/>
    <cs:fillRef idx="0"/>
    <cs:effectRef idx="0"/>
    <cs:fontRef idx="minor">
      <a:schemeClr val="tx1"/>
    </cs:fontRef>
    <cs:spPr>
      <a:solidFill>
        <a:schemeClr val="dk1">
          <a:lumMod val="75000"/>
          <a:lumOff val="25000"/>
        </a:schemeClr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tx1"/>
    </cs:fontRef>
    <cs:spPr>
      <a:noFill/>
      <a:ln>
        <a:noFill/>
      </a:ln>
    </cs:spPr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0"/>
            <a:lumOff val="50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legend>
  <cs:plotArea mods="allowNoFillOverride allowNoLineOverride">
    <cs:lnRef idx="0"/>
    <cs:fillRef idx="0"/>
    <cs:effectRef idx="0"/>
    <cs:fontRef idx="minor">
      <a:schemeClr val="tx1"/>
    </cs:fontRef>
  </cs:plotArea>
  <cs:plotArea3D mods="allowNoFillOverride allowNoLineOverride">
    <cs:lnRef idx="0"/>
    <cs:fillRef idx="0"/>
    <cs:effectRef idx="0"/>
    <cs:fontRef idx="minor">
      <a:schemeClr val="tx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1400" b="0" kern="1200" spc="0" baseline="0"/>
  </cs:title>
  <cs:trendline>
    <cs:lnRef idx="0">
      <cs:styleClr val="auto"/>
    </cs:lnRef>
    <cs:fillRef idx="0"/>
    <cs:effectRef idx="0"/>
    <cs:fontRef idx="minor">
      <a:schemeClr val="tx1"/>
    </cs:fontRef>
    <cs:spPr>
      <a:ln w="19050" cap="rnd">
        <a:solidFill>
          <a:schemeClr val="phClr"/>
        </a:solidFill>
        <a:prstDash val="sysDot"/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trendlineLabel>
  <cs:upBar>
    <cs:lnRef idx="0"/>
    <cs:fillRef idx="0"/>
    <cs:effectRef idx="0"/>
    <cs:fontRef idx="minor">
      <a:schemeClr val="tx1"/>
    </cs:fontRef>
    <cs:spPr>
      <a:solidFill>
        <a:schemeClr val="lt1"/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valueAxis>
  <cs:wall>
    <cs:lnRef idx="0"/>
    <cs:fillRef idx="0"/>
    <cs:effectRef idx="0"/>
    <cs:fontRef idx="minor">
      <a:schemeClr val="tx1"/>
    </cs:fontRef>
    <cs:spPr>
      <a:noFill/>
      <a:ln>
        <a:noFill/>
      </a:ln>
    </cs:spPr>
  </cs:wall>
</cs:chartStyle>
</file>

<file path=ppt/charts/style25.xml><?xml version="1.0" encoding="utf-8"?>
<cs:chartStyle xmlns:cs="http://schemas.microsoft.com/office/drawing/2012/chartStyle" xmlns:a="http://schemas.openxmlformats.org/drawingml/2006/main" id="251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000" kern="1200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900" kern="1200"/>
  </cs:categoryAxis>
  <cs:chartArea mods="allowNoFillOverride allowNoLineOverride">
    <cs:lnRef idx="0"/>
    <cs:fillRef idx="0"/>
    <cs:effectRef idx="0"/>
    <cs:fontRef idx="minor">
      <a:schemeClr val="tx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900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900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900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1">
      <cs:styleClr val="auto"/>
    </cs:fillRef>
    <cs:effectRef idx="0"/>
    <cs:fontRef idx="minor">
      <a:schemeClr val="tx1"/>
    </cs:fontRef>
    <cs:spPr>
      <a:ln w="19050">
        <a:solidFill>
          <a:schemeClr val="lt1"/>
        </a:solidFill>
      </a:ln>
    </cs:spPr>
  </cs:dataPoint>
  <cs:dataPoint3D>
    <cs:lnRef idx="0"/>
    <cs:fillRef idx="1">
      <cs:styleClr val="auto"/>
    </cs:fillRef>
    <cs:effectRef idx="0"/>
    <cs:fontRef idx="minor">
      <a:schemeClr val="tx1"/>
    </cs:fontRef>
    <cs:spPr>
      <a:ln w="25400">
        <a:solidFill>
          <a:schemeClr val="lt1"/>
        </a:solidFill>
      </a:ln>
    </cs:spPr>
  </cs:dataPoint3D>
  <cs:dataPointLine>
    <cs:lnRef idx="0">
      <cs:styleClr val="auto"/>
    </cs:lnRef>
    <cs:fillRef idx="0"/>
    <cs:effectRef idx="0"/>
    <cs:fontRef idx="minor">
      <a:schemeClr val="tx1"/>
    </cs:fontRef>
    <cs:spPr>
      <a:ln w="28575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1">
      <cs:styleClr val="auto"/>
    </cs:fillRef>
    <cs:effectRef idx="0"/>
    <cs:fontRef idx="minor">
      <a:schemeClr val="tx1"/>
    </cs:fontRef>
    <cs:spPr>
      <a:ln w="9525">
        <a:solidFill>
          <a:schemeClr val="phClr"/>
        </a:solidFill>
      </a:ln>
    </cs:spPr>
  </cs:dataPointMarker>
  <cs:dataPointMarkerLayout symbol="circle" size="5"/>
  <cs:dataPointWireframe>
    <cs:lnRef idx="0">
      <cs:styleClr val="auto"/>
    </cs:lnRef>
    <cs:fillRef idx="0"/>
    <cs:effectRef idx="0"/>
    <cs:fontRef idx="minor">
      <a:schemeClr val="tx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900" kern="1200"/>
  </cs:dataTable>
  <cs:downBar>
    <cs:lnRef idx="0"/>
    <cs:fillRef idx="0"/>
    <cs:effectRef idx="0"/>
    <cs:fontRef idx="minor">
      <a:schemeClr val="tx1"/>
    </cs:fontRef>
    <cs:spPr>
      <a:solidFill>
        <a:schemeClr val="dk1">
          <a:lumMod val="75000"/>
          <a:lumOff val="25000"/>
        </a:schemeClr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tx1"/>
    </cs:fontRef>
    <cs:spPr>
      <a:noFill/>
      <a:ln>
        <a:noFill/>
      </a:ln>
    </cs:spPr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0"/>
            <a:lumOff val="50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legend>
  <cs:plotArea mods="allowNoFillOverride allowNoLineOverride">
    <cs:lnRef idx="0"/>
    <cs:fillRef idx="0"/>
    <cs:effectRef idx="0"/>
    <cs:fontRef idx="minor">
      <a:schemeClr val="tx1"/>
    </cs:fontRef>
  </cs:plotArea>
  <cs:plotArea3D mods="allowNoFillOverride allowNoLineOverride">
    <cs:lnRef idx="0"/>
    <cs:fillRef idx="0"/>
    <cs:effectRef idx="0"/>
    <cs:fontRef idx="minor">
      <a:schemeClr val="tx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1400" b="0" kern="1200" spc="0" baseline="0"/>
  </cs:title>
  <cs:trendline>
    <cs:lnRef idx="0">
      <cs:styleClr val="auto"/>
    </cs:lnRef>
    <cs:fillRef idx="0"/>
    <cs:effectRef idx="0"/>
    <cs:fontRef idx="minor">
      <a:schemeClr val="tx1"/>
    </cs:fontRef>
    <cs:spPr>
      <a:ln w="19050" cap="rnd">
        <a:solidFill>
          <a:schemeClr val="phClr"/>
        </a:solidFill>
        <a:prstDash val="sysDot"/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trendlineLabel>
  <cs:upBar>
    <cs:lnRef idx="0"/>
    <cs:fillRef idx="0"/>
    <cs:effectRef idx="0"/>
    <cs:fontRef idx="minor">
      <a:schemeClr val="tx1"/>
    </cs:fontRef>
    <cs:spPr>
      <a:solidFill>
        <a:schemeClr val="lt1"/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valueAxis>
  <cs:wall>
    <cs:lnRef idx="0"/>
    <cs:fillRef idx="0"/>
    <cs:effectRef idx="0"/>
    <cs:fontRef idx="minor">
      <a:schemeClr val="tx1"/>
    </cs:fontRef>
    <cs:spPr>
      <a:noFill/>
      <a:ln>
        <a:noFill/>
      </a:ln>
    </cs:spPr>
  </cs:wall>
</cs:chartStyle>
</file>

<file path=ppt/charts/style26.xml><?xml version="1.0" encoding="utf-8"?>
<cs:chartStyle xmlns:cs="http://schemas.microsoft.com/office/drawing/2012/chartStyle" xmlns:a="http://schemas.openxmlformats.org/drawingml/2006/main" id="251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000" kern="1200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900" kern="1200"/>
  </cs:categoryAxis>
  <cs:chartArea mods="allowNoFillOverride allowNoLineOverride">
    <cs:lnRef idx="0"/>
    <cs:fillRef idx="0"/>
    <cs:effectRef idx="0"/>
    <cs:fontRef idx="minor">
      <a:schemeClr val="tx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900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900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900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1">
      <cs:styleClr val="auto"/>
    </cs:fillRef>
    <cs:effectRef idx="0"/>
    <cs:fontRef idx="minor">
      <a:schemeClr val="tx1"/>
    </cs:fontRef>
    <cs:spPr>
      <a:ln w="19050">
        <a:solidFill>
          <a:schemeClr val="lt1"/>
        </a:solidFill>
      </a:ln>
    </cs:spPr>
  </cs:dataPoint>
  <cs:dataPoint3D>
    <cs:lnRef idx="0"/>
    <cs:fillRef idx="1">
      <cs:styleClr val="auto"/>
    </cs:fillRef>
    <cs:effectRef idx="0"/>
    <cs:fontRef idx="minor">
      <a:schemeClr val="tx1"/>
    </cs:fontRef>
    <cs:spPr>
      <a:ln w="25400">
        <a:solidFill>
          <a:schemeClr val="lt1"/>
        </a:solidFill>
      </a:ln>
    </cs:spPr>
  </cs:dataPoint3D>
  <cs:dataPointLine>
    <cs:lnRef idx="0">
      <cs:styleClr val="auto"/>
    </cs:lnRef>
    <cs:fillRef idx="0"/>
    <cs:effectRef idx="0"/>
    <cs:fontRef idx="minor">
      <a:schemeClr val="tx1"/>
    </cs:fontRef>
    <cs:spPr>
      <a:ln w="28575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1">
      <cs:styleClr val="auto"/>
    </cs:fillRef>
    <cs:effectRef idx="0"/>
    <cs:fontRef idx="minor">
      <a:schemeClr val="tx1"/>
    </cs:fontRef>
    <cs:spPr>
      <a:ln w="9525">
        <a:solidFill>
          <a:schemeClr val="phClr"/>
        </a:solidFill>
      </a:ln>
    </cs:spPr>
  </cs:dataPointMarker>
  <cs:dataPointMarkerLayout symbol="circle" size="5"/>
  <cs:dataPointWireframe>
    <cs:lnRef idx="0">
      <cs:styleClr val="auto"/>
    </cs:lnRef>
    <cs:fillRef idx="0"/>
    <cs:effectRef idx="0"/>
    <cs:fontRef idx="minor">
      <a:schemeClr val="tx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900" kern="1200"/>
  </cs:dataTable>
  <cs:downBar>
    <cs:lnRef idx="0"/>
    <cs:fillRef idx="0"/>
    <cs:effectRef idx="0"/>
    <cs:fontRef idx="minor">
      <a:schemeClr val="tx1"/>
    </cs:fontRef>
    <cs:spPr>
      <a:solidFill>
        <a:schemeClr val="dk1">
          <a:lumMod val="75000"/>
          <a:lumOff val="25000"/>
        </a:schemeClr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tx1"/>
    </cs:fontRef>
    <cs:spPr>
      <a:noFill/>
      <a:ln>
        <a:noFill/>
      </a:ln>
    </cs:spPr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0"/>
            <a:lumOff val="50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legend>
  <cs:plotArea mods="allowNoFillOverride allowNoLineOverride">
    <cs:lnRef idx="0"/>
    <cs:fillRef idx="0"/>
    <cs:effectRef idx="0"/>
    <cs:fontRef idx="minor">
      <a:schemeClr val="tx1"/>
    </cs:fontRef>
  </cs:plotArea>
  <cs:plotArea3D mods="allowNoFillOverride allowNoLineOverride">
    <cs:lnRef idx="0"/>
    <cs:fillRef idx="0"/>
    <cs:effectRef idx="0"/>
    <cs:fontRef idx="minor">
      <a:schemeClr val="tx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1400" b="0" kern="1200" spc="0" baseline="0"/>
  </cs:title>
  <cs:trendline>
    <cs:lnRef idx="0">
      <cs:styleClr val="auto"/>
    </cs:lnRef>
    <cs:fillRef idx="0"/>
    <cs:effectRef idx="0"/>
    <cs:fontRef idx="minor">
      <a:schemeClr val="tx1"/>
    </cs:fontRef>
    <cs:spPr>
      <a:ln w="19050" cap="rnd">
        <a:solidFill>
          <a:schemeClr val="phClr"/>
        </a:solidFill>
        <a:prstDash val="sysDot"/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trendlineLabel>
  <cs:upBar>
    <cs:lnRef idx="0"/>
    <cs:fillRef idx="0"/>
    <cs:effectRef idx="0"/>
    <cs:fontRef idx="minor">
      <a:schemeClr val="tx1"/>
    </cs:fontRef>
    <cs:spPr>
      <a:solidFill>
        <a:schemeClr val="lt1"/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valueAxis>
  <cs:wall>
    <cs:lnRef idx="0"/>
    <cs:fillRef idx="0"/>
    <cs:effectRef idx="0"/>
    <cs:fontRef idx="minor">
      <a:schemeClr val="tx1"/>
    </cs:fontRef>
    <cs:spPr>
      <a:noFill/>
      <a:ln>
        <a:noFill/>
      </a:ln>
    </cs:spPr>
  </cs:wall>
</cs:chartStyle>
</file>

<file path=ppt/drawings/drawing1.xml><?xml version="1.0" encoding="utf-8"?>
<c:userShapes xmlns:c="http://schemas.openxmlformats.org/drawingml/2006/chart">
  <cdr:relSizeAnchor xmlns:cdr="http://schemas.openxmlformats.org/drawingml/2006/chartDrawing">
    <cdr:from>
      <cdr:x>0</cdr:x>
      <cdr:y>0.56023</cdr:y>
    </cdr:from>
    <cdr:to>
      <cdr:x>1</cdr:x>
      <cdr:y>0.56023</cdr:y>
    </cdr:to>
    <cdr:cxnSp macro="">
      <cdr:nvCxnSpPr>
        <cdr:cNvPr id="3" name="Tiesioji jungtis 2">
          <a:extLst xmlns:a="http://schemas.openxmlformats.org/drawingml/2006/main">
            <a:ext uri="{FF2B5EF4-FFF2-40B4-BE49-F238E27FC236}">
              <a16:creationId xmlns:a16="http://schemas.microsoft.com/office/drawing/2014/main" id="{5980A613-C715-4FF0-898A-B9A6047873B8}"/>
            </a:ext>
          </a:extLst>
        </cdr:cNvPr>
        <cdr:cNvCxnSpPr>
          <a:cxnSpLocks xmlns:a="http://schemas.openxmlformats.org/drawingml/2006/main"/>
        </cdr:cNvCxnSpPr>
      </cdr:nvCxnSpPr>
      <cdr:spPr>
        <a:xfrm xmlns:a="http://schemas.openxmlformats.org/drawingml/2006/main">
          <a:off x="0" y="1841948"/>
          <a:ext cx="5257800" cy="0"/>
        </a:xfrm>
        <a:prstGeom xmlns:a="http://schemas.openxmlformats.org/drawingml/2006/main" prst="line">
          <a:avLst/>
        </a:prstGeom>
        <a:ln xmlns:a="http://schemas.openxmlformats.org/drawingml/2006/main" w="25400">
          <a:solidFill>
            <a:srgbClr val="FF0000"/>
          </a:solidFill>
          <a:prstDash val="dash"/>
        </a:ln>
      </cdr:spPr>
      <cdr:style>
        <a:lnRef xmlns:a="http://schemas.openxmlformats.org/drawingml/2006/main" idx="3">
          <a:schemeClr val="accent1"/>
        </a:lnRef>
        <a:fillRef xmlns:a="http://schemas.openxmlformats.org/drawingml/2006/main" idx="0">
          <a:schemeClr val="accent1"/>
        </a:fillRef>
        <a:effectRef xmlns:a="http://schemas.openxmlformats.org/drawingml/2006/main" idx="2">
          <a:schemeClr val="accent1"/>
        </a:effectRef>
        <a:fontRef xmlns:a="http://schemas.openxmlformats.org/drawingml/2006/main" idx="minor">
          <a:schemeClr val="tx1"/>
        </a:fontRef>
      </cdr:style>
    </cdr:cxnSp>
  </cdr:relSizeAnchor>
</c:userShapes>
</file>

<file path=ppt/drawings/drawing2.xml><?xml version="1.0" encoding="utf-8"?>
<c:userShapes xmlns:c="http://schemas.openxmlformats.org/drawingml/2006/chart">
  <cdr:relSizeAnchor xmlns:cdr="http://schemas.openxmlformats.org/drawingml/2006/chartDrawing">
    <cdr:from>
      <cdr:x>0</cdr:x>
      <cdr:y>0.4458</cdr:y>
    </cdr:from>
    <cdr:to>
      <cdr:x>1</cdr:x>
      <cdr:y>0.4458</cdr:y>
    </cdr:to>
    <cdr:cxnSp macro="">
      <cdr:nvCxnSpPr>
        <cdr:cNvPr id="2" name="Tiesioji jungtis 1">
          <a:extLst xmlns:a="http://schemas.openxmlformats.org/drawingml/2006/main">
            <a:ext uri="{FF2B5EF4-FFF2-40B4-BE49-F238E27FC236}">
              <a16:creationId xmlns:a16="http://schemas.microsoft.com/office/drawing/2014/main" id="{ECED1EE9-A51A-4DD8-A961-6DB5776C2079}"/>
            </a:ext>
          </a:extLst>
        </cdr:cNvPr>
        <cdr:cNvCxnSpPr/>
      </cdr:nvCxnSpPr>
      <cdr:spPr>
        <a:xfrm xmlns:a="http://schemas.openxmlformats.org/drawingml/2006/main">
          <a:off x="0" y="1578315"/>
          <a:ext cx="4572317" cy="0"/>
        </a:xfrm>
        <a:prstGeom xmlns:a="http://schemas.openxmlformats.org/drawingml/2006/main" prst="line">
          <a:avLst/>
        </a:prstGeom>
        <a:ln xmlns:a="http://schemas.openxmlformats.org/drawingml/2006/main" w="25400">
          <a:solidFill>
            <a:srgbClr val="FF0000"/>
          </a:solidFill>
          <a:prstDash val="dash"/>
        </a:ln>
      </cdr:spPr>
      <cdr:style>
        <a:lnRef xmlns:a="http://schemas.openxmlformats.org/drawingml/2006/main" idx="3">
          <a:schemeClr val="accent1"/>
        </a:lnRef>
        <a:fillRef xmlns:a="http://schemas.openxmlformats.org/drawingml/2006/main" idx="0">
          <a:schemeClr val="accent1"/>
        </a:fillRef>
        <a:effectRef xmlns:a="http://schemas.openxmlformats.org/drawingml/2006/main" idx="2">
          <a:schemeClr val="accent1"/>
        </a:effectRef>
        <a:fontRef xmlns:a="http://schemas.openxmlformats.org/drawingml/2006/main" idx="minor">
          <a:schemeClr val="tx1"/>
        </a:fontRef>
      </cdr:style>
    </cdr:cxnSp>
  </cdr:relSizeAnchor>
</c:userShapes>
</file>

<file path=ppt/drawings/drawing3.xml><?xml version="1.0" encoding="utf-8"?>
<c:userShapes xmlns:c="http://schemas.openxmlformats.org/drawingml/2006/chart">
  <cdr:relSizeAnchor xmlns:cdr="http://schemas.openxmlformats.org/drawingml/2006/chartDrawing">
    <cdr:from>
      <cdr:x>0</cdr:x>
      <cdr:y>0.5563</cdr:y>
    </cdr:from>
    <cdr:to>
      <cdr:x>1</cdr:x>
      <cdr:y>0.56812</cdr:y>
    </cdr:to>
    <cdr:cxnSp macro="">
      <cdr:nvCxnSpPr>
        <cdr:cNvPr id="2" name="Tiesioji jungtis 1">
          <a:extLst xmlns:a="http://schemas.openxmlformats.org/drawingml/2006/main">
            <a:ext uri="{FF2B5EF4-FFF2-40B4-BE49-F238E27FC236}">
              <a16:creationId xmlns:a16="http://schemas.microsoft.com/office/drawing/2014/main" id="{46BB2384-C78B-407B-A2BC-004AB4F6A206}"/>
            </a:ext>
          </a:extLst>
        </cdr:cNvPr>
        <cdr:cNvCxnSpPr>
          <a:cxnSpLocks xmlns:a="http://schemas.openxmlformats.org/drawingml/2006/main"/>
        </cdr:cNvCxnSpPr>
      </cdr:nvCxnSpPr>
      <cdr:spPr>
        <a:xfrm xmlns:a="http://schemas.openxmlformats.org/drawingml/2006/main">
          <a:off x="0" y="1569290"/>
          <a:ext cx="4396878" cy="33326"/>
        </a:xfrm>
        <a:prstGeom xmlns:a="http://schemas.openxmlformats.org/drawingml/2006/main" prst="line">
          <a:avLst/>
        </a:prstGeom>
        <a:ln xmlns:a="http://schemas.openxmlformats.org/drawingml/2006/main" w="25400">
          <a:solidFill>
            <a:srgbClr val="FF0000"/>
          </a:solidFill>
          <a:prstDash val="dash"/>
        </a:ln>
      </cdr:spPr>
      <cdr:style>
        <a:lnRef xmlns:a="http://schemas.openxmlformats.org/drawingml/2006/main" idx="3">
          <a:schemeClr val="accent1"/>
        </a:lnRef>
        <a:fillRef xmlns:a="http://schemas.openxmlformats.org/drawingml/2006/main" idx="0">
          <a:schemeClr val="accent1"/>
        </a:fillRef>
        <a:effectRef xmlns:a="http://schemas.openxmlformats.org/drawingml/2006/main" idx="2">
          <a:schemeClr val="accent1"/>
        </a:effectRef>
        <a:fontRef xmlns:a="http://schemas.openxmlformats.org/drawingml/2006/main" idx="minor">
          <a:schemeClr val="tx1"/>
        </a:fontRef>
      </cdr:style>
    </cdr:cxnSp>
  </cdr:relSizeAnchor>
</c:userShap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6640AAD-80AF-40E7-BE3F-43D32FC68ED4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l">
              <a:defRPr sz="6000" b="1" i="0" cap="all" baseline="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EC80FBD9-0977-4B2B-9318-30774BB0947C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l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9CE66DA5-7751-4D3D-B753-58DF3B41876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A4B53A7-3209-46A6-9454-F38EAC8F11E7}" type="datetimeFigureOut">
              <a:rPr lang="en-US" smtClean="0"/>
              <a:t>6/3/2021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7F8C2A2A-62DB-40C0-8AE7-CB9B98649BB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A401EAA4-F44C-4C1F-B8E3-1A3005300F5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7CE633F-9882-4A5C-83A2-1109D0C73261}" type="slidenum">
              <a:rPr lang="en-US" smtClean="0"/>
              <a:t>‹#›</a:t>
            </a:fld>
            <a:endParaRPr lang="en-US"/>
          </a:p>
        </p:txBody>
      </p:sp>
      <p:cxnSp>
        <p:nvCxnSpPr>
          <p:cNvPr id="11" name="Straight Connector 10">
            <a:extLst>
              <a:ext uri="{FF2B5EF4-FFF2-40B4-BE49-F238E27FC236}">
                <a16:creationId xmlns:a16="http://schemas.microsoft.com/office/drawing/2014/main" id="{D1B787A8-0D67-4B7E-9B48-86BD906AB6B5}"/>
              </a:ext>
            </a:extLst>
          </p:cNvPr>
          <p:cNvCxnSpPr>
            <a:cxnSpLocks/>
          </p:cNvCxnSpPr>
          <p:nvPr/>
        </p:nvCxnSpPr>
        <p:spPr>
          <a:xfrm>
            <a:off x="715890" y="1114050"/>
            <a:ext cx="0" cy="5735637"/>
          </a:xfrm>
          <a:prstGeom prst="line">
            <a:avLst/>
          </a:prstGeom>
          <a:ln w="25400" cap="sq">
            <a:gradFill flip="none" rotWithShape="1">
              <a:gsLst>
                <a:gs pos="0">
                  <a:schemeClr val="accent2"/>
                </a:gs>
                <a:gs pos="100000">
                  <a:schemeClr val="accent4"/>
                </a:gs>
              </a:gsLst>
              <a:lin ang="16200000" scaled="1"/>
              <a:tileRect/>
            </a:gradFill>
            <a:bevel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1586103134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696CF8C-1EA0-4E47-AC60-CAC3B80A3C5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628CABF8-19D8-4F3C-994F-4D35EC7A2C3E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D097BB2D-4E2C-4490-A2A3-4B68BCC5D2F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A4B53A7-3209-46A6-9454-F38EAC8F11E7}" type="datetimeFigureOut">
              <a:rPr lang="en-US" smtClean="0"/>
              <a:t>6/3/2021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6140F15D-DD72-46D5-BF0F-F5064710700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5266FD4D-815A-431C-ADEF-DE6F236F617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7CE633F-9882-4A5C-83A2-1109D0C73261}" type="slidenum">
              <a:rPr lang="en-US" smtClean="0"/>
              <a:t>‹#›</a:t>
            </a:fld>
            <a:endParaRPr lang="en-US"/>
          </a:p>
        </p:txBody>
      </p:sp>
      <p:cxnSp>
        <p:nvCxnSpPr>
          <p:cNvPr id="7" name="Straight Connector 6">
            <a:extLst>
              <a:ext uri="{FF2B5EF4-FFF2-40B4-BE49-F238E27FC236}">
                <a16:creationId xmlns:a16="http://schemas.microsoft.com/office/drawing/2014/main" id="{5C05CAAB-DBA2-4548-AD5F-01BB97FBB207}"/>
              </a:ext>
            </a:extLst>
          </p:cNvPr>
          <p:cNvCxnSpPr>
            <a:cxnSpLocks/>
          </p:cNvCxnSpPr>
          <p:nvPr/>
        </p:nvCxnSpPr>
        <p:spPr>
          <a:xfrm>
            <a:off x="715890" y="356812"/>
            <a:ext cx="0" cy="6492875"/>
          </a:xfrm>
          <a:prstGeom prst="line">
            <a:avLst/>
          </a:prstGeom>
          <a:ln w="25400" cap="sq">
            <a:gradFill flip="none" rotWithShape="1">
              <a:gsLst>
                <a:gs pos="0">
                  <a:schemeClr val="accent2"/>
                </a:gs>
                <a:gs pos="100000">
                  <a:schemeClr val="accent4"/>
                </a:gs>
              </a:gsLst>
              <a:lin ang="16200000" scaled="1"/>
              <a:tileRect/>
            </a:gradFill>
            <a:bevel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2866734011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45FC2D1-D3FE-4B37-8740-57444421FDB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 b="1" i="0" cap="all" baseline="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BA5AF550-086C-426E-A374-85DB39570177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59A58988-AD39-4AE9-8E6A-0907F0BE267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A4B53A7-3209-46A6-9454-F38EAC8F11E7}" type="datetimeFigureOut">
              <a:rPr lang="en-US" smtClean="0"/>
              <a:t>6/3/2021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1D366319-82EE-408E-819F-8F8E6DBA7A5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FF21C8A6-777F-496D-8620-AE52BFC33FC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7CE633F-9882-4A5C-83A2-1109D0C73261}" type="slidenum">
              <a:rPr lang="en-US" smtClean="0"/>
              <a:t>‹#›</a:t>
            </a:fld>
            <a:endParaRPr lang="en-US"/>
          </a:p>
        </p:txBody>
      </p:sp>
      <p:cxnSp>
        <p:nvCxnSpPr>
          <p:cNvPr id="9" name="Straight Connector 8">
            <a:extLst>
              <a:ext uri="{FF2B5EF4-FFF2-40B4-BE49-F238E27FC236}">
                <a16:creationId xmlns:a16="http://schemas.microsoft.com/office/drawing/2014/main" id="{C031F83B-57A8-4533-981C-D1FFAD2B6B6F}"/>
              </a:ext>
            </a:extLst>
          </p:cNvPr>
          <p:cNvCxnSpPr>
            <a:cxnSpLocks/>
          </p:cNvCxnSpPr>
          <p:nvPr/>
        </p:nvCxnSpPr>
        <p:spPr>
          <a:xfrm>
            <a:off x="715890" y="1701425"/>
            <a:ext cx="0" cy="5148262"/>
          </a:xfrm>
          <a:prstGeom prst="line">
            <a:avLst/>
          </a:prstGeom>
          <a:ln w="25400" cap="sq">
            <a:gradFill flip="none" rotWithShape="1">
              <a:gsLst>
                <a:gs pos="0">
                  <a:schemeClr val="accent2"/>
                </a:gs>
                <a:gs pos="100000">
                  <a:schemeClr val="accent4"/>
                </a:gs>
              </a:gsLst>
              <a:lin ang="16200000" scaled="1"/>
              <a:tileRect/>
            </a:gradFill>
            <a:bevel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3492956609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9257166-6921-4546-BA2C-99E464681F4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695B9122-6371-4049-B57A-33DED7DA2F76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BA14555D-0753-4312-A26B-2338813F9BB1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03D8FDCB-69DA-4A8F-8B91-5CFF77897C2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A4B53A7-3209-46A6-9454-F38EAC8F11E7}" type="datetimeFigureOut">
              <a:rPr lang="en-US" smtClean="0"/>
              <a:t>6/3/2021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91AC8C07-E0D3-4464-AE3C-25730D75C8E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5C2596A6-734E-4AE0-BFB8-3089137BF8E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7CE633F-9882-4A5C-83A2-1109D0C73261}" type="slidenum">
              <a:rPr lang="en-US" smtClean="0"/>
              <a:t>‹#›</a:t>
            </a:fld>
            <a:endParaRPr lang="en-US"/>
          </a:p>
        </p:txBody>
      </p:sp>
      <p:cxnSp>
        <p:nvCxnSpPr>
          <p:cNvPr id="8" name="Straight Connector 7">
            <a:extLst>
              <a:ext uri="{FF2B5EF4-FFF2-40B4-BE49-F238E27FC236}">
                <a16:creationId xmlns:a16="http://schemas.microsoft.com/office/drawing/2014/main" id="{3FB7E8F4-3FB3-45AB-A381-9093CA95AAEE}"/>
              </a:ext>
            </a:extLst>
          </p:cNvPr>
          <p:cNvCxnSpPr>
            <a:cxnSpLocks/>
          </p:cNvCxnSpPr>
          <p:nvPr/>
        </p:nvCxnSpPr>
        <p:spPr>
          <a:xfrm>
            <a:off x="715890" y="356812"/>
            <a:ext cx="0" cy="6492875"/>
          </a:xfrm>
          <a:prstGeom prst="line">
            <a:avLst/>
          </a:prstGeom>
          <a:ln w="25400" cap="sq">
            <a:gradFill flip="none" rotWithShape="1">
              <a:gsLst>
                <a:gs pos="0">
                  <a:schemeClr val="accent2"/>
                </a:gs>
                <a:gs pos="100000">
                  <a:schemeClr val="accent4"/>
                </a:gs>
              </a:gsLst>
              <a:lin ang="16200000" scaled="1"/>
              <a:tileRect/>
            </a:gradFill>
            <a:bevel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2640392203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5F057AE-3B3B-4261-B912-BF9EB9A58C3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72A2D237-A706-4712-90CA-B04517CBBE05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8DE39CA1-2B6D-427E-9688-9093D5865CB7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F3D53357-616B-47F4-944B-F979FE96635D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BD7EA593-3036-4FB5-94B4-D9431DF04871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E86B3EF2-2C04-480F-A570-14E520DD00D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A4B53A7-3209-46A6-9454-F38EAC8F11E7}" type="datetimeFigureOut">
              <a:rPr lang="en-US" smtClean="0"/>
              <a:t>6/3/2021</a:t>
            </a:fld>
            <a:endParaRPr lang="en-US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1CF5783E-3073-4F4D-8B9C-C5B18DDA5A3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F1A75FE3-6719-4790-AA00-251BC2A6E5A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7CE633F-9882-4A5C-83A2-1109D0C73261}" type="slidenum">
              <a:rPr lang="en-US" smtClean="0"/>
              <a:t>‹#›</a:t>
            </a:fld>
            <a:endParaRPr lang="en-US"/>
          </a:p>
        </p:txBody>
      </p:sp>
      <p:cxnSp>
        <p:nvCxnSpPr>
          <p:cNvPr id="10" name="Straight Connector 9">
            <a:extLst>
              <a:ext uri="{FF2B5EF4-FFF2-40B4-BE49-F238E27FC236}">
                <a16:creationId xmlns:a16="http://schemas.microsoft.com/office/drawing/2014/main" id="{160F34ED-DA60-4CC2-B735-B0EC5D9FEA35}"/>
              </a:ext>
            </a:extLst>
          </p:cNvPr>
          <p:cNvCxnSpPr>
            <a:cxnSpLocks/>
          </p:cNvCxnSpPr>
          <p:nvPr/>
        </p:nvCxnSpPr>
        <p:spPr>
          <a:xfrm>
            <a:off x="715890" y="356812"/>
            <a:ext cx="0" cy="6492875"/>
          </a:xfrm>
          <a:prstGeom prst="line">
            <a:avLst/>
          </a:prstGeom>
          <a:ln w="25400" cap="sq">
            <a:gradFill flip="none" rotWithShape="1">
              <a:gsLst>
                <a:gs pos="0">
                  <a:schemeClr val="accent2"/>
                </a:gs>
                <a:gs pos="100000">
                  <a:schemeClr val="accent4"/>
                </a:gs>
              </a:gsLst>
              <a:lin ang="16200000" scaled="1"/>
              <a:tileRect/>
            </a:gradFill>
            <a:bevel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2215669474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969F227-D21C-48B3-828A-6BFA9585E82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8DF1DFFF-E5C5-43DF-B71C-7270DB97372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A4B53A7-3209-46A6-9454-F38EAC8F11E7}" type="datetimeFigureOut">
              <a:rPr lang="en-US" smtClean="0"/>
              <a:t>6/3/2021</a:t>
            </a:fld>
            <a:endParaRPr lang="en-US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7EBC03C0-6EB7-4633-967C-12C35768BB5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30FF4306-91CD-4B7B-8A53-34BE8F99758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7CE633F-9882-4A5C-83A2-1109D0C73261}" type="slidenum">
              <a:rPr lang="en-US" smtClean="0"/>
              <a:t>‹#›</a:t>
            </a:fld>
            <a:endParaRPr lang="en-US"/>
          </a:p>
        </p:txBody>
      </p:sp>
      <p:cxnSp>
        <p:nvCxnSpPr>
          <p:cNvPr id="6" name="Straight Connector 5">
            <a:extLst>
              <a:ext uri="{FF2B5EF4-FFF2-40B4-BE49-F238E27FC236}">
                <a16:creationId xmlns:a16="http://schemas.microsoft.com/office/drawing/2014/main" id="{57596AF9-469C-436D-B7D2-77952EF1825E}"/>
              </a:ext>
            </a:extLst>
          </p:cNvPr>
          <p:cNvCxnSpPr>
            <a:cxnSpLocks/>
          </p:cNvCxnSpPr>
          <p:nvPr/>
        </p:nvCxnSpPr>
        <p:spPr>
          <a:xfrm>
            <a:off x="715890" y="356812"/>
            <a:ext cx="0" cy="6492875"/>
          </a:xfrm>
          <a:prstGeom prst="line">
            <a:avLst/>
          </a:prstGeom>
          <a:ln w="25400" cap="sq">
            <a:gradFill flip="none" rotWithShape="1">
              <a:gsLst>
                <a:gs pos="0">
                  <a:schemeClr val="accent2"/>
                </a:gs>
                <a:gs pos="100000">
                  <a:schemeClr val="accent4"/>
                </a:gs>
              </a:gsLst>
              <a:lin ang="16200000" scaled="1"/>
              <a:tileRect/>
            </a:gradFill>
            <a:bevel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862541037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FDFF36D6-399B-43E3-84DD-9FC5119ECCE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A4B53A7-3209-46A6-9454-F38EAC8F11E7}" type="datetimeFigureOut">
              <a:rPr lang="en-US" smtClean="0"/>
              <a:t>6/3/2021</a:t>
            </a:fld>
            <a:endParaRPr lang="en-US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50234AB7-3B85-4028-A500-5A1BDBF45C5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AC1F40F0-9909-442F-BBA4-409D061ED02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7CE633F-9882-4A5C-83A2-1109D0C73261}" type="slidenum">
              <a:rPr lang="en-US" smtClean="0"/>
              <a:t>‹#›</a:t>
            </a:fld>
            <a:endParaRPr lang="en-US"/>
          </a:p>
        </p:txBody>
      </p:sp>
      <p:cxnSp>
        <p:nvCxnSpPr>
          <p:cNvPr id="5" name="Straight Connector 4">
            <a:extLst>
              <a:ext uri="{FF2B5EF4-FFF2-40B4-BE49-F238E27FC236}">
                <a16:creationId xmlns:a16="http://schemas.microsoft.com/office/drawing/2014/main" id="{353C1207-D1C8-49E3-8837-E2B89D366FAE}"/>
              </a:ext>
            </a:extLst>
          </p:cNvPr>
          <p:cNvCxnSpPr>
            <a:cxnSpLocks/>
          </p:cNvCxnSpPr>
          <p:nvPr/>
        </p:nvCxnSpPr>
        <p:spPr>
          <a:xfrm>
            <a:off x="715890" y="356812"/>
            <a:ext cx="0" cy="6492875"/>
          </a:xfrm>
          <a:prstGeom prst="line">
            <a:avLst/>
          </a:prstGeom>
          <a:ln w="25400" cap="sq">
            <a:gradFill flip="none" rotWithShape="1">
              <a:gsLst>
                <a:gs pos="0">
                  <a:schemeClr val="accent2"/>
                </a:gs>
                <a:gs pos="100000">
                  <a:schemeClr val="accent4"/>
                </a:gs>
              </a:gsLst>
              <a:lin ang="16200000" scaled="1"/>
              <a:tileRect/>
            </a:gradFill>
            <a:bevel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1934239153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540F214-646F-4D81-AD12-65628EC987D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4EF71768-C3FA-49EF-99EF-06E6C3B2846F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92DA6F24-ED6C-4D12-A9D6-EE37FBD68693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38E6AACE-FAFB-4934-8E3C-AB5B216353D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A4B53A7-3209-46A6-9454-F38EAC8F11E7}" type="datetimeFigureOut">
              <a:rPr lang="en-US" smtClean="0"/>
              <a:t>6/3/2021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181533EA-D0F8-4C79-8721-F190DE2D2DC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A059BAC9-F101-4394-BBA4-3D21A349712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7CE633F-9882-4A5C-83A2-1109D0C73261}" type="slidenum">
              <a:rPr lang="en-US" smtClean="0"/>
              <a:t>‹#›</a:t>
            </a:fld>
            <a:endParaRPr lang="en-US"/>
          </a:p>
        </p:txBody>
      </p:sp>
      <p:cxnSp>
        <p:nvCxnSpPr>
          <p:cNvPr id="8" name="Straight Connector 7">
            <a:extLst>
              <a:ext uri="{FF2B5EF4-FFF2-40B4-BE49-F238E27FC236}">
                <a16:creationId xmlns:a16="http://schemas.microsoft.com/office/drawing/2014/main" id="{0F3A79C9-7EDC-44F6-AC48-5DD98A7695AD}"/>
              </a:ext>
            </a:extLst>
          </p:cNvPr>
          <p:cNvCxnSpPr>
            <a:cxnSpLocks/>
          </p:cNvCxnSpPr>
          <p:nvPr/>
        </p:nvCxnSpPr>
        <p:spPr>
          <a:xfrm>
            <a:off x="715890" y="356812"/>
            <a:ext cx="0" cy="6492875"/>
          </a:xfrm>
          <a:prstGeom prst="line">
            <a:avLst/>
          </a:prstGeom>
          <a:ln w="25400" cap="sq">
            <a:gradFill flip="none" rotWithShape="1">
              <a:gsLst>
                <a:gs pos="0">
                  <a:schemeClr val="accent2"/>
                </a:gs>
                <a:gs pos="100000">
                  <a:schemeClr val="accent4"/>
                </a:gs>
              </a:gsLst>
              <a:lin ang="16200000" scaled="1"/>
              <a:tileRect/>
            </a:gradFill>
            <a:bevel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764516570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84CB71F-B6C2-4866-BC97-304F78816E4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C55ED73B-8413-478D-80D7-B78B69763B69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/>
              <a:t>Click icon to add picture</a:t>
            </a: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91BDF226-1B94-4D2D-98B3-7B932FB17DAA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100C4E9A-CA29-4CCD-ACFA-B29F80FBA16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A4B53A7-3209-46A6-9454-F38EAC8F11E7}" type="datetimeFigureOut">
              <a:rPr lang="en-US" smtClean="0"/>
              <a:t>6/3/2021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71A5B7BE-3F1B-4FF3-B1D7-6E39B99D07B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142F18F1-E27E-470E-AE13-4755DEE63A3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7CE633F-9882-4A5C-83A2-1109D0C73261}" type="slidenum">
              <a:rPr lang="en-US" smtClean="0"/>
              <a:t>‹#›</a:t>
            </a:fld>
            <a:endParaRPr lang="en-US"/>
          </a:p>
        </p:txBody>
      </p:sp>
      <p:cxnSp>
        <p:nvCxnSpPr>
          <p:cNvPr id="8" name="Straight Connector 7">
            <a:extLst>
              <a:ext uri="{FF2B5EF4-FFF2-40B4-BE49-F238E27FC236}">
                <a16:creationId xmlns:a16="http://schemas.microsoft.com/office/drawing/2014/main" id="{00F08750-B7F2-4119-B151-68DE77481335}"/>
              </a:ext>
            </a:extLst>
          </p:cNvPr>
          <p:cNvCxnSpPr>
            <a:cxnSpLocks/>
          </p:cNvCxnSpPr>
          <p:nvPr/>
        </p:nvCxnSpPr>
        <p:spPr>
          <a:xfrm>
            <a:off x="715890" y="356812"/>
            <a:ext cx="0" cy="6492875"/>
          </a:xfrm>
          <a:prstGeom prst="line">
            <a:avLst/>
          </a:prstGeom>
          <a:ln w="25400" cap="sq">
            <a:gradFill flip="none" rotWithShape="1">
              <a:gsLst>
                <a:gs pos="0">
                  <a:schemeClr val="accent2"/>
                </a:gs>
                <a:gs pos="100000">
                  <a:schemeClr val="accent4"/>
                </a:gs>
              </a:gsLst>
              <a:lin ang="16200000" scaled="1"/>
              <a:tileRect/>
            </a:gradFill>
            <a:bevel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4193345890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26AD429-654B-4F0E-94E9-6FEF8EC67EF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768D60B2-06F5-4567-BE1F-BBA5270537BE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7216F6F2-8269-4B80-8EE3-81FEE0F9DFA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A4B53A7-3209-46A6-9454-F38EAC8F11E7}" type="datetimeFigureOut">
              <a:rPr lang="en-US" smtClean="0"/>
              <a:t>6/3/2021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56BC86E4-3EDE-4EB4-B1A3-A1198AADD17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F41752B0-ACEC-49EF-8131-FCF35BC5CD3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7CE633F-9882-4A5C-83A2-1109D0C73261}" type="slidenum">
              <a:rPr lang="en-US" smtClean="0"/>
              <a:t>‹#›</a:t>
            </a:fld>
            <a:endParaRPr lang="en-US"/>
          </a:p>
        </p:txBody>
      </p:sp>
      <p:cxnSp>
        <p:nvCxnSpPr>
          <p:cNvPr id="7" name="Straight Connector 6">
            <a:extLst>
              <a:ext uri="{FF2B5EF4-FFF2-40B4-BE49-F238E27FC236}">
                <a16:creationId xmlns:a16="http://schemas.microsoft.com/office/drawing/2014/main" id="{1A0462E3-375D-4E76-8886-69E06985D069}"/>
              </a:ext>
            </a:extLst>
          </p:cNvPr>
          <p:cNvCxnSpPr>
            <a:cxnSpLocks/>
          </p:cNvCxnSpPr>
          <p:nvPr/>
        </p:nvCxnSpPr>
        <p:spPr>
          <a:xfrm>
            <a:off x="715890" y="356812"/>
            <a:ext cx="0" cy="6492875"/>
          </a:xfrm>
          <a:prstGeom prst="line">
            <a:avLst/>
          </a:prstGeom>
          <a:ln w="25400" cap="sq">
            <a:gradFill flip="none" rotWithShape="1">
              <a:gsLst>
                <a:gs pos="0">
                  <a:schemeClr val="accent2"/>
                </a:gs>
                <a:gs pos="100000">
                  <a:schemeClr val="accent4"/>
                </a:gs>
              </a:gsLst>
              <a:lin ang="16200000" scaled="1"/>
              <a:tileRect/>
            </a:gradFill>
            <a:bevel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3153405051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0423B094-F480-477B-901C-7181F88C076D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1D052089-A920-4E52-98DC-8A5DC7B0ACCE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94A074FE-F1B4-421F-A66E-FA351C8F99E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A4B53A7-3209-46A6-9454-F38EAC8F11E7}" type="datetimeFigureOut">
              <a:rPr lang="en-US" smtClean="0"/>
              <a:t>6/3/2021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34D764BA-3AB2-45FD-ABCB-975B3FDDF27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36FB3FEF-8252-49FD-82F2-3E5FABC65F9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7CE633F-9882-4A5C-83A2-1109D0C73261}" type="slidenum">
              <a:rPr lang="en-US" smtClean="0"/>
              <a:t>‹#›</a:t>
            </a:fld>
            <a:endParaRPr lang="en-US"/>
          </a:p>
        </p:txBody>
      </p:sp>
      <p:cxnSp>
        <p:nvCxnSpPr>
          <p:cNvPr id="7" name="Straight Connector 6">
            <a:extLst>
              <a:ext uri="{FF2B5EF4-FFF2-40B4-BE49-F238E27FC236}">
                <a16:creationId xmlns:a16="http://schemas.microsoft.com/office/drawing/2014/main" id="{0AEB5C65-83BB-4EBD-AD22-EDA8489D0F5D}"/>
              </a:ext>
            </a:extLst>
          </p:cNvPr>
          <p:cNvCxnSpPr>
            <a:cxnSpLocks/>
          </p:cNvCxnSpPr>
          <p:nvPr/>
        </p:nvCxnSpPr>
        <p:spPr>
          <a:xfrm flipV="1">
            <a:off x="8313" y="261865"/>
            <a:ext cx="11353802" cy="1"/>
          </a:xfrm>
          <a:prstGeom prst="line">
            <a:avLst/>
          </a:prstGeom>
          <a:ln w="25400" cap="sq">
            <a:gradFill flip="none" rotWithShape="1">
              <a:gsLst>
                <a:gs pos="0">
                  <a:schemeClr val="accent2"/>
                </a:gs>
                <a:gs pos="100000">
                  <a:schemeClr val="accent4"/>
                </a:gs>
              </a:gsLst>
              <a:lin ang="0" scaled="1"/>
              <a:tileRect/>
            </a:gradFill>
            <a:bevel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3227363584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0FDA4224-F4E4-47A4-ACF7-2317493908A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31679907-DC49-4B86-A34C-C97DBC26A938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25DBC8A0-34FC-4B6E-B42B-A721267D890E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 b="1" i="0" cap="all" spc="100" baseline="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A4B53A7-3209-46A6-9454-F38EAC8F11E7}" type="datetimeFigureOut">
              <a:rPr lang="en-US" smtClean="0"/>
              <a:pPr/>
              <a:t>6/3/2021</a:t>
            </a:fld>
            <a:endParaRPr lang="en-US" dirty="0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609AC0B6-4CC4-4E41-8A4D-F62E17F28576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 b="1" i="0" cap="all" spc="100" baseline="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F6C0E9BD-90BD-46AE-8A0D-06796ADB760A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 b="1" i="0" cap="all" spc="100" baseline="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7CE633F-9882-4A5C-83A2-1109D0C73261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71763505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62" r:id="rId1"/>
    <p:sldLayoutId id="2147483763" r:id="rId2"/>
    <p:sldLayoutId id="2147483764" r:id="rId3"/>
    <p:sldLayoutId id="2147483765" r:id="rId4"/>
    <p:sldLayoutId id="2147483766" r:id="rId5"/>
    <p:sldLayoutId id="2147483760" r:id="rId6"/>
    <p:sldLayoutId id="2147483756" r:id="rId7"/>
    <p:sldLayoutId id="2147483757" r:id="rId8"/>
    <p:sldLayoutId id="2147483758" r:id="rId9"/>
    <p:sldLayoutId id="2147483759" r:id="rId10"/>
    <p:sldLayoutId id="2147483761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hyperlink" Target="http://www.birzai.lt/" TargetMode="Externa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hyperlink" Target="http://www.apklausos.lt/" TargetMode="External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chart" Target="../charts/chart2.xml"/><Relationship Id="rId7" Type="http://schemas.openxmlformats.org/officeDocument/2006/relationships/chart" Target="../charts/chart6.xml"/><Relationship Id="rId2" Type="http://schemas.openxmlformats.org/officeDocument/2006/relationships/chart" Target="../charts/chart1.xml"/><Relationship Id="rId1" Type="http://schemas.openxmlformats.org/officeDocument/2006/relationships/slideLayout" Target="../slideLayouts/slideLayout2.xml"/><Relationship Id="rId6" Type="http://schemas.openxmlformats.org/officeDocument/2006/relationships/chart" Target="../charts/chart5.xml"/><Relationship Id="rId5" Type="http://schemas.openxmlformats.org/officeDocument/2006/relationships/chart" Target="../charts/chart4.xml"/><Relationship Id="rId4" Type="http://schemas.openxmlformats.org/officeDocument/2006/relationships/chart" Target="../charts/chart3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chart" Target="../charts/chart7.xml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chart" Target="../charts/chart9.xml"/><Relationship Id="rId2" Type="http://schemas.openxmlformats.org/officeDocument/2006/relationships/chart" Target="../charts/chart8.xml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chart" Target="../charts/chart10.xml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chart" Target="../charts/chart12.xml"/><Relationship Id="rId2" Type="http://schemas.openxmlformats.org/officeDocument/2006/relationships/chart" Target="../charts/chart11.xml"/><Relationship Id="rId1" Type="http://schemas.openxmlformats.org/officeDocument/2006/relationships/slideLayout" Target="../slideLayouts/slideLayout2.xml"/><Relationship Id="rId4" Type="http://schemas.openxmlformats.org/officeDocument/2006/relationships/chart" Target="../charts/chart13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chart" Target="../charts/chart15.xml"/><Relationship Id="rId2" Type="http://schemas.openxmlformats.org/officeDocument/2006/relationships/chart" Target="../charts/chart14.xml"/><Relationship Id="rId1" Type="http://schemas.openxmlformats.org/officeDocument/2006/relationships/slideLayout" Target="../slideLayouts/slideLayout2.xml"/><Relationship Id="rId5" Type="http://schemas.openxmlformats.org/officeDocument/2006/relationships/chart" Target="../charts/chart17.xml"/><Relationship Id="rId4" Type="http://schemas.openxmlformats.org/officeDocument/2006/relationships/chart" Target="../charts/chart16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chart" Target="../charts/chart19.xml"/><Relationship Id="rId2" Type="http://schemas.openxmlformats.org/officeDocument/2006/relationships/chart" Target="../charts/chart18.xml"/><Relationship Id="rId1" Type="http://schemas.openxmlformats.org/officeDocument/2006/relationships/slideLayout" Target="../slideLayouts/slideLayout2.xml"/><Relationship Id="rId4" Type="http://schemas.openxmlformats.org/officeDocument/2006/relationships/chart" Target="../charts/chart20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8" Type="http://schemas.openxmlformats.org/officeDocument/2006/relationships/image" Target="../media/image11.png"/><Relationship Id="rId3" Type="http://schemas.openxmlformats.org/officeDocument/2006/relationships/image" Target="../media/image6.png"/><Relationship Id="rId7" Type="http://schemas.openxmlformats.org/officeDocument/2006/relationships/image" Target="../media/image10.pn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9.png"/><Relationship Id="rId5" Type="http://schemas.openxmlformats.org/officeDocument/2006/relationships/image" Target="../media/image8.png"/><Relationship Id="rId4" Type="http://schemas.openxmlformats.org/officeDocument/2006/relationships/image" Target="../media/image7.png"/><Relationship Id="rId9" Type="http://schemas.openxmlformats.org/officeDocument/2006/relationships/image" Target="../media/image12.png"/></Relationships>
</file>

<file path=ppt/slides/_rels/slide14.xml.rels><?xml version="1.0" encoding="UTF-8" standalone="yes"?>
<Relationships xmlns="http://schemas.openxmlformats.org/package/2006/relationships"><Relationship Id="rId8" Type="http://schemas.openxmlformats.org/officeDocument/2006/relationships/image" Target="../media/image19.png"/><Relationship Id="rId3" Type="http://schemas.openxmlformats.org/officeDocument/2006/relationships/image" Target="../media/image14.png"/><Relationship Id="rId7" Type="http://schemas.openxmlformats.org/officeDocument/2006/relationships/image" Target="../media/image18.png"/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7.png"/><Relationship Id="rId5" Type="http://schemas.openxmlformats.org/officeDocument/2006/relationships/image" Target="../media/image16.png"/><Relationship Id="rId10" Type="http://schemas.openxmlformats.org/officeDocument/2006/relationships/image" Target="../media/image21.png"/><Relationship Id="rId4" Type="http://schemas.openxmlformats.org/officeDocument/2006/relationships/image" Target="../media/image15.png"/><Relationship Id="rId9" Type="http://schemas.openxmlformats.org/officeDocument/2006/relationships/image" Target="../media/image20.png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3.svg"/><Relationship Id="rId2" Type="http://schemas.openxmlformats.org/officeDocument/2006/relationships/image" Target="../media/image22.pn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25.svg"/><Relationship Id="rId4" Type="http://schemas.openxmlformats.org/officeDocument/2006/relationships/image" Target="../media/image24.png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7.svg"/><Relationship Id="rId2" Type="http://schemas.openxmlformats.org/officeDocument/2006/relationships/image" Target="../media/image26.pn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29.svg"/><Relationship Id="rId4" Type="http://schemas.openxmlformats.org/officeDocument/2006/relationships/image" Target="../media/image28.png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chart" Target="../charts/chart22.xml"/><Relationship Id="rId7" Type="http://schemas.openxmlformats.org/officeDocument/2006/relationships/chart" Target="../charts/chart26.xml"/><Relationship Id="rId2" Type="http://schemas.openxmlformats.org/officeDocument/2006/relationships/chart" Target="../charts/chart21.xml"/><Relationship Id="rId1" Type="http://schemas.openxmlformats.org/officeDocument/2006/relationships/slideLayout" Target="../slideLayouts/slideLayout2.xml"/><Relationship Id="rId6" Type="http://schemas.openxmlformats.org/officeDocument/2006/relationships/chart" Target="../charts/chart25.xml"/><Relationship Id="rId5" Type="http://schemas.openxmlformats.org/officeDocument/2006/relationships/chart" Target="../charts/chart24.xml"/><Relationship Id="rId4" Type="http://schemas.openxmlformats.org/officeDocument/2006/relationships/chart" Target="../charts/chart23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hyperlink" Target="mailto:info@generalis.lt" TargetMode="External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6" name="Rectangle 8">
            <a:extLst>
              <a:ext uri="{FF2B5EF4-FFF2-40B4-BE49-F238E27FC236}">
                <a16:creationId xmlns:a16="http://schemas.microsoft.com/office/drawing/2014/main" id="{64680660-7E23-4F0F-A679-BF913E9454FB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 w="12700" cap="flat" cmpd="sng" algn="ctr">
            <a:noFill/>
            <a:prstDash val="solid"/>
            <a:miter lim="800000"/>
          </a:ln>
          <a:effectLst/>
          <a:extLst>
            <a:ext uri="{91240B29-F687-4F45-9708-019B960494DF}">
              <a14:hiddenLine xmlns:a14="http://schemas.microsoft.com/office/drawing/2010/main" w="12700" cap="flat" cmpd="sng" algn="ctr">
                <a:solidFill>
                  <a:schemeClr val="accent1">
                    <a:shade val="50000"/>
                  </a:schemeClr>
                </a:solidFill>
                <a:prstDash val="solid"/>
                <a:miter lim="800000"/>
              </a14:hiddenLine>
            </a:ext>
          </a:ex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7" name="!!Rectangle">
            <a:extLst>
              <a:ext uri="{FF2B5EF4-FFF2-40B4-BE49-F238E27FC236}">
                <a16:creationId xmlns:a16="http://schemas.microsoft.com/office/drawing/2014/main" id="{1A3C89F8-0D2F-47FF-B903-151248265F47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gradFill flip="none" rotWithShape="1">
            <a:gsLst>
              <a:gs pos="100000">
                <a:schemeClr val="accent4"/>
              </a:gs>
              <a:gs pos="0">
                <a:schemeClr val="accent2"/>
              </a:gs>
            </a:gsLst>
            <a:lin ang="81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Univers"/>
              <a:ea typeface="+mn-ea"/>
              <a:cs typeface="+mn-cs"/>
            </a:endParaRPr>
          </a:p>
        </p:txBody>
      </p:sp>
      <p:sp>
        <p:nvSpPr>
          <p:cNvPr id="2" name="Pavadinimas 1">
            <a:extLst>
              <a:ext uri="{FF2B5EF4-FFF2-40B4-BE49-F238E27FC236}">
                <a16:creationId xmlns:a16="http://schemas.microsoft.com/office/drawing/2014/main" id="{72F66EF6-F285-4F0E-998D-81976F71BB26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2645424" y="768111"/>
            <a:ext cx="7160357" cy="4164820"/>
          </a:xfrm>
        </p:spPr>
        <p:txBody>
          <a:bodyPr anchor="t">
            <a:normAutofit fontScale="90000"/>
          </a:bodyPr>
          <a:lstStyle/>
          <a:p>
            <a:pPr algn="r"/>
            <a:r>
              <a:rPr lang="lt-LT" sz="5600" b="1" dirty="0">
                <a:solidFill>
                  <a:schemeClr val="bg1"/>
                </a:solidFill>
                <a:effectLst/>
                <a:latin typeface="Cambria" panose="02040503050406030204" pitchFamily="18" charset="0"/>
                <a:ea typeface="Cambria" panose="02040503050406030204" pitchFamily="18" charset="0"/>
                <a:cs typeface="Calibri" panose="020F0502020204030204" pitchFamily="34" charset="0"/>
              </a:rPr>
              <a:t>BIRŽŲ RAJONO SAVIVALDYBĖS GYVENTOJŲ NUOMONĖS TYRIMO ATASKAITA, 2021 M.</a:t>
            </a:r>
            <a:r>
              <a:rPr lang="lt-LT" sz="5600" b="1" dirty="0">
                <a:solidFill>
                  <a:srgbClr val="52876B"/>
                </a:solidFill>
                <a:effectLst/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 </a:t>
            </a:r>
            <a:br>
              <a:rPr lang="lt-LT" sz="18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</a:br>
            <a:endParaRPr lang="lt-LT" sz="7200" dirty="0">
              <a:solidFill>
                <a:srgbClr val="FFFFFF"/>
              </a:solidFill>
            </a:endParaRPr>
          </a:p>
        </p:txBody>
      </p:sp>
      <p:sp>
        <p:nvSpPr>
          <p:cNvPr id="3" name="Antrinis pavadinimas 2">
            <a:extLst>
              <a:ext uri="{FF2B5EF4-FFF2-40B4-BE49-F238E27FC236}">
                <a16:creationId xmlns:a16="http://schemas.microsoft.com/office/drawing/2014/main" id="{ABA72F6B-EFEA-4FB9-928F-22761A018646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221412" y="5847774"/>
            <a:ext cx="8488612" cy="853761"/>
          </a:xfrm>
        </p:spPr>
        <p:txBody>
          <a:bodyPr>
            <a:normAutofit/>
          </a:bodyPr>
          <a:lstStyle/>
          <a:p>
            <a:pPr algn="r"/>
            <a:r>
              <a:rPr lang="lt-LT" sz="1600" i="1" dirty="0">
                <a:solidFill>
                  <a:schemeClr val="bg1">
                    <a:lumMod val="75000"/>
                  </a:schemeClr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Pranešėja Odeta Bačianskienė</a:t>
            </a:r>
            <a:r>
              <a:rPr lang="en-GB" sz="1600" i="1" dirty="0">
                <a:solidFill>
                  <a:schemeClr val="bg1">
                    <a:lumMod val="75000"/>
                  </a:schemeClr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, PRINCE2</a:t>
            </a:r>
            <a:endParaRPr lang="lt-LT" sz="1600" i="1" dirty="0">
              <a:solidFill>
                <a:schemeClr val="bg1">
                  <a:lumMod val="75000"/>
                </a:schemeClr>
              </a:solidFill>
              <a:latin typeface="Cambria" panose="02040503050406030204" pitchFamily="18" charset="0"/>
              <a:ea typeface="Cambria" panose="02040503050406030204" pitchFamily="18" charset="0"/>
            </a:endParaRPr>
          </a:p>
        </p:txBody>
      </p:sp>
      <p:sp>
        <p:nvSpPr>
          <p:cNvPr id="8" name="Graphic 13">
            <a:extLst>
              <a:ext uri="{FF2B5EF4-FFF2-40B4-BE49-F238E27FC236}">
                <a16:creationId xmlns:a16="http://schemas.microsoft.com/office/drawing/2014/main" id="{C5CB530E-515E-412C-9DF1-5F8FFBD6F383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3474359" y="583345"/>
            <a:ext cx="139039" cy="139039"/>
          </a:xfrm>
          <a:custGeom>
            <a:avLst/>
            <a:gdLst>
              <a:gd name="connsiteX0" fmla="*/ 129602 w 139039"/>
              <a:gd name="connsiteY0" fmla="*/ 60082 h 139039"/>
              <a:gd name="connsiteX1" fmla="*/ 78957 w 139039"/>
              <a:gd name="connsiteY1" fmla="*/ 60082 h 139039"/>
              <a:gd name="connsiteX2" fmla="*/ 78957 w 139039"/>
              <a:gd name="connsiteY2" fmla="*/ 9437 h 139039"/>
              <a:gd name="connsiteX3" fmla="*/ 69520 w 139039"/>
              <a:gd name="connsiteY3" fmla="*/ 0 h 139039"/>
              <a:gd name="connsiteX4" fmla="*/ 60082 w 139039"/>
              <a:gd name="connsiteY4" fmla="*/ 9437 h 139039"/>
              <a:gd name="connsiteX5" fmla="*/ 60082 w 139039"/>
              <a:gd name="connsiteY5" fmla="*/ 60082 h 139039"/>
              <a:gd name="connsiteX6" fmla="*/ 9437 w 139039"/>
              <a:gd name="connsiteY6" fmla="*/ 60082 h 139039"/>
              <a:gd name="connsiteX7" fmla="*/ 0 w 139039"/>
              <a:gd name="connsiteY7" fmla="*/ 69520 h 139039"/>
              <a:gd name="connsiteX8" fmla="*/ 9437 w 139039"/>
              <a:gd name="connsiteY8" fmla="*/ 78957 h 139039"/>
              <a:gd name="connsiteX9" fmla="*/ 60082 w 139039"/>
              <a:gd name="connsiteY9" fmla="*/ 78957 h 139039"/>
              <a:gd name="connsiteX10" fmla="*/ 60082 w 139039"/>
              <a:gd name="connsiteY10" fmla="*/ 129602 h 139039"/>
              <a:gd name="connsiteX11" fmla="*/ 69520 w 139039"/>
              <a:gd name="connsiteY11" fmla="*/ 139039 h 139039"/>
              <a:gd name="connsiteX12" fmla="*/ 78957 w 139039"/>
              <a:gd name="connsiteY12" fmla="*/ 129602 h 139039"/>
              <a:gd name="connsiteX13" fmla="*/ 78957 w 139039"/>
              <a:gd name="connsiteY13" fmla="*/ 78957 h 139039"/>
              <a:gd name="connsiteX14" fmla="*/ 129602 w 139039"/>
              <a:gd name="connsiteY14" fmla="*/ 78957 h 139039"/>
              <a:gd name="connsiteX15" fmla="*/ 139039 w 139039"/>
              <a:gd name="connsiteY15" fmla="*/ 69520 h 139039"/>
              <a:gd name="connsiteX16" fmla="*/ 129602 w 139039"/>
              <a:gd name="connsiteY16" fmla="*/ 60082 h 13903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</a:cxnLst>
            <a:rect l="l" t="t" r="r" b="b"/>
            <a:pathLst>
              <a:path w="139039" h="139039">
                <a:moveTo>
                  <a:pt x="129602" y="60082"/>
                </a:moveTo>
                <a:lnTo>
                  <a:pt x="78957" y="60082"/>
                </a:lnTo>
                <a:lnTo>
                  <a:pt x="78957" y="9437"/>
                </a:lnTo>
                <a:cubicBezTo>
                  <a:pt x="78957" y="4225"/>
                  <a:pt x="74731" y="0"/>
                  <a:pt x="69520" y="0"/>
                </a:cubicBezTo>
                <a:cubicBezTo>
                  <a:pt x="64308" y="0"/>
                  <a:pt x="60082" y="4225"/>
                  <a:pt x="60082" y="9437"/>
                </a:cubicBezTo>
                <a:lnTo>
                  <a:pt x="60082" y="60082"/>
                </a:lnTo>
                <a:lnTo>
                  <a:pt x="9437" y="60082"/>
                </a:lnTo>
                <a:cubicBezTo>
                  <a:pt x="4225" y="60082"/>
                  <a:pt x="0" y="64308"/>
                  <a:pt x="0" y="69520"/>
                </a:cubicBezTo>
                <a:cubicBezTo>
                  <a:pt x="0" y="74731"/>
                  <a:pt x="4225" y="78957"/>
                  <a:pt x="9437" y="78957"/>
                </a:cubicBezTo>
                <a:lnTo>
                  <a:pt x="60082" y="78957"/>
                </a:lnTo>
                <a:lnTo>
                  <a:pt x="60082" y="129602"/>
                </a:lnTo>
                <a:cubicBezTo>
                  <a:pt x="60082" y="134814"/>
                  <a:pt x="64308" y="139039"/>
                  <a:pt x="69520" y="139039"/>
                </a:cubicBezTo>
                <a:cubicBezTo>
                  <a:pt x="74731" y="139039"/>
                  <a:pt x="78957" y="134814"/>
                  <a:pt x="78957" y="129602"/>
                </a:cubicBezTo>
                <a:lnTo>
                  <a:pt x="78957" y="78957"/>
                </a:lnTo>
                <a:lnTo>
                  <a:pt x="129602" y="78957"/>
                </a:lnTo>
                <a:cubicBezTo>
                  <a:pt x="134814" y="78957"/>
                  <a:pt x="139039" y="74731"/>
                  <a:pt x="139039" y="69520"/>
                </a:cubicBezTo>
                <a:cubicBezTo>
                  <a:pt x="139039" y="64308"/>
                  <a:pt x="134814" y="60082"/>
                  <a:pt x="129602" y="60082"/>
                </a:cubicBezTo>
                <a:close/>
              </a:path>
            </a:pathLst>
          </a:custGeom>
          <a:solidFill>
            <a:srgbClr val="FFFFFF"/>
          </a:solidFill>
          <a:ln w="603" cap="flat">
            <a:noFill/>
            <a:prstDash val="solid"/>
            <a:miter/>
          </a:ln>
        </p:spPr>
        <p:txBody>
          <a:bodyPr rtlCol="0" anchor="ctr"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Univers"/>
              <a:ea typeface="+mn-ea"/>
              <a:cs typeface="+mn-cs"/>
            </a:endParaRPr>
          </a:p>
        </p:txBody>
      </p:sp>
      <p:sp>
        <p:nvSpPr>
          <p:cNvPr id="10" name="Graphic 12">
            <a:extLst>
              <a:ext uri="{FF2B5EF4-FFF2-40B4-BE49-F238E27FC236}">
                <a16:creationId xmlns:a16="http://schemas.microsoft.com/office/drawing/2014/main" id="{712D4376-A578-4FF1-94FC-245E7A6A489F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3833139" y="812640"/>
            <a:ext cx="91138" cy="91138"/>
          </a:xfrm>
          <a:custGeom>
            <a:avLst/>
            <a:gdLst>
              <a:gd name="connsiteX0" fmla="*/ 91138 w 91138"/>
              <a:gd name="connsiteY0" fmla="*/ 45569 h 91138"/>
              <a:gd name="connsiteX1" fmla="*/ 45569 w 91138"/>
              <a:gd name="connsiteY1" fmla="*/ 91138 h 91138"/>
              <a:gd name="connsiteX2" fmla="*/ 0 w 91138"/>
              <a:gd name="connsiteY2" fmla="*/ 45569 h 91138"/>
              <a:gd name="connsiteX3" fmla="*/ 45569 w 91138"/>
              <a:gd name="connsiteY3" fmla="*/ 0 h 91138"/>
              <a:gd name="connsiteX4" fmla="*/ 91138 w 91138"/>
              <a:gd name="connsiteY4" fmla="*/ 45569 h 9113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91138" h="91138">
                <a:moveTo>
                  <a:pt x="91138" y="45569"/>
                </a:moveTo>
                <a:cubicBezTo>
                  <a:pt x="91138" y="70736"/>
                  <a:pt x="70736" y="91138"/>
                  <a:pt x="45569" y="91138"/>
                </a:cubicBezTo>
                <a:cubicBezTo>
                  <a:pt x="20402" y="91138"/>
                  <a:pt x="0" y="70736"/>
                  <a:pt x="0" y="45569"/>
                </a:cubicBezTo>
                <a:cubicBezTo>
                  <a:pt x="0" y="20402"/>
                  <a:pt x="20402" y="0"/>
                  <a:pt x="45569" y="0"/>
                </a:cubicBezTo>
                <a:cubicBezTo>
                  <a:pt x="70736" y="0"/>
                  <a:pt x="91138" y="20402"/>
                  <a:pt x="91138" y="45569"/>
                </a:cubicBezTo>
                <a:close/>
              </a:path>
            </a:pathLst>
          </a:custGeom>
          <a:solidFill>
            <a:srgbClr val="FFFFFF"/>
          </a:solidFill>
          <a:ln w="422" cap="flat">
            <a:noFill/>
            <a:prstDash val="solid"/>
            <a:miter/>
          </a:ln>
        </p:spPr>
        <p:txBody>
          <a:bodyPr rtlCol="0" anchor="ctr"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Univers"/>
              <a:ea typeface="+mn-ea"/>
              <a:cs typeface="+mn-cs"/>
            </a:endParaRPr>
          </a:p>
        </p:txBody>
      </p:sp>
      <p:sp>
        <p:nvSpPr>
          <p:cNvPr id="12" name="Graphic 15">
            <a:extLst>
              <a:ext uri="{FF2B5EF4-FFF2-40B4-BE49-F238E27FC236}">
                <a16:creationId xmlns:a16="http://schemas.microsoft.com/office/drawing/2014/main" id="{AEA7509D-F04F-40CB-A0B3-EEF16499CC9F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3458819" y="1037066"/>
            <a:ext cx="127714" cy="127714"/>
          </a:xfrm>
          <a:custGeom>
            <a:avLst/>
            <a:gdLst>
              <a:gd name="connsiteX0" fmla="*/ 63857 w 127714"/>
              <a:gd name="connsiteY0" fmla="*/ 18874 h 127714"/>
              <a:gd name="connsiteX1" fmla="*/ 108840 w 127714"/>
              <a:gd name="connsiteY1" fmla="*/ 63857 h 127714"/>
              <a:gd name="connsiteX2" fmla="*/ 63857 w 127714"/>
              <a:gd name="connsiteY2" fmla="*/ 108840 h 127714"/>
              <a:gd name="connsiteX3" fmla="*/ 18874 w 127714"/>
              <a:gd name="connsiteY3" fmla="*/ 63857 h 127714"/>
              <a:gd name="connsiteX4" fmla="*/ 63857 w 127714"/>
              <a:gd name="connsiteY4" fmla="*/ 18874 h 127714"/>
              <a:gd name="connsiteX5" fmla="*/ 63857 w 127714"/>
              <a:gd name="connsiteY5" fmla="*/ 0 h 127714"/>
              <a:gd name="connsiteX6" fmla="*/ 0 w 127714"/>
              <a:gd name="connsiteY6" fmla="*/ 63857 h 127714"/>
              <a:gd name="connsiteX7" fmla="*/ 63857 w 127714"/>
              <a:gd name="connsiteY7" fmla="*/ 127714 h 127714"/>
              <a:gd name="connsiteX8" fmla="*/ 127714 w 127714"/>
              <a:gd name="connsiteY8" fmla="*/ 63857 h 127714"/>
              <a:gd name="connsiteX9" fmla="*/ 63857 w 127714"/>
              <a:gd name="connsiteY9" fmla="*/ 0 h 12771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</a:cxnLst>
            <a:rect l="l" t="t" r="r" b="b"/>
            <a:pathLst>
              <a:path w="127714" h="127714">
                <a:moveTo>
                  <a:pt x="63857" y="18874"/>
                </a:moveTo>
                <a:cubicBezTo>
                  <a:pt x="88700" y="18874"/>
                  <a:pt x="108840" y="39014"/>
                  <a:pt x="108840" y="63857"/>
                </a:cubicBezTo>
                <a:cubicBezTo>
                  <a:pt x="108840" y="88700"/>
                  <a:pt x="88700" y="108840"/>
                  <a:pt x="63857" y="108840"/>
                </a:cubicBezTo>
                <a:cubicBezTo>
                  <a:pt x="39014" y="108840"/>
                  <a:pt x="18874" y="88700"/>
                  <a:pt x="18874" y="63857"/>
                </a:cubicBezTo>
                <a:cubicBezTo>
                  <a:pt x="18898" y="39024"/>
                  <a:pt x="39024" y="18898"/>
                  <a:pt x="63857" y="18874"/>
                </a:cubicBezTo>
                <a:moveTo>
                  <a:pt x="63857" y="0"/>
                </a:moveTo>
                <a:cubicBezTo>
                  <a:pt x="28590" y="0"/>
                  <a:pt x="0" y="28590"/>
                  <a:pt x="0" y="63857"/>
                </a:cubicBezTo>
                <a:cubicBezTo>
                  <a:pt x="0" y="99124"/>
                  <a:pt x="28590" y="127714"/>
                  <a:pt x="63857" y="127714"/>
                </a:cubicBezTo>
                <a:cubicBezTo>
                  <a:pt x="99124" y="127714"/>
                  <a:pt x="127714" y="99124"/>
                  <a:pt x="127714" y="63857"/>
                </a:cubicBezTo>
                <a:cubicBezTo>
                  <a:pt x="127714" y="28590"/>
                  <a:pt x="99124" y="0"/>
                  <a:pt x="63857" y="0"/>
                </a:cubicBezTo>
                <a:close/>
              </a:path>
            </a:pathLst>
          </a:custGeom>
          <a:solidFill>
            <a:srgbClr val="FFFFFF"/>
          </a:solidFill>
          <a:ln w="610" cap="flat">
            <a:noFill/>
            <a:prstDash val="solid"/>
            <a:miter/>
          </a:ln>
        </p:spPr>
        <p:txBody>
          <a:bodyPr rtlCol="0" anchor="ctr"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Univers"/>
              <a:ea typeface="+mn-ea"/>
              <a:cs typeface="+mn-cs"/>
            </a:endParaRPr>
          </a:p>
        </p:txBody>
      </p:sp>
      <p:cxnSp>
        <p:nvCxnSpPr>
          <p:cNvPr id="14" name="Straight Connector 18">
            <a:extLst>
              <a:ext uri="{FF2B5EF4-FFF2-40B4-BE49-F238E27FC236}">
                <a16:creationId xmlns:a16="http://schemas.microsoft.com/office/drawing/2014/main" id="{56020367-4FD5-4596-8E10-C5F095CD8DBF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CxnSpPr>
            <a:cxnSpLocks noGrp="1" noRot="1" noChangeAspect="1" noMove="1" noResize="1" noEditPoints="1" noAdjustHandles="1" noChangeArrowheads="1" noChangeShapeType="1"/>
          </p:cNvCxn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CxnSpPr>
        <p:spPr>
          <a:xfrm>
            <a:off x="856114" y="3503032"/>
            <a:ext cx="0" cy="3346090"/>
          </a:xfrm>
          <a:prstGeom prst="line">
            <a:avLst/>
          </a:prstGeom>
          <a:ln w="25400" cap="sq">
            <a:solidFill>
              <a:schemeClr val="bg1"/>
            </a:solidFill>
            <a:bevel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6" name="Graphic 22">
            <a:extLst>
              <a:ext uri="{FF2B5EF4-FFF2-40B4-BE49-F238E27FC236}">
                <a16:creationId xmlns:a16="http://schemas.microsoft.com/office/drawing/2014/main" id="{508BEF50-7B1E-49A4-BC19-5F4F1D755E64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10836425" y="5636680"/>
            <a:ext cx="151536" cy="151536"/>
          </a:xfrm>
          <a:custGeom>
            <a:avLst/>
            <a:gdLst>
              <a:gd name="connsiteX0" fmla="*/ 141251 w 151536"/>
              <a:gd name="connsiteY0" fmla="*/ 65483 h 151536"/>
              <a:gd name="connsiteX1" fmla="*/ 86053 w 151536"/>
              <a:gd name="connsiteY1" fmla="*/ 65483 h 151536"/>
              <a:gd name="connsiteX2" fmla="*/ 86053 w 151536"/>
              <a:gd name="connsiteY2" fmla="*/ 10285 h 151536"/>
              <a:gd name="connsiteX3" fmla="*/ 75768 w 151536"/>
              <a:gd name="connsiteY3" fmla="*/ 0 h 151536"/>
              <a:gd name="connsiteX4" fmla="*/ 65483 w 151536"/>
              <a:gd name="connsiteY4" fmla="*/ 10285 h 151536"/>
              <a:gd name="connsiteX5" fmla="*/ 65483 w 151536"/>
              <a:gd name="connsiteY5" fmla="*/ 65483 h 151536"/>
              <a:gd name="connsiteX6" fmla="*/ 10285 w 151536"/>
              <a:gd name="connsiteY6" fmla="*/ 65483 h 151536"/>
              <a:gd name="connsiteX7" fmla="*/ 0 w 151536"/>
              <a:gd name="connsiteY7" fmla="*/ 75768 h 151536"/>
              <a:gd name="connsiteX8" fmla="*/ 10285 w 151536"/>
              <a:gd name="connsiteY8" fmla="*/ 86053 h 151536"/>
              <a:gd name="connsiteX9" fmla="*/ 65483 w 151536"/>
              <a:gd name="connsiteY9" fmla="*/ 86053 h 151536"/>
              <a:gd name="connsiteX10" fmla="*/ 65483 w 151536"/>
              <a:gd name="connsiteY10" fmla="*/ 141251 h 151536"/>
              <a:gd name="connsiteX11" fmla="*/ 75768 w 151536"/>
              <a:gd name="connsiteY11" fmla="*/ 151536 h 151536"/>
              <a:gd name="connsiteX12" fmla="*/ 86053 w 151536"/>
              <a:gd name="connsiteY12" fmla="*/ 141251 h 151536"/>
              <a:gd name="connsiteX13" fmla="*/ 86053 w 151536"/>
              <a:gd name="connsiteY13" fmla="*/ 86053 h 151536"/>
              <a:gd name="connsiteX14" fmla="*/ 141251 w 151536"/>
              <a:gd name="connsiteY14" fmla="*/ 86053 h 151536"/>
              <a:gd name="connsiteX15" fmla="*/ 151536 w 151536"/>
              <a:gd name="connsiteY15" fmla="*/ 75768 h 151536"/>
              <a:gd name="connsiteX16" fmla="*/ 141251 w 151536"/>
              <a:gd name="connsiteY16" fmla="*/ 65483 h 15153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</a:cxnLst>
            <a:rect l="l" t="t" r="r" b="b"/>
            <a:pathLst>
              <a:path w="151536" h="151536">
                <a:moveTo>
                  <a:pt x="141251" y="65483"/>
                </a:moveTo>
                <a:lnTo>
                  <a:pt x="86053" y="65483"/>
                </a:lnTo>
                <a:lnTo>
                  <a:pt x="86053" y="10285"/>
                </a:lnTo>
                <a:cubicBezTo>
                  <a:pt x="86053" y="4605"/>
                  <a:pt x="81448" y="0"/>
                  <a:pt x="75768" y="0"/>
                </a:cubicBezTo>
                <a:cubicBezTo>
                  <a:pt x="70088" y="0"/>
                  <a:pt x="65483" y="4605"/>
                  <a:pt x="65483" y="10285"/>
                </a:cubicBezTo>
                <a:lnTo>
                  <a:pt x="65483" y="65483"/>
                </a:lnTo>
                <a:lnTo>
                  <a:pt x="10285" y="65483"/>
                </a:lnTo>
                <a:cubicBezTo>
                  <a:pt x="4605" y="65483"/>
                  <a:pt x="0" y="70088"/>
                  <a:pt x="0" y="75768"/>
                </a:cubicBezTo>
                <a:cubicBezTo>
                  <a:pt x="0" y="81448"/>
                  <a:pt x="4605" y="86053"/>
                  <a:pt x="10285" y="86053"/>
                </a:cubicBezTo>
                <a:lnTo>
                  <a:pt x="65483" y="86053"/>
                </a:lnTo>
                <a:lnTo>
                  <a:pt x="65483" y="141251"/>
                </a:lnTo>
                <a:cubicBezTo>
                  <a:pt x="65483" y="146931"/>
                  <a:pt x="70088" y="151536"/>
                  <a:pt x="75768" y="151536"/>
                </a:cubicBezTo>
                <a:cubicBezTo>
                  <a:pt x="81448" y="151536"/>
                  <a:pt x="86053" y="146931"/>
                  <a:pt x="86053" y="141251"/>
                </a:cubicBezTo>
                <a:lnTo>
                  <a:pt x="86053" y="86053"/>
                </a:lnTo>
                <a:lnTo>
                  <a:pt x="141251" y="86053"/>
                </a:lnTo>
                <a:cubicBezTo>
                  <a:pt x="146931" y="86053"/>
                  <a:pt x="151536" y="81448"/>
                  <a:pt x="151536" y="75768"/>
                </a:cubicBezTo>
                <a:cubicBezTo>
                  <a:pt x="151536" y="70088"/>
                  <a:pt x="146931" y="65483"/>
                  <a:pt x="141251" y="65483"/>
                </a:cubicBezTo>
                <a:close/>
              </a:path>
            </a:pathLst>
          </a:custGeom>
          <a:solidFill>
            <a:srgbClr val="FFFFFF"/>
          </a:solidFill>
          <a:ln w="646" cap="flat">
            <a:noFill/>
            <a:prstDash val="solid"/>
            <a:miter/>
          </a:ln>
        </p:spPr>
        <p:txBody>
          <a:bodyPr rtlCol="0" anchor="ctr"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Univers"/>
              <a:ea typeface="+mn-ea"/>
              <a:cs typeface="+mn-cs"/>
            </a:endParaRPr>
          </a:p>
        </p:txBody>
      </p:sp>
      <p:sp>
        <p:nvSpPr>
          <p:cNvPr id="23" name="Graphic 23">
            <a:extLst>
              <a:ext uri="{FF2B5EF4-FFF2-40B4-BE49-F238E27FC236}">
                <a16:creationId xmlns:a16="http://schemas.microsoft.com/office/drawing/2014/main" id="{3FBAD350-5664-4811-A208-657FB882D350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11245175" y="6096759"/>
            <a:ext cx="108625" cy="108625"/>
          </a:xfrm>
          <a:custGeom>
            <a:avLst/>
            <a:gdLst>
              <a:gd name="connsiteX0" fmla="*/ 54313 w 108625"/>
              <a:gd name="connsiteY0" fmla="*/ 16053 h 108625"/>
              <a:gd name="connsiteX1" fmla="*/ 92572 w 108625"/>
              <a:gd name="connsiteY1" fmla="*/ 54313 h 108625"/>
              <a:gd name="connsiteX2" fmla="*/ 54313 w 108625"/>
              <a:gd name="connsiteY2" fmla="*/ 92572 h 108625"/>
              <a:gd name="connsiteX3" fmla="*/ 16053 w 108625"/>
              <a:gd name="connsiteY3" fmla="*/ 54313 h 108625"/>
              <a:gd name="connsiteX4" fmla="*/ 54313 w 108625"/>
              <a:gd name="connsiteY4" fmla="*/ 16053 h 108625"/>
              <a:gd name="connsiteX5" fmla="*/ 54313 w 108625"/>
              <a:gd name="connsiteY5" fmla="*/ 0 h 108625"/>
              <a:gd name="connsiteX6" fmla="*/ 0 w 108625"/>
              <a:gd name="connsiteY6" fmla="*/ 54313 h 108625"/>
              <a:gd name="connsiteX7" fmla="*/ 54313 w 108625"/>
              <a:gd name="connsiteY7" fmla="*/ 108625 h 108625"/>
              <a:gd name="connsiteX8" fmla="*/ 108625 w 108625"/>
              <a:gd name="connsiteY8" fmla="*/ 54313 h 108625"/>
              <a:gd name="connsiteX9" fmla="*/ 54313 w 108625"/>
              <a:gd name="connsiteY9" fmla="*/ 0 h 10862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</a:cxnLst>
            <a:rect l="l" t="t" r="r" b="b"/>
            <a:pathLst>
              <a:path w="108625" h="108625">
                <a:moveTo>
                  <a:pt x="54313" y="16053"/>
                </a:moveTo>
                <a:cubicBezTo>
                  <a:pt x="75442" y="16053"/>
                  <a:pt x="92572" y="33182"/>
                  <a:pt x="92572" y="54313"/>
                </a:cubicBezTo>
                <a:cubicBezTo>
                  <a:pt x="92572" y="75442"/>
                  <a:pt x="75442" y="92572"/>
                  <a:pt x="54313" y="92572"/>
                </a:cubicBezTo>
                <a:cubicBezTo>
                  <a:pt x="33182" y="92572"/>
                  <a:pt x="16053" y="75442"/>
                  <a:pt x="16053" y="54313"/>
                </a:cubicBezTo>
                <a:cubicBezTo>
                  <a:pt x="16074" y="33191"/>
                  <a:pt x="33191" y="16074"/>
                  <a:pt x="54313" y="16053"/>
                </a:cubicBezTo>
                <a:moveTo>
                  <a:pt x="54313" y="0"/>
                </a:moveTo>
                <a:cubicBezTo>
                  <a:pt x="24317" y="0"/>
                  <a:pt x="0" y="24317"/>
                  <a:pt x="0" y="54313"/>
                </a:cubicBezTo>
                <a:cubicBezTo>
                  <a:pt x="0" y="84309"/>
                  <a:pt x="24317" y="108625"/>
                  <a:pt x="54313" y="108625"/>
                </a:cubicBezTo>
                <a:cubicBezTo>
                  <a:pt x="84309" y="108625"/>
                  <a:pt x="108625" y="84309"/>
                  <a:pt x="108625" y="54313"/>
                </a:cubicBezTo>
                <a:cubicBezTo>
                  <a:pt x="108625" y="24317"/>
                  <a:pt x="84309" y="0"/>
                  <a:pt x="54313" y="0"/>
                </a:cubicBezTo>
                <a:close/>
              </a:path>
            </a:pathLst>
          </a:custGeom>
          <a:solidFill>
            <a:srgbClr val="FFFFFF"/>
          </a:solidFill>
          <a:ln w="516" cap="flat">
            <a:noFill/>
            <a:prstDash val="solid"/>
            <a:miter/>
          </a:ln>
        </p:spPr>
        <p:txBody>
          <a:bodyPr rtlCol="0" anchor="ctr"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Univers"/>
              <a:ea typeface="+mn-ea"/>
              <a:cs typeface="+mn-cs"/>
            </a:endParaRPr>
          </a:p>
        </p:txBody>
      </p:sp>
      <p:sp>
        <p:nvSpPr>
          <p:cNvPr id="25" name="Graphic 21">
            <a:extLst>
              <a:ext uri="{FF2B5EF4-FFF2-40B4-BE49-F238E27FC236}">
                <a16:creationId xmlns:a16="http://schemas.microsoft.com/office/drawing/2014/main" id="{C39ADB8F-D187-49D7-BDCF-C1B6DC727068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10554288" y="6238029"/>
            <a:ext cx="95759" cy="95759"/>
          </a:xfrm>
          <a:custGeom>
            <a:avLst/>
            <a:gdLst>
              <a:gd name="connsiteX0" fmla="*/ 95759 w 95759"/>
              <a:gd name="connsiteY0" fmla="*/ 47880 h 95759"/>
              <a:gd name="connsiteX1" fmla="*/ 47880 w 95759"/>
              <a:gd name="connsiteY1" fmla="*/ 95759 h 95759"/>
              <a:gd name="connsiteX2" fmla="*/ 0 w 95759"/>
              <a:gd name="connsiteY2" fmla="*/ 47880 h 95759"/>
              <a:gd name="connsiteX3" fmla="*/ 47880 w 95759"/>
              <a:gd name="connsiteY3" fmla="*/ 0 h 95759"/>
              <a:gd name="connsiteX4" fmla="*/ 95759 w 95759"/>
              <a:gd name="connsiteY4" fmla="*/ 47880 h 9575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95759" h="95759">
                <a:moveTo>
                  <a:pt x="95759" y="47880"/>
                </a:moveTo>
                <a:cubicBezTo>
                  <a:pt x="95759" y="74323"/>
                  <a:pt x="74323" y="95759"/>
                  <a:pt x="47880" y="95759"/>
                </a:cubicBezTo>
                <a:cubicBezTo>
                  <a:pt x="21436" y="95759"/>
                  <a:pt x="0" y="74323"/>
                  <a:pt x="0" y="47880"/>
                </a:cubicBezTo>
                <a:cubicBezTo>
                  <a:pt x="0" y="21436"/>
                  <a:pt x="21436" y="0"/>
                  <a:pt x="47880" y="0"/>
                </a:cubicBezTo>
                <a:cubicBezTo>
                  <a:pt x="74323" y="0"/>
                  <a:pt x="95759" y="21436"/>
                  <a:pt x="95759" y="47880"/>
                </a:cubicBezTo>
                <a:close/>
              </a:path>
            </a:pathLst>
          </a:custGeom>
          <a:solidFill>
            <a:srgbClr val="FFFFFF"/>
          </a:solidFill>
          <a:ln w="469" cap="flat">
            <a:noFill/>
            <a:prstDash val="solid"/>
            <a:miter/>
          </a:ln>
        </p:spPr>
        <p:txBody>
          <a:bodyPr rtlCol="0" anchor="ctr"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Univers"/>
              <a:ea typeface="+mn-ea"/>
              <a:cs typeface="+mn-cs"/>
            </a:endParaRPr>
          </a:p>
        </p:txBody>
      </p:sp>
      <p:pic>
        <p:nvPicPr>
          <p:cNvPr id="22" name="Picture 80" descr="Pradžia">
            <a:hlinkClick r:id="rId2"/>
            <a:extLst>
              <a:ext uri="{FF2B5EF4-FFF2-40B4-BE49-F238E27FC236}">
                <a16:creationId xmlns:a16="http://schemas.microsoft.com/office/drawing/2014/main" id="{28E6690C-0C3B-4391-8B75-E114123248C3}"/>
              </a:ext>
            </a:extLst>
          </p:cNvPr>
          <p:cNvPicPr/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781858" y="83748"/>
            <a:ext cx="2102561" cy="2162064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1830288308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>
            <a:lumMod val="95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Pavadinimas 1">
            <a:extLst>
              <a:ext uri="{FF2B5EF4-FFF2-40B4-BE49-F238E27FC236}">
                <a16:creationId xmlns:a16="http://schemas.microsoft.com/office/drawing/2014/main" id="{29371B2A-AED7-4D8C-95A5-52B2A7F8697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765109" y="223723"/>
            <a:ext cx="10515600" cy="1325563"/>
          </a:xfrm>
        </p:spPr>
        <p:txBody>
          <a:bodyPr/>
          <a:lstStyle/>
          <a:p>
            <a:r>
              <a:rPr lang="en-GB" dirty="0">
                <a:solidFill>
                  <a:srgbClr val="52876B"/>
                </a:solidFill>
              </a:rPr>
              <a:t>TYRIMO METODOLOGIJA (I)</a:t>
            </a:r>
            <a:endParaRPr lang="lt-LT" dirty="0">
              <a:solidFill>
                <a:srgbClr val="52876B"/>
              </a:solidFill>
            </a:endParaRPr>
          </a:p>
        </p:txBody>
      </p:sp>
      <p:graphicFrame>
        <p:nvGraphicFramePr>
          <p:cNvPr id="4" name="Lentelė 3">
            <a:extLst>
              <a:ext uri="{FF2B5EF4-FFF2-40B4-BE49-F238E27FC236}">
                <a16:creationId xmlns:a16="http://schemas.microsoft.com/office/drawing/2014/main" id="{7E7F5F32-89CE-47D2-8067-7491CCFD4EB4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020958705"/>
              </p:ext>
            </p:extLst>
          </p:nvPr>
        </p:nvGraphicFramePr>
        <p:xfrm>
          <a:off x="999242" y="1767840"/>
          <a:ext cx="10642862" cy="3322320"/>
        </p:xfrm>
        <a:graphic>
          <a:graphicData uri="http://schemas.openxmlformats.org/drawingml/2006/table">
            <a:tbl>
              <a:tblPr firstRow="1" firstCol="1" bandRow="1">
                <a:tableStyleId>{5C22544A-7EE6-4342-B048-85BDC9FD1C3A}</a:tableStyleId>
              </a:tblPr>
              <a:tblGrid>
                <a:gridCol w="2088330">
                  <a:extLst>
                    <a:ext uri="{9D8B030D-6E8A-4147-A177-3AD203B41FA5}">
                      <a16:colId xmlns:a16="http://schemas.microsoft.com/office/drawing/2014/main" val="308841846"/>
                    </a:ext>
                  </a:extLst>
                </a:gridCol>
                <a:gridCol w="8554532">
                  <a:extLst>
                    <a:ext uri="{9D8B030D-6E8A-4147-A177-3AD203B41FA5}">
                      <a16:colId xmlns:a16="http://schemas.microsoft.com/office/drawing/2014/main" val="3685659644"/>
                    </a:ext>
                  </a:extLst>
                </a:gridCol>
              </a:tblGrid>
              <a:tr h="0">
                <a:tc>
                  <a:txBody>
                    <a:bodyPr/>
                    <a:lstStyle/>
                    <a:p>
                      <a:pPr algn="l">
                        <a:spcAft>
                          <a:spcPts val="600"/>
                        </a:spcAft>
                      </a:pPr>
                      <a:r>
                        <a:rPr lang="lt-LT" sz="1600" dirty="0">
                          <a:effectLst/>
                          <a:latin typeface="Cambria" panose="02040503050406030204" pitchFamily="18" charset="0"/>
                          <a:ea typeface="Cambria" panose="02040503050406030204" pitchFamily="18" charset="0"/>
                        </a:rPr>
                        <a:t>Tyrimo tikslas</a:t>
                      </a:r>
                      <a:endParaRPr lang="lt-LT" sz="1600" dirty="0">
                        <a:effectLst/>
                        <a:latin typeface="Cambria" panose="02040503050406030204" pitchFamily="18" charset="0"/>
                        <a:ea typeface="Cambria" panose="020405030504060302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solidFill>
                      <a:srgbClr val="52876B"/>
                    </a:solidFill>
                  </a:tcPr>
                </a:tc>
                <a:tc>
                  <a:txBody>
                    <a:bodyPr/>
                    <a:lstStyle/>
                    <a:p>
                      <a:pPr algn="just">
                        <a:spcAft>
                          <a:spcPts val="600"/>
                        </a:spcAft>
                      </a:pPr>
                      <a:r>
                        <a:rPr lang="lt-LT" sz="1400" b="0" dirty="0">
                          <a:solidFill>
                            <a:schemeClr val="tx1"/>
                          </a:solidFill>
                          <a:effectLst/>
                          <a:latin typeface="Cambria" panose="02040503050406030204" pitchFamily="18" charset="0"/>
                          <a:ea typeface="Cambria" panose="02040503050406030204" pitchFamily="18" charset="0"/>
                        </a:rPr>
                        <a:t>Šiuo tyrimu siekiama išsiaiškinti Biržų rajono savivaldybės gyventojų nuomonę apie gyvenimo problemas ir strategines rajono kryptis, siekiant integruoti gyventojų nuomonę į rengiamą Biržų rajono savivaldybės strateginį plėtros planą 2021–2030 m. </a:t>
                      </a:r>
                      <a:endParaRPr lang="lt-LT" sz="1400" b="0" dirty="0">
                        <a:solidFill>
                          <a:schemeClr val="tx1"/>
                        </a:solidFill>
                        <a:effectLst/>
                        <a:latin typeface="Cambria" panose="02040503050406030204" pitchFamily="18" charset="0"/>
                        <a:ea typeface="Cambria" panose="020405030504060302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solidFill>
                      <a:srgbClr val="E9F0E8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31493676"/>
                  </a:ext>
                </a:extLst>
              </a:tr>
              <a:tr h="0">
                <a:tc>
                  <a:txBody>
                    <a:bodyPr/>
                    <a:lstStyle/>
                    <a:p>
                      <a:pPr algn="l">
                        <a:spcAft>
                          <a:spcPts val="600"/>
                        </a:spcAft>
                      </a:pPr>
                      <a:r>
                        <a:rPr lang="lt-LT" sz="1600" dirty="0">
                          <a:effectLst/>
                          <a:latin typeface="Cambria" panose="02040503050406030204" pitchFamily="18" charset="0"/>
                          <a:ea typeface="Cambria" panose="02040503050406030204" pitchFamily="18" charset="0"/>
                        </a:rPr>
                        <a:t>Tyrimo uždaviniai</a:t>
                      </a:r>
                      <a:endParaRPr lang="lt-LT" sz="1600" dirty="0">
                        <a:effectLst/>
                        <a:latin typeface="Cambria" panose="02040503050406030204" pitchFamily="18" charset="0"/>
                        <a:ea typeface="Cambria" panose="020405030504060302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solidFill>
                      <a:srgbClr val="52876B"/>
                    </a:solidFill>
                  </a:tcPr>
                </a:tc>
                <a:tc>
                  <a:txBody>
                    <a:bodyPr/>
                    <a:lstStyle/>
                    <a:p>
                      <a:pPr algn="just">
                        <a:spcAft>
                          <a:spcPts val="600"/>
                        </a:spcAft>
                      </a:pPr>
                      <a:r>
                        <a:rPr lang="en-GB" sz="1400" dirty="0">
                          <a:effectLst/>
                          <a:latin typeface="Cambria" panose="02040503050406030204" pitchFamily="18" charset="0"/>
                          <a:ea typeface="Cambria" panose="02040503050406030204" pitchFamily="18" charset="0"/>
                        </a:rPr>
                        <a:t>Į</a:t>
                      </a:r>
                      <a:r>
                        <a:rPr lang="lt-LT" sz="1400" dirty="0">
                          <a:effectLst/>
                          <a:latin typeface="Cambria" panose="02040503050406030204" pitchFamily="18" charset="0"/>
                          <a:ea typeface="Cambria" panose="02040503050406030204" pitchFamily="18" charset="0"/>
                        </a:rPr>
                        <a:t>vertinti Biržų rajono savivaldybės gyventojų pasitenkinimą viešosiomis ir administracinėmis paslaugomis, teikiamomis savivaldybės teritorijoje. </a:t>
                      </a:r>
                      <a:endParaRPr lang="lt-LT" sz="1400" dirty="0">
                        <a:effectLst/>
                        <a:latin typeface="Cambria" panose="02040503050406030204" pitchFamily="18" charset="0"/>
                        <a:ea typeface="Cambria" panose="020405030504060302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3697345112"/>
                  </a:ext>
                </a:extLst>
              </a:tr>
              <a:tr h="0">
                <a:tc>
                  <a:txBody>
                    <a:bodyPr/>
                    <a:lstStyle/>
                    <a:p>
                      <a:pPr algn="l">
                        <a:spcAft>
                          <a:spcPts val="600"/>
                        </a:spcAft>
                      </a:pPr>
                      <a:r>
                        <a:rPr lang="lt-LT" sz="1600" dirty="0">
                          <a:effectLst/>
                          <a:latin typeface="Cambria" panose="02040503050406030204" pitchFamily="18" charset="0"/>
                          <a:ea typeface="Cambria" panose="02040503050406030204" pitchFamily="18" charset="0"/>
                        </a:rPr>
                        <a:t>Tyrimo tikslinės grupės </a:t>
                      </a:r>
                      <a:endParaRPr lang="lt-LT" sz="1600" dirty="0">
                        <a:effectLst/>
                        <a:latin typeface="Cambria" panose="02040503050406030204" pitchFamily="18" charset="0"/>
                        <a:ea typeface="Cambria" panose="020405030504060302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solidFill>
                      <a:srgbClr val="52876B"/>
                    </a:solidFill>
                  </a:tcPr>
                </a:tc>
                <a:tc>
                  <a:txBody>
                    <a:bodyPr/>
                    <a:lstStyle/>
                    <a:p>
                      <a:pPr algn="just">
                        <a:spcAft>
                          <a:spcPts val="600"/>
                        </a:spcAft>
                      </a:pPr>
                      <a:r>
                        <a:rPr lang="lt-LT" sz="1400" dirty="0">
                          <a:effectLst/>
                          <a:latin typeface="Cambria" panose="02040503050406030204" pitchFamily="18" charset="0"/>
                          <a:ea typeface="Cambria" panose="02040503050406030204" pitchFamily="18" charset="0"/>
                        </a:rPr>
                        <a:t>Biržų rajono savivaldybės gyventojai, vyresni nei 18 m. amžiaus (imtinai), kurie pagal Lietuvos statistikos departamento duomenis 2021 m. pradžioje sudarė 18 868 asmenis. </a:t>
                      </a:r>
                      <a:endParaRPr lang="lt-LT" sz="1400" dirty="0">
                        <a:effectLst/>
                        <a:latin typeface="Cambria" panose="02040503050406030204" pitchFamily="18" charset="0"/>
                        <a:ea typeface="Cambria" panose="020405030504060302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2256351417"/>
                  </a:ext>
                </a:extLst>
              </a:tr>
              <a:tr h="0">
                <a:tc>
                  <a:txBody>
                    <a:bodyPr/>
                    <a:lstStyle/>
                    <a:p>
                      <a:pPr algn="l">
                        <a:spcAft>
                          <a:spcPts val="600"/>
                        </a:spcAft>
                      </a:pPr>
                      <a:r>
                        <a:rPr lang="lt-LT" sz="1600" dirty="0">
                          <a:effectLst/>
                          <a:latin typeface="Cambria" panose="02040503050406030204" pitchFamily="18" charset="0"/>
                          <a:ea typeface="Cambria" panose="02040503050406030204" pitchFamily="18" charset="0"/>
                        </a:rPr>
                        <a:t>Tyrimo imtis</a:t>
                      </a:r>
                      <a:endParaRPr lang="lt-LT" sz="1600" dirty="0">
                        <a:effectLst/>
                        <a:latin typeface="Cambria" panose="02040503050406030204" pitchFamily="18" charset="0"/>
                        <a:ea typeface="Cambria" panose="020405030504060302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solidFill>
                      <a:srgbClr val="52876B"/>
                    </a:solidFill>
                  </a:tcPr>
                </a:tc>
                <a:tc>
                  <a:txBody>
                    <a:bodyPr/>
                    <a:lstStyle/>
                    <a:p>
                      <a:pPr algn="just">
                        <a:spcAft>
                          <a:spcPts val="600"/>
                        </a:spcAft>
                      </a:pPr>
                      <a:r>
                        <a:rPr lang="lt-LT" sz="1400" dirty="0">
                          <a:effectLst/>
                          <a:latin typeface="Cambria" panose="02040503050406030204" pitchFamily="18" charset="0"/>
                          <a:ea typeface="Cambria" panose="02040503050406030204" pitchFamily="18" charset="0"/>
                        </a:rPr>
                        <a:t>Tyrimo imtis pasirinkta su 5 proc. paklaida ir 95 proc. tikimybe. Privaloma imtis apskaičiuota pagal </a:t>
                      </a:r>
                      <a:r>
                        <a:rPr lang="lt-LT" sz="1400" u="sng" dirty="0">
                          <a:effectLst/>
                          <a:latin typeface="Cambria" panose="02040503050406030204" pitchFamily="18" charset="0"/>
                          <a:ea typeface="Cambria" panose="02040503050406030204" pitchFamily="18" charset="0"/>
                          <a:hlinkClick r:id="rId2"/>
                        </a:rPr>
                        <a:t>www.apklausos.lt</a:t>
                      </a:r>
                      <a:r>
                        <a:rPr lang="lt-LT" sz="1400" dirty="0">
                          <a:effectLst/>
                          <a:latin typeface="Cambria" panose="02040503050406030204" pitchFamily="18" charset="0"/>
                          <a:ea typeface="Cambria" panose="02040503050406030204" pitchFamily="18" charset="0"/>
                        </a:rPr>
                        <a:t>. Ji turi būti lygi 377 respondentai. Faktinė tyrimo imtis (N=425) didesnė, nei apskaičiuota. Ją sudaro Biržų rajono savivaldybės gyventojai, vyresni nei 18 m. amžiaus. Imtis atrinkta taikant atsitiktinės tikimybinės atrankos metodą. </a:t>
                      </a:r>
                      <a:endParaRPr lang="lt-LT" sz="1400" dirty="0">
                        <a:effectLst/>
                        <a:latin typeface="Cambria" panose="02040503050406030204" pitchFamily="18" charset="0"/>
                        <a:ea typeface="Cambria" panose="020405030504060302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2467611977"/>
                  </a:ext>
                </a:extLst>
              </a:tr>
              <a:tr h="0">
                <a:tc>
                  <a:txBody>
                    <a:bodyPr/>
                    <a:lstStyle/>
                    <a:p>
                      <a:pPr algn="l">
                        <a:spcAft>
                          <a:spcPts val="600"/>
                        </a:spcAft>
                      </a:pPr>
                      <a:r>
                        <a:rPr lang="lt-LT" sz="1600" dirty="0">
                          <a:effectLst/>
                          <a:latin typeface="Cambria" panose="02040503050406030204" pitchFamily="18" charset="0"/>
                          <a:ea typeface="Cambria" panose="02040503050406030204" pitchFamily="18" charset="0"/>
                        </a:rPr>
                        <a:t>Tyrimo metodas</a:t>
                      </a:r>
                      <a:endParaRPr lang="lt-LT" sz="1600" dirty="0">
                        <a:effectLst/>
                        <a:latin typeface="Cambria" panose="02040503050406030204" pitchFamily="18" charset="0"/>
                        <a:ea typeface="Cambria" panose="020405030504060302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solidFill>
                      <a:srgbClr val="52876B"/>
                    </a:solidFill>
                  </a:tcPr>
                </a:tc>
                <a:tc>
                  <a:txBody>
                    <a:bodyPr/>
                    <a:lstStyle/>
                    <a:p>
                      <a:pPr algn="just">
                        <a:spcAft>
                          <a:spcPts val="600"/>
                        </a:spcAft>
                      </a:pPr>
                      <a:r>
                        <a:rPr lang="lt-LT" sz="1400" dirty="0">
                          <a:effectLst/>
                          <a:latin typeface="Cambria" panose="02040503050406030204" pitchFamily="18" charset="0"/>
                          <a:ea typeface="Cambria" panose="02040503050406030204" pitchFamily="18" charset="0"/>
                        </a:rPr>
                        <a:t>Apklausa vykdyta internetu (online), užpildant anketą patalpintą el. platformoje. Buvo užpildytos 425 anketos elektroninėje platformoje.  </a:t>
                      </a:r>
                      <a:endParaRPr lang="lt-LT" sz="1400" dirty="0">
                        <a:effectLst/>
                        <a:latin typeface="Cambria" panose="02040503050406030204" pitchFamily="18" charset="0"/>
                        <a:ea typeface="Cambria" panose="020405030504060302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442777056"/>
                  </a:ext>
                </a:extLst>
              </a:tr>
              <a:tr h="0">
                <a:tc>
                  <a:txBody>
                    <a:bodyPr/>
                    <a:lstStyle/>
                    <a:p>
                      <a:pPr algn="l">
                        <a:spcAft>
                          <a:spcPts val="600"/>
                        </a:spcAft>
                      </a:pPr>
                      <a:r>
                        <a:rPr lang="lt-LT" sz="1600" dirty="0">
                          <a:effectLst/>
                          <a:latin typeface="Cambria" panose="02040503050406030204" pitchFamily="18" charset="0"/>
                          <a:ea typeface="Cambria" panose="02040503050406030204" pitchFamily="18" charset="0"/>
                        </a:rPr>
                        <a:t>Tyrimo vykdymo laikotarpis</a:t>
                      </a:r>
                      <a:endParaRPr lang="lt-LT" sz="1600" dirty="0">
                        <a:effectLst/>
                        <a:latin typeface="Cambria" panose="02040503050406030204" pitchFamily="18" charset="0"/>
                        <a:ea typeface="Cambria" panose="020405030504060302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solidFill>
                      <a:srgbClr val="52876B"/>
                    </a:solidFill>
                  </a:tcPr>
                </a:tc>
                <a:tc>
                  <a:txBody>
                    <a:bodyPr/>
                    <a:lstStyle/>
                    <a:p>
                      <a:pPr algn="just">
                        <a:spcAft>
                          <a:spcPts val="600"/>
                        </a:spcAft>
                      </a:pPr>
                      <a:r>
                        <a:rPr lang="lt-LT" sz="1400" dirty="0">
                          <a:effectLst/>
                          <a:latin typeface="Cambria" panose="02040503050406030204" pitchFamily="18" charset="0"/>
                          <a:ea typeface="Cambria" panose="02040503050406030204" pitchFamily="18" charset="0"/>
                        </a:rPr>
                        <a:t>Duomenų rinkimas vyko nuo 2021 m. vasario 22 d. iki 2021 m. kovo 10 d. (imtinai). </a:t>
                      </a:r>
                      <a:endParaRPr lang="lt-LT" sz="1400" dirty="0">
                        <a:effectLst/>
                        <a:latin typeface="Cambria" panose="02040503050406030204" pitchFamily="18" charset="0"/>
                        <a:ea typeface="Cambria" panose="020405030504060302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990444967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4033780584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>
            <a:lumMod val="95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Pavadinimas 1">
            <a:extLst>
              <a:ext uri="{FF2B5EF4-FFF2-40B4-BE49-F238E27FC236}">
                <a16:creationId xmlns:a16="http://schemas.microsoft.com/office/drawing/2014/main" id="{29371B2A-AED7-4D8C-95A5-52B2A7F8697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765109" y="223723"/>
            <a:ext cx="10515600" cy="1325563"/>
          </a:xfrm>
        </p:spPr>
        <p:txBody>
          <a:bodyPr/>
          <a:lstStyle/>
          <a:p>
            <a:r>
              <a:rPr lang="en-GB" dirty="0">
                <a:solidFill>
                  <a:srgbClr val="52876B"/>
                </a:solidFill>
              </a:rPr>
              <a:t>TYRIMO METODOLOGIJA (II)</a:t>
            </a:r>
            <a:endParaRPr lang="lt-LT" dirty="0">
              <a:solidFill>
                <a:srgbClr val="52876B"/>
              </a:solidFill>
            </a:endParaRPr>
          </a:p>
        </p:txBody>
      </p:sp>
      <p:graphicFrame>
        <p:nvGraphicFramePr>
          <p:cNvPr id="3" name="Lentelė 2">
            <a:extLst>
              <a:ext uri="{FF2B5EF4-FFF2-40B4-BE49-F238E27FC236}">
                <a16:creationId xmlns:a16="http://schemas.microsoft.com/office/drawing/2014/main" id="{743F26BC-43DE-4251-8FE3-8F902787E745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502265300"/>
              </p:ext>
            </p:extLst>
          </p:nvPr>
        </p:nvGraphicFramePr>
        <p:xfrm>
          <a:off x="980388" y="1492035"/>
          <a:ext cx="10446505" cy="2910840"/>
        </p:xfrm>
        <a:graphic>
          <a:graphicData uri="http://schemas.openxmlformats.org/drawingml/2006/table">
            <a:tbl>
              <a:tblPr firstRow="1" firstCol="1" bandRow="1">
                <a:tableStyleId>{5C22544A-7EE6-4342-B048-85BDC9FD1C3A}</a:tableStyleId>
              </a:tblPr>
              <a:tblGrid>
                <a:gridCol w="1012373">
                  <a:extLst>
                    <a:ext uri="{9D8B030D-6E8A-4147-A177-3AD203B41FA5}">
                      <a16:colId xmlns:a16="http://schemas.microsoft.com/office/drawing/2014/main" val="3722582928"/>
                    </a:ext>
                  </a:extLst>
                </a:gridCol>
                <a:gridCol w="5302650">
                  <a:extLst>
                    <a:ext uri="{9D8B030D-6E8A-4147-A177-3AD203B41FA5}">
                      <a16:colId xmlns:a16="http://schemas.microsoft.com/office/drawing/2014/main" val="2884012904"/>
                    </a:ext>
                  </a:extLst>
                </a:gridCol>
                <a:gridCol w="1378195">
                  <a:extLst>
                    <a:ext uri="{9D8B030D-6E8A-4147-A177-3AD203B41FA5}">
                      <a16:colId xmlns:a16="http://schemas.microsoft.com/office/drawing/2014/main" val="1405696561"/>
                    </a:ext>
                  </a:extLst>
                </a:gridCol>
                <a:gridCol w="2753287">
                  <a:extLst>
                    <a:ext uri="{9D8B030D-6E8A-4147-A177-3AD203B41FA5}">
                      <a16:colId xmlns:a16="http://schemas.microsoft.com/office/drawing/2014/main" val="1666428453"/>
                    </a:ext>
                  </a:extLst>
                </a:gridCol>
              </a:tblGrid>
              <a:tr h="113036">
                <a:tc>
                  <a:txBody>
                    <a:bodyPr/>
                    <a:lstStyle/>
                    <a:p>
                      <a:pPr algn="ctr">
                        <a:spcAft>
                          <a:spcPts val="600"/>
                        </a:spcAft>
                      </a:pPr>
                      <a:r>
                        <a:rPr lang="lt-LT" sz="1600" dirty="0">
                          <a:effectLst/>
                          <a:latin typeface="Cambria" panose="02040503050406030204" pitchFamily="18" charset="0"/>
                          <a:ea typeface="Cambria" panose="02040503050406030204" pitchFamily="18" charset="0"/>
                        </a:rPr>
                        <a:t>Balai</a:t>
                      </a:r>
                      <a:endParaRPr lang="lt-LT" sz="1600" dirty="0">
                        <a:effectLst/>
                        <a:latin typeface="Cambria" panose="02040503050406030204" pitchFamily="18" charset="0"/>
                        <a:ea typeface="Cambria" panose="020405030504060302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solidFill>
                      <a:srgbClr val="52876B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600"/>
                        </a:spcAft>
                      </a:pPr>
                      <a:r>
                        <a:rPr lang="lt-LT" sz="1600" dirty="0">
                          <a:effectLst/>
                          <a:latin typeface="Cambria" panose="02040503050406030204" pitchFamily="18" charset="0"/>
                          <a:ea typeface="Cambria" panose="02040503050406030204" pitchFamily="18" charset="0"/>
                        </a:rPr>
                        <a:t>Įvertinimo tipas</a:t>
                      </a:r>
                      <a:endParaRPr lang="lt-LT" sz="1600" dirty="0">
                        <a:effectLst/>
                        <a:latin typeface="Cambria" panose="02040503050406030204" pitchFamily="18" charset="0"/>
                        <a:ea typeface="Cambria" panose="020405030504060302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solidFill>
                      <a:srgbClr val="52876B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600"/>
                        </a:spcAft>
                      </a:pPr>
                      <a:r>
                        <a:rPr lang="lt-LT" sz="1600" dirty="0">
                          <a:effectLst/>
                          <a:latin typeface="Cambria" panose="02040503050406030204" pitchFamily="18" charset="0"/>
                          <a:ea typeface="Cambria" panose="02040503050406030204" pitchFamily="18" charset="0"/>
                        </a:rPr>
                        <a:t>Procentai</a:t>
                      </a:r>
                      <a:endParaRPr lang="lt-LT" sz="1600" dirty="0">
                        <a:effectLst/>
                        <a:latin typeface="Cambria" panose="02040503050406030204" pitchFamily="18" charset="0"/>
                        <a:ea typeface="Cambria" panose="020405030504060302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solidFill>
                      <a:srgbClr val="52876B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600"/>
                        </a:spcAft>
                      </a:pPr>
                      <a:r>
                        <a:rPr lang="lt-LT" sz="1600" dirty="0">
                          <a:effectLst/>
                          <a:latin typeface="Cambria" panose="02040503050406030204" pitchFamily="18" charset="0"/>
                          <a:ea typeface="Cambria" panose="02040503050406030204" pitchFamily="18" charset="0"/>
                        </a:rPr>
                        <a:t>Konvertavimas į 5-ių balų skalę</a:t>
                      </a:r>
                      <a:endParaRPr lang="lt-LT" sz="1600" dirty="0">
                        <a:effectLst/>
                        <a:latin typeface="Cambria" panose="02040503050406030204" pitchFamily="18" charset="0"/>
                        <a:ea typeface="Cambria" panose="020405030504060302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solidFill>
                      <a:srgbClr val="52876B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300036376"/>
                  </a:ext>
                </a:extLst>
              </a:tr>
              <a:tr h="0">
                <a:tc>
                  <a:txBody>
                    <a:bodyPr/>
                    <a:lstStyle/>
                    <a:p>
                      <a:pPr algn="ctr">
                        <a:spcAft>
                          <a:spcPts val="600"/>
                        </a:spcAft>
                      </a:pPr>
                      <a:r>
                        <a:rPr lang="lt-LT" sz="1400" dirty="0">
                          <a:effectLst/>
                          <a:latin typeface="Cambria" panose="02040503050406030204" pitchFamily="18" charset="0"/>
                          <a:ea typeface="Cambria" panose="02040503050406030204" pitchFamily="18" charset="0"/>
                        </a:rPr>
                        <a:t>10</a:t>
                      </a:r>
                      <a:endParaRPr lang="lt-LT" sz="1400" dirty="0">
                        <a:effectLst/>
                        <a:latin typeface="Cambria" panose="02040503050406030204" pitchFamily="18" charset="0"/>
                        <a:ea typeface="Cambria" panose="020405030504060302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solidFill>
                      <a:srgbClr val="52876B"/>
                    </a:solidFill>
                  </a:tcPr>
                </a:tc>
                <a:tc>
                  <a:txBody>
                    <a:bodyPr/>
                    <a:lstStyle/>
                    <a:p>
                      <a:pPr algn="just">
                        <a:spcAft>
                          <a:spcPts val="600"/>
                        </a:spcAft>
                      </a:pPr>
                      <a:r>
                        <a:rPr lang="lt-LT" sz="1400" dirty="0">
                          <a:effectLst/>
                          <a:latin typeface="Cambria" panose="02040503050406030204" pitchFamily="18" charset="0"/>
                          <a:ea typeface="Cambria" panose="02040503050406030204" pitchFamily="18" charset="0"/>
                        </a:rPr>
                        <a:t>Puikus įvertinimas</a:t>
                      </a:r>
                      <a:endParaRPr lang="lt-LT" sz="1400" dirty="0">
                        <a:effectLst/>
                        <a:latin typeface="Cambria" panose="02040503050406030204" pitchFamily="18" charset="0"/>
                        <a:ea typeface="Cambria" panose="020405030504060302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600"/>
                        </a:spcAft>
                      </a:pPr>
                      <a:r>
                        <a:rPr lang="lt-LT" sz="1400" dirty="0">
                          <a:effectLst/>
                          <a:latin typeface="Cambria" panose="02040503050406030204" pitchFamily="18" charset="0"/>
                          <a:ea typeface="Cambria" panose="02040503050406030204" pitchFamily="18" charset="0"/>
                        </a:rPr>
                        <a:t>91-100</a:t>
                      </a:r>
                      <a:endParaRPr lang="lt-LT" sz="1400" dirty="0">
                        <a:effectLst/>
                        <a:latin typeface="Cambria" panose="02040503050406030204" pitchFamily="18" charset="0"/>
                        <a:ea typeface="Cambria" panose="020405030504060302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 rowSpan="2">
                  <a:txBody>
                    <a:bodyPr/>
                    <a:lstStyle/>
                    <a:p>
                      <a:pPr algn="l">
                        <a:spcAft>
                          <a:spcPts val="600"/>
                        </a:spcAft>
                      </a:pPr>
                      <a:r>
                        <a:rPr lang="lt-LT" sz="1400" dirty="0">
                          <a:effectLst/>
                          <a:latin typeface="Cambria" panose="02040503050406030204" pitchFamily="18" charset="0"/>
                          <a:ea typeface="Cambria" panose="02040503050406030204" pitchFamily="18" charset="0"/>
                        </a:rPr>
                        <a:t>4,5-5,0 – labai gerai arba visiškai sutinku</a:t>
                      </a:r>
                      <a:endParaRPr lang="lt-LT" sz="1400" dirty="0">
                        <a:effectLst/>
                        <a:latin typeface="Cambria" panose="02040503050406030204" pitchFamily="18" charset="0"/>
                        <a:ea typeface="Cambria" panose="020405030504060302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2788749581"/>
                  </a:ext>
                </a:extLst>
              </a:tr>
              <a:tr h="0">
                <a:tc>
                  <a:txBody>
                    <a:bodyPr/>
                    <a:lstStyle/>
                    <a:p>
                      <a:pPr algn="ctr">
                        <a:spcAft>
                          <a:spcPts val="600"/>
                        </a:spcAft>
                      </a:pPr>
                      <a:r>
                        <a:rPr lang="lt-LT" sz="1400" dirty="0">
                          <a:effectLst/>
                          <a:latin typeface="Cambria" panose="02040503050406030204" pitchFamily="18" charset="0"/>
                          <a:ea typeface="Cambria" panose="02040503050406030204" pitchFamily="18" charset="0"/>
                        </a:rPr>
                        <a:t>9</a:t>
                      </a:r>
                      <a:endParaRPr lang="lt-LT" sz="1400" dirty="0">
                        <a:effectLst/>
                        <a:latin typeface="Cambria" panose="02040503050406030204" pitchFamily="18" charset="0"/>
                        <a:ea typeface="Cambria" panose="020405030504060302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solidFill>
                      <a:srgbClr val="52876B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lt-LT" sz="1400" dirty="0">
                          <a:effectLst/>
                          <a:latin typeface="Cambria" panose="02040503050406030204" pitchFamily="18" charset="0"/>
                          <a:ea typeface="Cambria" panose="02040503050406030204" pitchFamily="18" charset="0"/>
                        </a:rPr>
                        <a:t>Labai geras įvertinimas </a:t>
                      </a:r>
                      <a:endParaRPr lang="lt-LT" sz="1400" dirty="0">
                        <a:effectLst/>
                        <a:latin typeface="Cambria" panose="02040503050406030204" pitchFamily="18" charset="0"/>
                        <a:ea typeface="Cambria" panose="020405030504060302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600"/>
                        </a:spcAft>
                      </a:pPr>
                      <a:r>
                        <a:rPr lang="lt-LT" sz="1400" dirty="0">
                          <a:effectLst/>
                          <a:latin typeface="Cambria" panose="02040503050406030204" pitchFamily="18" charset="0"/>
                          <a:ea typeface="Cambria" panose="02040503050406030204" pitchFamily="18" charset="0"/>
                        </a:rPr>
                        <a:t>81-90</a:t>
                      </a:r>
                      <a:endParaRPr lang="lt-LT" sz="1400" dirty="0">
                        <a:effectLst/>
                        <a:latin typeface="Cambria" panose="02040503050406030204" pitchFamily="18" charset="0"/>
                        <a:ea typeface="Cambria" panose="020405030504060302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 vMerge="1">
                  <a:txBody>
                    <a:bodyPr/>
                    <a:lstStyle/>
                    <a:p>
                      <a:endParaRPr lang="lt-LT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4094368961"/>
                  </a:ext>
                </a:extLst>
              </a:tr>
              <a:tr h="0">
                <a:tc>
                  <a:txBody>
                    <a:bodyPr/>
                    <a:lstStyle/>
                    <a:p>
                      <a:pPr algn="ctr">
                        <a:spcAft>
                          <a:spcPts val="600"/>
                        </a:spcAft>
                      </a:pPr>
                      <a:r>
                        <a:rPr lang="lt-LT" sz="1400" dirty="0">
                          <a:effectLst/>
                          <a:latin typeface="Cambria" panose="02040503050406030204" pitchFamily="18" charset="0"/>
                          <a:ea typeface="Cambria" panose="02040503050406030204" pitchFamily="18" charset="0"/>
                        </a:rPr>
                        <a:t>8</a:t>
                      </a:r>
                      <a:endParaRPr lang="lt-LT" sz="1400" dirty="0">
                        <a:effectLst/>
                        <a:latin typeface="Cambria" panose="02040503050406030204" pitchFamily="18" charset="0"/>
                        <a:ea typeface="Cambria" panose="020405030504060302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solidFill>
                      <a:srgbClr val="52876B"/>
                    </a:solidFill>
                  </a:tcPr>
                </a:tc>
                <a:tc>
                  <a:txBody>
                    <a:bodyPr/>
                    <a:lstStyle/>
                    <a:p>
                      <a:pPr algn="just">
                        <a:spcAft>
                          <a:spcPts val="600"/>
                        </a:spcAft>
                      </a:pPr>
                      <a:r>
                        <a:rPr lang="lt-LT" sz="1400" dirty="0">
                          <a:effectLst/>
                          <a:latin typeface="Cambria" panose="02040503050406030204" pitchFamily="18" charset="0"/>
                          <a:ea typeface="Cambria" panose="02040503050406030204" pitchFamily="18" charset="0"/>
                        </a:rPr>
                        <a:t>Geras įvertinimas</a:t>
                      </a:r>
                      <a:endParaRPr lang="lt-LT" sz="1400" dirty="0">
                        <a:effectLst/>
                        <a:latin typeface="Cambria" panose="02040503050406030204" pitchFamily="18" charset="0"/>
                        <a:ea typeface="Cambria" panose="020405030504060302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600"/>
                        </a:spcAft>
                      </a:pPr>
                      <a:r>
                        <a:rPr lang="lt-LT" sz="1400" dirty="0">
                          <a:effectLst/>
                          <a:latin typeface="Cambria" panose="02040503050406030204" pitchFamily="18" charset="0"/>
                          <a:ea typeface="Cambria" panose="02040503050406030204" pitchFamily="18" charset="0"/>
                        </a:rPr>
                        <a:t>71-80</a:t>
                      </a:r>
                      <a:endParaRPr lang="lt-LT" sz="1400" dirty="0">
                        <a:effectLst/>
                        <a:latin typeface="Cambria" panose="02040503050406030204" pitchFamily="18" charset="0"/>
                        <a:ea typeface="Cambria" panose="020405030504060302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 rowSpan="2">
                  <a:txBody>
                    <a:bodyPr/>
                    <a:lstStyle/>
                    <a:p>
                      <a:pPr algn="l">
                        <a:spcAft>
                          <a:spcPts val="600"/>
                        </a:spcAft>
                      </a:pPr>
                      <a:r>
                        <a:rPr lang="lt-LT" sz="1400" dirty="0">
                          <a:effectLst/>
                          <a:latin typeface="Cambria" panose="02040503050406030204" pitchFamily="18" charset="0"/>
                          <a:ea typeface="Cambria" panose="02040503050406030204" pitchFamily="18" charset="0"/>
                        </a:rPr>
                        <a:t>3,5-4,4 – gerai arba sutinku</a:t>
                      </a:r>
                    </a:p>
                    <a:p>
                      <a:pPr algn="l">
                        <a:spcAft>
                          <a:spcPts val="600"/>
                        </a:spcAft>
                      </a:pPr>
                      <a:r>
                        <a:rPr lang="lt-LT" sz="1400" dirty="0">
                          <a:effectLst/>
                          <a:latin typeface="Cambria" panose="02040503050406030204" pitchFamily="18" charset="0"/>
                          <a:ea typeface="Cambria" panose="02040503050406030204" pitchFamily="18" charset="0"/>
                        </a:rPr>
                        <a:t> </a:t>
                      </a:r>
                      <a:endParaRPr lang="lt-LT" sz="1400" dirty="0">
                        <a:effectLst/>
                        <a:latin typeface="Cambria" panose="02040503050406030204" pitchFamily="18" charset="0"/>
                        <a:ea typeface="Cambria" panose="020405030504060302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656358559"/>
                  </a:ext>
                </a:extLst>
              </a:tr>
              <a:tr h="0">
                <a:tc>
                  <a:txBody>
                    <a:bodyPr/>
                    <a:lstStyle/>
                    <a:p>
                      <a:pPr algn="ctr">
                        <a:spcAft>
                          <a:spcPts val="600"/>
                        </a:spcAft>
                      </a:pPr>
                      <a:r>
                        <a:rPr lang="lt-LT" sz="1400" dirty="0">
                          <a:effectLst/>
                          <a:latin typeface="Cambria" panose="02040503050406030204" pitchFamily="18" charset="0"/>
                          <a:ea typeface="Cambria" panose="02040503050406030204" pitchFamily="18" charset="0"/>
                        </a:rPr>
                        <a:t>7</a:t>
                      </a:r>
                      <a:endParaRPr lang="lt-LT" sz="1400" dirty="0">
                        <a:effectLst/>
                        <a:latin typeface="Cambria" panose="02040503050406030204" pitchFamily="18" charset="0"/>
                        <a:ea typeface="Cambria" panose="020405030504060302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solidFill>
                      <a:srgbClr val="52876B"/>
                    </a:solidFill>
                  </a:tcPr>
                </a:tc>
                <a:tc>
                  <a:txBody>
                    <a:bodyPr/>
                    <a:lstStyle/>
                    <a:p>
                      <a:pPr algn="just">
                        <a:spcAft>
                          <a:spcPts val="600"/>
                        </a:spcAft>
                      </a:pPr>
                      <a:r>
                        <a:rPr lang="lt-LT" sz="1400" dirty="0">
                          <a:effectLst/>
                          <a:latin typeface="Cambria" panose="02040503050406030204" pitchFamily="18" charset="0"/>
                          <a:ea typeface="Cambria" panose="02040503050406030204" pitchFamily="18" charset="0"/>
                        </a:rPr>
                        <a:t>Vidutinis įvertinimas</a:t>
                      </a:r>
                      <a:endParaRPr lang="lt-LT" sz="1400" dirty="0">
                        <a:effectLst/>
                        <a:latin typeface="Cambria" panose="02040503050406030204" pitchFamily="18" charset="0"/>
                        <a:ea typeface="Cambria" panose="020405030504060302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600"/>
                        </a:spcAft>
                      </a:pPr>
                      <a:r>
                        <a:rPr lang="lt-LT" sz="1400" dirty="0">
                          <a:effectLst/>
                          <a:latin typeface="Cambria" panose="02040503050406030204" pitchFamily="18" charset="0"/>
                          <a:ea typeface="Cambria" panose="02040503050406030204" pitchFamily="18" charset="0"/>
                        </a:rPr>
                        <a:t>61-70</a:t>
                      </a:r>
                      <a:endParaRPr lang="lt-LT" sz="1400" dirty="0">
                        <a:effectLst/>
                        <a:latin typeface="Cambria" panose="02040503050406030204" pitchFamily="18" charset="0"/>
                        <a:ea typeface="Cambria" panose="020405030504060302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 vMerge="1">
                  <a:txBody>
                    <a:bodyPr/>
                    <a:lstStyle/>
                    <a:p>
                      <a:endParaRPr lang="lt-LT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653186272"/>
                  </a:ext>
                </a:extLst>
              </a:tr>
              <a:tr h="0">
                <a:tc>
                  <a:txBody>
                    <a:bodyPr/>
                    <a:lstStyle/>
                    <a:p>
                      <a:pPr algn="ctr">
                        <a:spcAft>
                          <a:spcPts val="600"/>
                        </a:spcAft>
                      </a:pPr>
                      <a:r>
                        <a:rPr lang="lt-LT" sz="1400" dirty="0">
                          <a:effectLst/>
                          <a:latin typeface="Cambria" panose="02040503050406030204" pitchFamily="18" charset="0"/>
                          <a:ea typeface="Cambria" panose="02040503050406030204" pitchFamily="18" charset="0"/>
                        </a:rPr>
                        <a:t>6</a:t>
                      </a:r>
                      <a:endParaRPr lang="lt-LT" sz="1400" dirty="0">
                        <a:effectLst/>
                        <a:latin typeface="Cambria" panose="02040503050406030204" pitchFamily="18" charset="0"/>
                        <a:ea typeface="Cambria" panose="020405030504060302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solidFill>
                      <a:srgbClr val="52876B"/>
                    </a:solidFill>
                  </a:tcPr>
                </a:tc>
                <a:tc>
                  <a:txBody>
                    <a:bodyPr/>
                    <a:lstStyle/>
                    <a:p>
                      <a:pPr algn="just">
                        <a:spcAft>
                          <a:spcPts val="600"/>
                        </a:spcAft>
                      </a:pPr>
                      <a:r>
                        <a:rPr lang="lt-LT" sz="1400" dirty="0">
                          <a:effectLst/>
                          <a:latin typeface="Cambria" panose="02040503050406030204" pitchFamily="18" charset="0"/>
                          <a:ea typeface="Cambria" panose="02040503050406030204" pitchFamily="18" charset="0"/>
                        </a:rPr>
                        <a:t>Patenkinamas ar neutralus įvertinimas</a:t>
                      </a:r>
                      <a:endParaRPr lang="lt-LT" sz="1400" dirty="0">
                        <a:effectLst/>
                        <a:latin typeface="Cambria" panose="02040503050406030204" pitchFamily="18" charset="0"/>
                        <a:ea typeface="Cambria" panose="020405030504060302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600"/>
                        </a:spcAft>
                      </a:pPr>
                      <a:r>
                        <a:rPr lang="lt-LT" sz="1400" dirty="0">
                          <a:effectLst/>
                          <a:latin typeface="Cambria" panose="02040503050406030204" pitchFamily="18" charset="0"/>
                          <a:ea typeface="Cambria" panose="02040503050406030204" pitchFamily="18" charset="0"/>
                        </a:rPr>
                        <a:t>51-60</a:t>
                      </a:r>
                      <a:endParaRPr lang="lt-LT" sz="1400" dirty="0">
                        <a:effectLst/>
                        <a:latin typeface="Cambria" panose="02040503050406030204" pitchFamily="18" charset="0"/>
                        <a:ea typeface="Cambria" panose="020405030504060302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 rowSpan="2">
                  <a:txBody>
                    <a:bodyPr/>
                    <a:lstStyle/>
                    <a:p>
                      <a:pPr algn="l">
                        <a:spcAft>
                          <a:spcPts val="600"/>
                        </a:spcAft>
                      </a:pPr>
                      <a:r>
                        <a:rPr lang="lt-LT" sz="1400" dirty="0">
                          <a:effectLst/>
                          <a:latin typeface="Cambria" panose="02040503050406030204" pitchFamily="18" charset="0"/>
                          <a:ea typeface="Cambria" panose="02040503050406030204" pitchFamily="18" charset="0"/>
                        </a:rPr>
                        <a:t>2,5-3,4 – neturiu nuomonės (neutralu) arba nei sutinku, nei nesutinku (vidutiniškai)</a:t>
                      </a:r>
                      <a:endParaRPr lang="lt-LT" sz="1400" dirty="0">
                        <a:effectLst/>
                        <a:latin typeface="Cambria" panose="02040503050406030204" pitchFamily="18" charset="0"/>
                        <a:ea typeface="Cambria" panose="020405030504060302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1037533556"/>
                  </a:ext>
                </a:extLst>
              </a:tr>
              <a:tr h="0">
                <a:tc>
                  <a:txBody>
                    <a:bodyPr/>
                    <a:lstStyle/>
                    <a:p>
                      <a:pPr algn="ctr">
                        <a:spcAft>
                          <a:spcPts val="600"/>
                        </a:spcAft>
                      </a:pPr>
                      <a:r>
                        <a:rPr lang="lt-LT" sz="1400" dirty="0">
                          <a:effectLst/>
                          <a:latin typeface="Cambria" panose="02040503050406030204" pitchFamily="18" charset="0"/>
                          <a:ea typeface="Cambria" panose="02040503050406030204" pitchFamily="18" charset="0"/>
                        </a:rPr>
                        <a:t>5</a:t>
                      </a:r>
                      <a:endParaRPr lang="lt-LT" sz="1400" dirty="0">
                        <a:effectLst/>
                        <a:latin typeface="Cambria" panose="02040503050406030204" pitchFamily="18" charset="0"/>
                        <a:ea typeface="Cambria" panose="020405030504060302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solidFill>
                      <a:srgbClr val="52876B"/>
                    </a:solidFill>
                  </a:tcPr>
                </a:tc>
                <a:tc>
                  <a:txBody>
                    <a:bodyPr/>
                    <a:lstStyle/>
                    <a:p>
                      <a:pPr algn="just">
                        <a:spcAft>
                          <a:spcPts val="0"/>
                        </a:spcAft>
                      </a:pPr>
                      <a:r>
                        <a:rPr lang="lt-LT" sz="1400" dirty="0">
                          <a:effectLst/>
                          <a:latin typeface="Cambria" panose="02040503050406030204" pitchFamily="18" charset="0"/>
                          <a:ea typeface="Cambria" panose="02040503050406030204" pitchFamily="18" charset="0"/>
                        </a:rPr>
                        <a:t>Silpnai patenkinimas ar visiškai</a:t>
                      </a:r>
                      <a:endParaRPr lang="en-GB" sz="1400" dirty="0">
                        <a:effectLst/>
                        <a:latin typeface="Cambria" panose="02040503050406030204" pitchFamily="18" charset="0"/>
                        <a:ea typeface="Cambria" panose="02040503050406030204" pitchFamily="18" charset="0"/>
                      </a:endParaRPr>
                    </a:p>
                    <a:p>
                      <a:pPr algn="just">
                        <a:spcAft>
                          <a:spcPts val="0"/>
                        </a:spcAft>
                      </a:pPr>
                      <a:r>
                        <a:rPr lang="lt-LT" sz="1400" dirty="0">
                          <a:effectLst/>
                          <a:latin typeface="Cambria" panose="02040503050406030204" pitchFamily="18" charset="0"/>
                          <a:ea typeface="Cambria" panose="02040503050406030204" pitchFamily="18" charset="0"/>
                        </a:rPr>
                        <a:t>neutralus įvertinimas</a:t>
                      </a:r>
                      <a:endParaRPr lang="lt-LT" sz="1400" dirty="0">
                        <a:effectLst/>
                        <a:latin typeface="Cambria" panose="02040503050406030204" pitchFamily="18" charset="0"/>
                        <a:ea typeface="Cambria" panose="020405030504060302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600"/>
                        </a:spcAft>
                      </a:pPr>
                      <a:r>
                        <a:rPr lang="lt-LT" sz="1400" dirty="0">
                          <a:effectLst/>
                          <a:latin typeface="Cambria" panose="02040503050406030204" pitchFamily="18" charset="0"/>
                          <a:ea typeface="Cambria" panose="02040503050406030204" pitchFamily="18" charset="0"/>
                        </a:rPr>
                        <a:t>41-50</a:t>
                      </a:r>
                      <a:endParaRPr lang="lt-LT" sz="1400" dirty="0">
                        <a:effectLst/>
                        <a:latin typeface="Cambria" panose="02040503050406030204" pitchFamily="18" charset="0"/>
                        <a:ea typeface="Cambria" panose="020405030504060302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 vMerge="1">
                  <a:txBody>
                    <a:bodyPr/>
                    <a:lstStyle/>
                    <a:p>
                      <a:endParaRPr lang="lt-LT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540474653"/>
                  </a:ext>
                </a:extLst>
              </a:tr>
              <a:tr h="0">
                <a:tc>
                  <a:txBody>
                    <a:bodyPr/>
                    <a:lstStyle/>
                    <a:p>
                      <a:pPr algn="ctr">
                        <a:spcAft>
                          <a:spcPts val="600"/>
                        </a:spcAft>
                      </a:pPr>
                      <a:r>
                        <a:rPr lang="lt-LT" sz="1400" dirty="0">
                          <a:effectLst/>
                          <a:latin typeface="Cambria" panose="02040503050406030204" pitchFamily="18" charset="0"/>
                          <a:ea typeface="Cambria" panose="02040503050406030204" pitchFamily="18" charset="0"/>
                        </a:rPr>
                        <a:t>4</a:t>
                      </a:r>
                      <a:endParaRPr lang="lt-LT" sz="1400" dirty="0">
                        <a:effectLst/>
                        <a:latin typeface="Cambria" panose="02040503050406030204" pitchFamily="18" charset="0"/>
                        <a:ea typeface="Cambria" panose="020405030504060302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solidFill>
                      <a:srgbClr val="52876B"/>
                    </a:solidFill>
                  </a:tcPr>
                </a:tc>
                <a:tc>
                  <a:txBody>
                    <a:bodyPr/>
                    <a:lstStyle/>
                    <a:p>
                      <a:pPr algn="just">
                        <a:spcAft>
                          <a:spcPts val="600"/>
                        </a:spcAft>
                      </a:pPr>
                      <a:r>
                        <a:rPr lang="lt-LT" sz="1400">
                          <a:effectLst/>
                          <a:latin typeface="Cambria" panose="02040503050406030204" pitchFamily="18" charset="0"/>
                          <a:ea typeface="Cambria" panose="02040503050406030204" pitchFamily="18" charset="0"/>
                        </a:rPr>
                        <a:t>Nepatenkinamas įvertinimas</a:t>
                      </a:r>
                      <a:endParaRPr lang="lt-LT" sz="1400">
                        <a:effectLst/>
                        <a:latin typeface="Cambria" panose="02040503050406030204" pitchFamily="18" charset="0"/>
                        <a:ea typeface="Cambria" panose="020405030504060302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600"/>
                        </a:spcAft>
                      </a:pPr>
                      <a:r>
                        <a:rPr lang="lt-LT" sz="1400" dirty="0">
                          <a:effectLst/>
                          <a:latin typeface="Cambria" panose="02040503050406030204" pitchFamily="18" charset="0"/>
                          <a:ea typeface="Cambria" panose="02040503050406030204" pitchFamily="18" charset="0"/>
                        </a:rPr>
                        <a:t>31-40</a:t>
                      </a:r>
                      <a:endParaRPr lang="lt-LT" sz="1400" dirty="0">
                        <a:effectLst/>
                        <a:latin typeface="Cambria" panose="02040503050406030204" pitchFamily="18" charset="0"/>
                        <a:ea typeface="Cambria" panose="020405030504060302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 rowSpan="2">
                  <a:txBody>
                    <a:bodyPr/>
                    <a:lstStyle/>
                    <a:p>
                      <a:pPr algn="l">
                        <a:spcAft>
                          <a:spcPts val="600"/>
                        </a:spcAft>
                      </a:pPr>
                      <a:r>
                        <a:rPr lang="lt-LT" sz="1400" dirty="0">
                          <a:effectLst/>
                          <a:latin typeface="Cambria" panose="02040503050406030204" pitchFamily="18" charset="0"/>
                          <a:ea typeface="Cambria" panose="02040503050406030204" pitchFamily="18" charset="0"/>
                        </a:rPr>
                        <a:t>1,5-2,4 – blogai arba nesutinku</a:t>
                      </a:r>
                      <a:endParaRPr lang="lt-LT" sz="1400" dirty="0">
                        <a:effectLst/>
                        <a:latin typeface="Cambria" panose="02040503050406030204" pitchFamily="18" charset="0"/>
                        <a:ea typeface="Cambria" panose="020405030504060302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1737138639"/>
                  </a:ext>
                </a:extLst>
              </a:tr>
              <a:tr h="0">
                <a:tc>
                  <a:txBody>
                    <a:bodyPr/>
                    <a:lstStyle/>
                    <a:p>
                      <a:pPr algn="ctr">
                        <a:spcAft>
                          <a:spcPts val="600"/>
                        </a:spcAft>
                      </a:pPr>
                      <a:r>
                        <a:rPr lang="lt-LT" sz="1400" dirty="0">
                          <a:effectLst/>
                          <a:latin typeface="Cambria" panose="02040503050406030204" pitchFamily="18" charset="0"/>
                          <a:ea typeface="Cambria" panose="02040503050406030204" pitchFamily="18" charset="0"/>
                        </a:rPr>
                        <a:t>3</a:t>
                      </a:r>
                      <a:endParaRPr lang="lt-LT" sz="1400" dirty="0">
                        <a:effectLst/>
                        <a:latin typeface="Cambria" panose="02040503050406030204" pitchFamily="18" charset="0"/>
                        <a:ea typeface="Cambria" panose="020405030504060302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solidFill>
                      <a:srgbClr val="52876B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lt-LT" sz="1400" dirty="0">
                          <a:effectLst/>
                          <a:latin typeface="Cambria" panose="02040503050406030204" pitchFamily="18" charset="0"/>
                          <a:ea typeface="Cambria" panose="02040503050406030204" pitchFamily="18" charset="0"/>
                        </a:rPr>
                        <a:t>Blogas įvertinimas </a:t>
                      </a:r>
                      <a:endParaRPr lang="lt-LT" sz="1400" dirty="0">
                        <a:effectLst/>
                        <a:latin typeface="Cambria" panose="02040503050406030204" pitchFamily="18" charset="0"/>
                        <a:ea typeface="Cambria" panose="020405030504060302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600"/>
                        </a:spcAft>
                      </a:pPr>
                      <a:r>
                        <a:rPr lang="lt-LT" sz="1400" dirty="0">
                          <a:effectLst/>
                          <a:latin typeface="Cambria" panose="02040503050406030204" pitchFamily="18" charset="0"/>
                          <a:ea typeface="Cambria" panose="02040503050406030204" pitchFamily="18" charset="0"/>
                        </a:rPr>
                        <a:t>21-30</a:t>
                      </a:r>
                      <a:endParaRPr lang="lt-LT" sz="1400" dirty="0">
                        <a:effectLst/>
                        <a:latin typeface="Cambria" panose="02040503050406030204" pitchFamily="18" charset="0"/>
                        <a:ea typeface="Cambria" panose="020405030504060302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 vMerge="1">
                  <a:txBody>
                    <a:bodyPr/>
                    <a:lstStyle/>
                    <a:p>
                      <a:endParaRPr lang="lt-LT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82812146"/>
                  </a:ext>
                </a:extLst>
              </a:tr>
              <a:tr h="0">
                <a:tc>
                  <a:txBody>
                    <a:bodyPr/>
                    <a:lstStyle/>
                    <a:p>
                      <a:pPr algn="ctr">
                        <a:spcAft>
                          <a:spcPts val="600"/>
                        </a:spcAft>
                      </a:pPr>
                      <a:r>
                        <a:rPr lang="lt-LT" sz="1400" dirty="0">
                          <a:effectLst/>
                          <a:latin typeface="Cambria" panose="02040503050406030204" pitchFamily="18" charset="0"/>
                          <a:ea typeface="Cambria" panose="02040503050406030204" pitchFamily="18" charset="0"/>
                        </a:rPr>
                        <a:t>2</a:t>
                      </a:r>
                      <a:endParaRPr lang="lt-LT" sz="1400" dirty="0">
                        <a:effectLst/>
                        <a:latin typeface="Cambria" panose="02040503050406030204" pitchFamily="18" charset="0"/>
                        <a:ea typeface="Cambria" panose="020405030504060302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solidFill>
                      <a:srgbClr val="52876B"/>
                    </a:solidFill>
                  </a:tcPr>
                </a:tc>
                <a:tc>
                  <a:txBody>
                    <a:bodyPr/>
                    <a:lstStyle/>
                    <a:p>
                      <a:pPr algn="just">
                        <a:spcAft>
                          <a:spcPts val="600"/>
                        </a:spcAft>
                      </a:pPr>
                      <a:r>
                        <a:rPr lang="lt-LT" sz="1400">
                          <a:effectLst/>
                          <a:latin typeface="Cambria" panose="02040503050406030204" pitchFamily="18" charset="0"/>
                          <a:ea typeface="Cambria" panose="02040503050406030204" pitchFamily="18" charset="0"/>
                        </a:rPr>
                        <a:t>Labai blogas įvertinimas</a:t>
                      </a:r>
                      <a:endParaRPr lang="lt-LT" sz="1400">
                        <a:effectLst/>
                        <a:latin typeface="Cambria" panose="02040503050406030204" pitchFamily="18" charset="0"/>
                        <a:ea typeface="Cambria" panose="020405030504060302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600"/>
                        </a:spcAft>
                      </a:pPr>
                      <a:r>
                        <a:rPr lang="lt-LT" sz="1400" dirty="0">
                          <a:effectLst/>
                          <a:latin typeface="Cambria" panose="02040503050406030204" pitchFamily="18" charset="0"/>
                          <a:ea typeface="Cambria" panose="02040503050406030204" pitchFamily="18" charset="0"/>
                        </a:rPr>
                        <a:t>11-20</a:t>
                      </a:r>
                      <a:endParaRPr lang="lt-LT" sz="1400" dirty="0">
                        <a:effectLst/>
                        <a:latin typeface="Cambria" panose="02040503050406030204" pitchFamily="18" charset="0"/>
                        <a:ea typeface="Cambria" panose="020405030504060302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 rowSpan="2">
                  <a:txBody>
                    <a:bodyPr/>
                    <a:lstStyle/>
                    <a:p>
                      <a:pPr algn="l">
                        <a:spcAft>
                          <a:spcPts val="600"/>
                        </a:spcAft>
                      </a:pPr>
                      <a:r>
                        <a:rPr lang="lt-LT" sz="1400" dirty="0">
                          <a:effectLst/>
                          <a:latin typeface="Cambria" panose="02040503050406030204" pitchFamily="18" charset="0"/>
                          <a:ea typeface="Cambria" panose="02040503050406030204" pitchFamily="18" charset="0"/>
                        </a:rPr>
                        <a:t>1-1,4 – labai blogai arba visiškai nesutinku</a:t>
                      </a:r>
                      <a:endParaRPr lang="lt-LT" sz="1400" dirty="0">
                        <a:effectLst/>
                        <a:latin typeface="Cambria" panose="02040503050406030204" pitchFamily="18" charset="0"/>
                        <a:ea typeface="Cambria" panose="020405030504060302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1563927667"/>
                  </a:ext>
                </a:extLst>
              </a:tr>
              <a:tr h="0">
                <a:tc>
                  <a:txBody>
                    <a:bodyPr/>
                    <a:lstStyle/>
                    <a:p>
                      <a:pPr algn="ctr">
                        <a:spcAft>
                          <a:spcPts val="600"/>
                        </a:spcAft>
                      </a:pPr>
                      <a:r>
                        <a:rPr lang="lt-LT" sz="1400" dirty="0">
                          <a:effectLst/>
                          <a:latin typeface="Cambria" panose="02040503050406030204" pitchFamily="18" charset="0"/>
                          <a:ea typeface="Cambria" panose="02040503050406030204" pitchFamily="18" charset="0"/>
                        </a:rPr>
                        <a:t>1</a:t>
                      </a:r>
                      <a:endParaRPr lang="lt-LT" sz="1400" dirty="0">
                        <a:effectLst/>
                        <a:latin typeface="Cambria" panose="02040503050406030204" pitchFamily="18" charset="0"/>
                        <a:ea typeface="Cambria" panose="020405030504060302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solidFill>
                      <a:srgbClr val="52876B"/>
                    </a:solidFill>
                  </a:tcPr>
                </a:tc>
                <a:tc>
                  <a:txBody>
                    <a:bodyPr/>
                    <a:lstStyle/>
                    <a:p>
                      <a:pPr algn="just">
                        <a:spcAft>
                          <a:spcPts val="600"/>
                        </a:spcAft>
                      </a:pPr>
                      <a:r>
                        <a:rPr lang="lt-LT" sz="1400">
                          <a:effectLst/>
                          <a:latin typeface="Cambria" panose="02040503050406030204" pitchFamily="18" charset="0"/>
                          <a:ea typeface="Cambria" panose="02040503050406030204" pitchFamily="18" charset="0"/>
                        </a:rPr>
                        <a:t>Visiškai blogas įvertinimas</a:t>
                      </a:r>
                      <a:endParaRPr lang="lt-LT" sz="1400">
                        <a:effectLst/>
                        <a:latin typeface="Cambria" panose="02040503050406030204" pitchFamily="18" charset="0"/>
                        <a:ea typeface="Cambria" panose="020405030504060302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600"/>
                        </a:spcAft>
                      </a:pPr>
                      <a:r>
                        <a:rPr lang="lt-LT" sz="1400" dirty="0">
                          <a:effectLst/>
                          <a:latin typeface="Cambria" panose="02040503050406030204" pitchFamily="18" charset="0"/>
                          <a:ea typeface="Cambria" panose="02040503050406030204" pitchFamily="18" charset="0"/>
                        </a:rPr>
                        <a:t>0-10</a:t>
                      </a:r>
                      <a:endParaRPr lang="lt-LT" sz="1400" dirty="0">
                        <a:effectLst/>
                        <a:latin typeface="Cambria" panose="02040503050406030204" pitchFamily="18" charset="0"/>
                        <a:ea typeface="Cambria" panose="020405030504060302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 vMerge="1">
                  <a:txBody>
                    <a:bodyPr/>
                    <a:lstStyle/>
                    <a:p>
                      <a:endParaRPr lang="lt-LT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796344686"/>
                  </a:ext>
                </a:extLst>
              </a:tr>
            </a:tbl>
          </a:graphicData>
        </a:graphic>
      </p:graphicFrame>
      <p:sp>
        <p:nvSpPr>
          <p:cNvPr id="5" name="Dešinysis riestinis skliaustas 4">
            <a:extLst>
              <a:ext uri="{FF2B5EF4-FFF2-40B4-BE49-F238E27FC236}">
                <a16:creationId xmlns:a16="http://schemas.microsoft.com/office/drawing/2014/main" id="{EF4CBB2B-6021-49DC-845A-DB4777393466}"/>
              </a:ext>
            </a:extLst>
          </p:cNvPr>
          <p:cNvSpPr/>
          <p:nvPr/>
        </p:nvSpPr>
        <p:spPr>
          <a:xfrm>
            <a:off x="5147224" y="2064423"/>
            <a:ext cx="247650" cy="809689"/>
          </a:xfrm>
          <a:prstGeom prst="rightBrace">
            <a:avLst/>
          </a:prstGeom>
          <a:ln w="28575">
            <a:solidFill>
              <a:srgbClr val="52876B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ot="0" spcFirstLastPara="0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endParaRPr lang="lt-LT"/>
          </a:p>
        </p:txBody>
      </p:sp>
      <p:sp>
        <p:nvSpPr>
          <p:cNvPr id="6" name="Teksto laukas 944">
            <a:extLst>
              <a:ext uri="{FF2B5EF4-FFF2-40B4-BE49-F238E27FC236}">
                <a16:creationId xmlns:a16="http://schemas.microsoft.com/office/drawing/2014/main" id="{9C535FCB-CC40-42BE-8EEB-2B83C59DBE1C}"/>
              </a:ext>
            </a:extLst>
          </p:cNvPr>
          <p:cNvSpPr txBox="1"/>
          <p:nvPr/>
        </p:nvSpPr>
        <p:spPr>
          <a:xfrm>
            <a:off x="5456911" y="2372564"/>
            <a:ext cx="914400" cy="238125"/>
          </a:xfrm>
          <a:prstGeom prst="rect">
            <a:avLst/>
          </a:prstGeom>
          <a:solidFill>
            <a:schemeClr val="lt1"/>
          </a:solidFill>
          <a:ln w="6350">
            <a:solidFill>
              <a:prstClr val="black"/>
            </a:solidFill>
          </a:ln>
        </p:spPr>
        <p:txBody>
          <a:bodyPr rot="0" spcFirstLastPara="0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noAutofit/>
          </a:bodyPr>
          <a:lstStyle/>
          <a:p>
            <a:pPr algn="ctr">
              <a:spcAft>
                <a:spcPts val="600"/>
              </a:spcAft>
            </a:pPr>
            <a:r>
              <a:rPr lang="en-GB" sz="1100" b="1">
                <a:solidFill>
                  <a:srgbClr val="52876B"/>
                </a:solidFill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TEIGIAMAS</a:t>
            </a:r>
            <a:endParaRPr lang="lt-LT" sz="110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sp>
        <p:nvSpPr>
          <p:cNvPr id="7" name="Dešinysis riestinis skliaustas 6">
            <a:extLst>
              <a:ext uri="{FF2B5EF4-FFF2-40B4-BE49-F238E27FC236}">
                <a16:creationId xmlns:a16="http://schemas.microsoft.com/office/drawing/2014/main" id="{CB3F4D20-46E2-4B0C-8702-F3DC67677425}"/>
              </a:ext>
            </a:extLst>
          </p:cNvPr>
          <p:cNvSpPr/>
          <p:nvPr/>
        </p:nvSpPr>
        <p:spPr>
          <a:xfrm>
            <a:off x="5147224" y="2947455"/>
            <a:ext cx="247650" cy="523875"/>
          </a:xfrm>
          <a:prstGeom prst="rightBrace">
            <a:avLst/>
          </a:prstGeom>
          <a:ln w="28575">
            <a:solidFill>
              <a:srgbClr val="52876B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ot="0" spcFirstLastPara="0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endParaRPr lang="lt-LT"/>
          </a:p>
        </p:txBody>
      </p:sp>
      <p:sp>
        <p:nvSpPr>
          <p:cNvPr id="8" name="Teksto laukas 946">
            <a:extLst>
              <a:ext uri="{FF2B5EF4-FFF2-40B4-BE49-F238E27FC236}">
                <a16:creationId xmlns:a16="http://schemas.microsoft.com/office/drawing/2014/main" id="{AF999E12-C7A5-4DE4-94A7-7CB4FCA10685}"/>
              </a:ext>
            </a:extLst>
          </p:cNvPr>
          <p:cNvSpPr txBox="1"/>
          <p:nvPr/>
        </p:nvSpPr>
        <p:spPr>
          <a:xfrm rot="16200000">
            <a:off x="5374952" y="2854866"/>
            <a:ext cx="912522" cy="570855"/>
          </a:xfrm>
          <a:prstGeom prst="rect">
            <a:avLst/>
          </a:prstGeom>
          <a:solidFill>
            <a:schemeClr val="lt1"/>
          </a:solidFill>
          <a:ln w="6350">
            <a:solidFill>
              <a:prstClr val="black"/>
            </a:solidFill>
          </a:ln>
        </p:spPr>
        <p:txBody>
          <a:bodyPr rot="0" spcFirstLastPara="0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noAutofit/>
          </a:bodyPr>
          <a:lstStyle/>
          <a:p>
            <a:pPr algn="ctr">
              <a:spcAft>
                <a:spcPts val="600"/>
              </a:spcAft>
            </a:pPr>
            <a:r>
              <a:rPr lang="en-GB" sz="1000" b="1">
                <a:solidFill>
                  <a:srgbClr val="52876B"/>
                </a:solidFill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VIDUTINŠKAS ARBA NEUTRALUS</a:t>
            </a:r>
            <a:endParaRPr lang="lt-LT" sz="110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sp>
        <p:nvSpPr>
          <p:cNvPr id="9" name="Dešinysis riestinis skliaustas 8">
            <a:extLst>
              <a:ext uri="{FF2B5EF4-FFF2-40B4-BE49-F238E27FC236}">
                <a16:creationId xmlns:a16="http://schemas.microsoft.com/office/drawing/2014/main" id="{C7DE625A-853D-42C5-9664-4FE169063083}"/>
              </a:ext>
            </a:extLst>
          </p:cNvPr>
          <p:cNvSpPr/>
          <p:nvPr/>
        </p:nvSpPr>
        <p:spPr>
          <a:xfrm>
            <a:off x="5147224" y="3544673"/>
            <a:ext cx="247650" cy="858202"/>
          </a:xfrm>
          <a:prstGeom prst="rightBrace">
            <a:avLst/>
          </a:prstGeom>
          <a:ln w="28575">
            <a:solidFill>
              <a:srgbClr val="52876B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ot="0" spcFirstLastPara="0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endParaRPr lang="lt-LT"/>
          </a:p>
        </p:txBody>
      </p:sp>
      <p:sp>
        <p:nvSpPr>
          <p:cNvPr id="10" name="Teksto laukas 945">
            <a:extLst>
              <a:ext uri="{FF2B5EF4-FFF2-40B4-BE49-F238E27FC236}">
                <a16:creationId xmlns:a16="http://schemas.microsoft.com/office/drawing/2014/main" id="{E416658C-09E9-4C9E-A048-9900D335F4BE}"/>
              </a:ext>
            </a:extLst>
          </p:cNvPr>
          <p:cNvSpPr txBox="1"/>
          <p:nvPr/>
        </p:nvSpPr>
        <p:spPr>
          <a:xfrm>
            <a:off x="5456911" y="3854711"/>
            <a:ext cx="1038225" cy="238125"/>
          </a:xfrm>
          <a:prstGeom prst="rect">
            <a:avLst/>
          </a:prstGeom>
          <a:solidFill>
            <a:schemeClr val="lt1"/>
          </a:solidFill>
          <a:ln w="6350">
            <a:solidFill>
              <a:prstClr val="black"/>
            </a:solidFill>
          </a:ln>
        </p:spPr>
        <p:txBody>
          <a:bodyPr rot="0" spcFirstLastPara="0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noAutofit/>
          </a:bodyPr>
          <a:lstStyle/>
          <a:p>
            <a:pPr algn="ctr">
              <a:spcAft>
                <a:spcPts val="600"/>
              </a:spcAft>
            </a:pPr>
            <a:r>
              <a:rPr lang="en-GB" sz="1100" b="1" dirty="0">
                <a:solidFill>
                  <a:srgbClr val="52876B"/>
                </a:solidFill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NEIGIAMAS</a:t>
            </a:r>
            <a:endParaRPr lang="lt-LT" sz="11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122851234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>
            <a:lumMod val="95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Pavadinimas 1">
            <a:extLst>
              <a:ext uri="{FF2B5EF4-FFF2-40B4-BE49-F238E27FC236}">
                <a16:creationId xmlns:a16="http://schemas.microsoft.com/office/drawing/2014/main" id="{AE3DD148-CC76-4174-938D-AD419DF0521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>
                <a:solidFill>
                  <a:srgbClr val="52876B"/>
                </a:solidFill>
              </a:rPr>
              <a:t>SOCIALINĖS-DEMOGRAFINĖS CHARAKTERISTIKOS</a:t>
            </a:r>
            <a:endParaRPr lang="lt-LT" dirty="0">
              <a:solidFill>
                <a:srgbClr val="52876B"/>
              </a:solidFill>
            </a:endParaRPr>
          </a:p>
        </p:txBody>
      </p:sp>
      <p:sp>
        <p:nvSpPr>
          <p:cNvPr id="3" name="Turinio vietos rezervavimo ženklas 2">
            <a:extLst>
              <a:ext uri="{FF2B5EF4-FFF2-40B4-BE49-F238E27FC236}">
                <a16:creationId xmlns:a16="http://schemas.microsoft.com/office/drawing/2014/main" id="{EDF0F799-AC5E-4EC2-818F-DB8C2F14369A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1825625"/>
            <a:ext cx="2517742" cy="4351338"/>
          </a:xfrm>
        </p:spPr>
        <p:txBody>
          <a:bodyPr>
            <a:normAutofit/>
          </a:bodyPr>
          <a:lstStyle/>
          <a:p>
            <a:pPr>
              <a:buFont typeface="Wingdings" panose="05000000000000000000" pitchFamily="2" charset="2"/>
              <a:buChar char="ü"/>
            </a:pPr>
            <a:r>
              <a:rPr lang="lt-LT" sz="1800" b="1" i="1" dirty="0">
                <a:effectLst/>
                <a:latin typeface="Cambria" panose="02040503050406030204" pitchFamily="18" charset="0"/>
                <a:ea typeface="Cambria" panose="02040503050406030204" pitchFamily="18" charset="0"/>
              </a:rPr>
              <a:t>Biržų rajono savivaldybės gyventojų nuomonės tyrimo respondento portretas – jaunesnio nei vidutinio amžiaus, aukštąjį išsilavinimą, šiek tiek mažesnį nei vidutinį atlyginimą uždirbanti moteris, gyvenanti Biržų mieste.</a:t>
            </a:r>
            <a:r>
              <a:rPr lang="lt-LT" sz="1800" i="1" dirty="0">
                <a:effectLst/>
                <a:latin typeface="Cambria" panose="02040503050406030204" pitchFamily="18" charset="0"/>
                <a:ea typeface="Cambria" panose="02040503050406030204" pitchFamily="18" charset="0"/>
              </a:rPr>
              <a:t> </a:t>
            </a:r>
            <a:endParaRPr lang="lt-LT" i="1" dirty="0">
              <a:latin typeface="Cambria" panose="02040503050406030204" pitchFamily="18" charset="0"/>
              <a:ea typeface="Cambria" panose="02040503050406030204" pitchFamily="18" charset="0"/>
            </a:endParaRPr>
          </a:p>
        </p:txBody>
      </p:sp>
      <p:graphicFrame>
        <p:nvGraphicFramePr>
          <p:cNvPr id="5" name="Diagrama 4">
            <a:extLst>
              <a:ext uri="{FF2B5EF4-FFF2-40B4-BE49-F238E27FC236}">
                <a16:creationId xmlns:a16="http://schemas.microsoft.com/office/drawing/2014/main" id="{05FC6B83-E47B-446A-A456-D428C01705F3}"/>
              </a:ext>
            </a:extLst>
          </p:cNvPr>
          <p:cNvGraphicFramePr/>
          <p:nvPr>
            <p:extLst>
              <p:ext uri="{D42A27DB-BD31-4B8C-83A1-F6EECF244321}">
                <p14:modId xmlns:p14="http://schemas.microsoft.com/office/powerpoint/2010/main" val="3108683932"/>
              </p:ext>
            </p:extLst>
          </p:nvPr>
        </p:nvGraphicFramePr>
        <p:xfrm>
          <a:off x="3429000" y="1676401"/>
          <a:ext cx="2747962" cy="2131242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  <p:graphicFrame>
        <p:nvGraphicFramePr>
          <p:cNvPr id="6" name="Diagrama 5">
            <a:extLst>
              <a:ext uri="{FF2B5EF4-FFF2-40B4-BE49-F238E27FC236}">
                <a16:creationId xmlns:a16="http://schemas.microsoft.com/office/drawing/2014/main" id="{0E7E685F-EA40-46BA-8218-F18BCD8BA349}"/>
              </a:ext>
            </a:extLst>
          </p:cNvPr>
          <p:cNvGraphicFramePr/>
          <p:nvPr>
            <p:extLst>
              <p:ext uri="{D42A27DB-BD31-4B8C-83A1-F6EECF244321}">
                <p14:modId xmlns:p14="http://schemas.microsoft.com/office/powerpoint/2010/main" val="765779623"/>
              </p:ext>
            </p:extLst>
          </p:nvPr>
        </p:nvGraphicFramePr>
        <p:xfrm>
          <a:off x="6176866" y="1684747"/>
          <a:ext cx="3038476" cy="2171339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3"/>
          </a:graphicData>
        </a:graphic>
      </p:graphicFrame>
      <p:graphicFrame>
        <p:nvGraphicFramePr>
          <p:cNvPr id="7" name="Diagrama 6">
            <a:extLst>
              <a:ext uri="{FF2B5EF4-FFF2-40B4-BE49-F238E27FC236}">
                <a16:creationId xmlns:a16="http://schemas.microsoft.com/office/drawing/2014/main" id="{382B6979-C5E1-432E-BC4E-989A4D793406}"/>
              </a:ext>
            </a:extLst>
          </p:cNvPr>
          <p:cNvGraphicFramePr/>
          <p:nvPr>
            <p:extLst>
              <p:ext uri="{D42A27DB-BD31-4B8C-83A1-F6EECF244321}">
                <p14:modId xmlns:p14="http://schemas.microsoft.com/office/powerpoint/2010/main" val="2202047383"/>
              </p:ext>
            </p:extLst>
          </p:nvPr>
        </p:nvGraphicFramePr>
        <p:xfrm>
          <a:off x="3429000" y="3807644"/>
          <a:ext cx="3143250" cy="2920181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4"/>
          </a:graphicData>
        </a:graphic>
      </p:graphicFrame>
      <p:graphicFrame>
        <p:nvGraphicFramePr>
          <p:cNvPr id="8" name="Diagrama 7">
            <a:extLst>
              <a:ext uri="{FF2B5EF4-FFF2-40B4-BE49-F238E27FC236}">
                <a16:creationId xmlns:a16="http://schemas.microsoft.com/office/drawing/2014/main" id="{26FAD8DF-CFA2-4577-A601-3436F269B360}"/>
              </a:ext>
            </a:extLst>
          </p:cNvPr>
          <p:cNvGraphicFramePr/>
          <p:nvPr>
            <p:extLst>
              <p:ext uri="{D42A27DB-BD31-4B8C-83A1-F6EECF244321}">
                <p14:modId xmlns:p14="http://schemas.microsoft.com/office/powerpoint/2010/main" val="4088936706"/>
              </p:ext>
            </p:extLst>
          </p:nvPr>
        </p:nvGraphicFramePr>
        <p:xfrm>
          <a:off x="6572250" y="3759200"/>
          <a:ext cx="3143250" cy="2968626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5"/>
          </a:graphicData>
        </a:graphic>
      </p:graphicFrame>
      <p:graphicFrame>
        <p:nvGraphicFramePr>
          <p:cNvPr id="9" name="Diagrama 8">
            <a:extLst>
              <a:ext uri="{FF2B5EF4-FFF2-40B4-BE49-F238E27FC236}">
                <a16:creationId xmlns:a16="http://schemas.microsoft.com/office/drawing/2014/main" id="{4F7A8694-B847-42CD-8FCE-AC03F9D9F228}"/>
              </a:ext>
            </a:extLst>
          </p:cNvPr>
          <p:cNvGraphicFramePr/>
          <p:nvPr>
            <p:extLst>
              <p:ext uri="{D42A27DB-BD31-4B8C-83A1-F6EECF244321}">
                <p14:modId xmlns:p14="http://schemas.microsoft.com/office/powerpoint/2010/main" val="1330195732"/>
              </p:ext>
            </p:extLst>
          </p:nvPr>
        </p:nvGraphicFramePr>
        <p:xfrm>
          <a:off x="9215343" y="1684749"/>
          <a:ext cx="2976658" cy="2114550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6"/>
          </a:graphicData>
        </a:graphic>
      </p:graphicFrame>
      <p:graphicFrame>
        <p:nvGraphicFramePr>
          <p:cNvPr id="10" name="Diagrama 9">
            <a:extLst>
              <a:ext uri="{FF2B5EF4-FFF2-40B4-BE49-F238E27FC236}">
                <a16:creationId xmlns:a16="http://schemas.microsoft.com/office/drawing/2014/main" id="{616883C4-B404-431E-A24B-37C3E793DA76}"/>
              </a:ext>
            </a:extLst>
          </p:cNvPr>
          <p:cNvGraphicFramePr/>
          <p:nvPr>
            <p:extLst>
              <p:ext uri="{D42A27DB-BD31-4B8C-83A1-F6EECF244321}">
                <p14:modId xmlns:p14="http://schemas.microsoft.com/office/powerpoint/2010/main" val="1883823301"/>
              </p:ext>
            </p:extLst>
          </p:nvPr>
        </p:nvGraphicFramePr>
        <p:xfrm>
          <a:off x="9601201" y="3758435"/>
          <a:ext cx="2590799" cy="2968626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7"/>
          </a:graphicData>
        </a:graphic>
      </p:graphicFrame>
    </p:spTree>
    <p:extLst>
      <p:ext uri="{BB962C8B-B14F-4D97-AF65-F5344CB8AC3E}">
        <p14:creationId xmlns:p14="http://schemas.microsoft.com/office/powerpoint/2010/main" val="1967048684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>
            <a:lumMod val="95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Pavadinimas 1">
            <a:extLst>
              <a:ext uri="{FF2B5EF4-FFF2-40B4-BE49-F238E27FC236}">
                <a16:creationId xmlns:a16="http://schemas.microsoft.com/office/drawing/2014/main" id="{F8838073-98AD-4779-B8C9-E81E48790A4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GB" dirty="0">
                <a:solidFill>
                  <a:srgbClr val="52876B"/>
                </a:solidFill>
              </a:rPr>
              <a:t>BENDRAS GYVENTOJŲ PASITENKINIMAS GYVENAMĄJA APLINKA</a:t>
            </a:r>
            <a:endParaRPr lang="lt-LT" dirty="0"/>
          </a:p>
        </p:txBody>
      </p:sp>
      <p:pic>
        <p:nvPicPr>
          <p:cNvPr id="4" name="Paveikslėlis 3">
            <a:extLst>
              <a:ext uri="{FF2B5EF4-FFF2-40B4-BE49-F238E27FC236}">
                <a16:creationId xmlns:a16="http://schemas.microsoft.com/office/drawing/2014/main" id="{9AF8AC79-A80F-4735-B3FB-4C9FD5A1EADE}"/>
              </a:ext>
            </a:extLst>
          </p:cNvPr>
          <p:cNvPicPr/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90612" y="1733551"/>
            <a:ext cx="3786188" cy="4759324"/>
          </a:xfrm>
          <a:prstGeom prst="rect">
            <a:avLst/>
          </a:prstGeom>
        </p:spPr>
      </p:pic>
      <p:graphicFrame>
        <p:nvGraphicFramePr>
          <p:cNvPr id="5" name="Diagrama 4">
            <a:extLst>
              <a:ext uri="{FF2B5EF4-FFF2-40B4-BE49-F238E27FC236}">
                <a16:creationId xmlns:a16="http://schemas.microsoft.com/office/drawing/2014/main" id="{FE99D8D6-9ED1-443E-8F63-7A646B634D0A}"/>
              </a:ext>
            </a:extLst>
          </p:cNvPr>
          <p:cNvGraphicFramePr/>
          <p:nvPr>
            <p:extLst>
              <p:ext uri="{D42A27DB-BD31-4B8C-83A1-F6EECF244321}">
                <p14:modId xmlns:p14="http://schemas.microsoft.com/office/powerpoint/2010/main" val="3474225300"/>
              </p:ext>
            </p:extLst>
          </p:nvPr>
        </p:nvGraphicFramePr>
        <p:xfrm>
          <a:off x="5304550" y="2286000"/>
          <a:ext cx="6049250" cy="3569516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3"/>
          </a:graphicData>
        </a:graphic>
      </p:graphicFrame>
    </p:spTree>
    <p:extLst>
      <p:ext uri="{BB962C8B-B14F-4D97-AF65-F5344CB8AC3E}">
        <p14:creationId xmlns:p14="http://schemas.microsoft.com/office/powerpoint/2010/main" val="2628951192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Pavadinimas 1">
            <a:extLst>
              <a:ext uri="{FF2B5EF4-FFF2-40B4-BE49-F238E27FC236}">
                <a16:creationId xmlns:a16="http://schemas.microsoft.com/office/drawing/2014/main" id="{F8838073-98AD-4779-B8C9-E81E48790A4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762000" y="0"/>
            <a:ext cx="10515600" cy="1325563"/>
          </a:xfrm>
        </p:spPr>
        <p:txBody>
          <a:bodyPr>
            <a:normAutofit/>
          </a:bodyPr>
          <a:lstStyle/>
          <a:p>
            <a:r>
              <a:rPr lang="en-GB" dirty="0">
                <a:solidFill>
                  <a:srgbClr val="52876B"/>
                </a:solidFill>
              </a:rPr>
              <a:t>TEIGIAMI IR NEIGIAMI ASPEKTAI</a:t>
            </a:r>
            <a:endParaRPr lang="lt-LT" dirty="0"/>
          </a:p>
        </p:txBody>
      </p:sp>
      <p:pic>
        <p:nvPicPr>
          <p:cNvPr id="4" name="Paveikslėlis 3" descr="Paveikslėlis, kuriame yra žinutė&#10;&#10;Automatiškai sugeneruotas aprašymas">
            <a:extLst>
              <a:ext uri="{FF2B5EF4-FFF2-40B4-BE49-F238E27FC236}">
                <a16:creationId xmlns:a16="http://schemas.microsoft.com/office/drawing/2014/main" id="{91D38126-3CDE-4DC4-9C9A-85E5C7822959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62000" y="961990"/>
            <a:ext cx="5995216" cy="3352835"/>
          </a:xfrm>
          <a:prstGeom prst="rect">
            <a:avLst/>
          </a:prstGeom>
        </p:spPr>
      </p:pic>
      <p:pic>
        <p:nvPicPr>
          <p:cNvPr id="6" name="Paveikslėlis 5" descr="Paveikslėlis, kuriame yra žinutė&#10;&#10;Automatiškai sugeneruotas aprašymas">
            <a:extLst>
              <a:ext uri="{FF2B5EF4-FFF2-40B4-BE49-F238E27FC236}">
                <a16:creationId xmlns:a16="http://schemas.microsoft.com/office/drawing/2014/main" id="{BCF9351B-FEAA-4B20-A156-74780DC0CBBD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193601" y="3247990"/>
            <a:ext cx="5930102" cy="335283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68237122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Pavadinimas 1">
            <a:extLst>
              <a:ext uri="{FF2B5EF4-FFF2-40B4-BE49-F238E27FC236}">
                <a16:creationId xmlns:a16="http://schemas.microsoft.com/office/drawing/2014/main" id="{28F9220A-CF89-474B-A801-477E845D742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22856" y="176530"/>
            <a:ext cx="10515600" cy="1325563"/>
          </a:xfrm>
        </p:spPr>
        <p:txBody>
          <a:bodyPr>
            <a:normAutofit/>
          </a:bodyPr>
          <a:lstStyle/>
          <a:p>
            <a:r>
              <a:rPr lang="en-GB" sz="4000" dirty="0">
                <a:solidFill>
                  <a:srgbClr val="52876B"/>
                </a:solidFill>
              </a:rPr>
              <a:t>SAUGUMO VERTINIMAS SAVIVALDYBĖJE</a:t>
            </a:r>
            <a:endParaRPr lang="lt-LT" sz="4000" dirty="0"/>
          </a:p>
        </p:txBody>
      </p:sp>
      <p:graphicFrame>
        <p:nvGraphicFramePr>
          <p:cNvPr id="10" name="Diagrama 9">
            <a:extLst>
              <a:ext uri="{FF2B5EF4-FFF2-40B4-BE49-F238E27FC236}">
                <a16:creationId xmlns:a16="http://schemas.microsoft.com/office/drawing/2014/main" id="{80D6CC69-2FCC-4630-BAA1-5F52C0096633}"/>
              </a:ext>
            </a:extLst>
          </p:cNvPr>
          <p:cNvGraphicFramePr/>
          <p:nvPr/>
        </p:nvGraphicFramePr>
        <p:xfrm>
          <a:off x="1107010" y="1874068"/>
          <a:ext cx="3436415" cy="3555182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  <p:graphicFrame>
        <p:nvGraphicFramePr>
          <p:cNvPr id="11" name="Diagrama 10">
            <a:extLst>
              <a:ext uri="{FF2B5EF4-FFF2-40B4-BE49-F238E27FC236}">
                <a16:creationId xmlns:a16="http://schemas.microsoft.com/office/drawing/2014/main" id="{51039642-8CCC-4691-970E-0B2574D565CD}"/>
              </a:ext>
            </a:extLst>
          </p:cNvPr>
          <p:cNvGraphicFramePr/>
          <p:nvPr/>
        </p:nvGraphicFramePr>
        <p:xfrm>
          <a:off x="4767264" y="1508443"/>
          <a:ext cx="5762625" cy="4400232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3"/>
          </a:graphicData>
        </a:graphic>
      </p:graphicFrame>
      <p:sp>
        <p:nvSpPr>
          <p:cNvPr id="14" name="Teksto laukas 995">
            <a:extLst>
              <a:ext uri="{FF2B5EF4-FFF2-40B4-BE49-F238E27FC236}">
                <a16:creationId xmlns:a16="http://schemas.microsoft.com/office/drawing/2014/main" id="{493B1E3A-0CC4-451A-AA36-AAEA9B752452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0789714" y="2356259"/>
            <a:ext cx="1097485" cy="2857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6350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0" marR="0" lvl="0" indent="0" algn="just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lt-LT" altLang="lt-LT" sz="1400" b="1" i="1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Sutinku</a:t>
            </a:r>
            <a:endParaRPr kumimoji="0" lang="lt-LT" altLang="lt-LT" sz="1400" b="1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Arial" panose="020B0604020202020204" pitchFamily="34" charset="0"/>
            </a:endParaRPr>
          </a:p>
        </p:txBody>
      </p:sp>
      <p:sp>
        <p:nvSpPr>
          <p:cNvPr id="15" name="Teksto laukas 996">
            <a:extLst>
              <a:ext uri="{FF2B5EF4-FFF2-40B4-BE49-F238E27FC236}">
                <a16:creationId xmlns:a16="http://schemas.microsoft.com/office/drawing/2014/main" id="{811E284E-65CE-48F8-9A1C-8FDD5753360E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0789714" y="3699283"/>
            <a:ext cx="1183211" cy="7524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6350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0" marR="0" lvl="0" indent="0" algn="just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lt-LT" altLang="lt-LT" sz="1400" b="1" i="1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Nei sutinku, nei nesutinku</a:t>
            </a:r>
            <a:endParaRPr kumimoji="0" lang="lt-LT" altLang="lt-LT" sz="1400" b="1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Arial" panose="020B0604020202020204" pitchFamily="34" charset="0"/>
            </a:endParaRPr>
          </a:p>
        </p:txBody>
      </p:sp>
      <p:cxnSp>
        <p:nvCxnSpPr>
          <p:cNvPr id="17" name="Tiesioji jungtis 16">
            <a:extLst>
              <a:ext uri="{FF2B5EF4-FFF2-40B4-BE49-F238E27FC236}">
                <a16:creationId xmlns:a16="http://schemas.microsoft.com/office/drawing/2014/main" id="{9302E6F9-0E3D-41E3-B010-779C643A66D5}"/>
              </a:ext>
            </a:extLst>
          </p:cNvPr>
          <p:cNvCxnSpPr/>
          <p:nvPr/>
        </p:nvCxnSpPr>
        <p:spPr>
          <a:xfrm>
            <a:off x="787400" y="8990965"/>
            <a:ext cx="5695950" cy="0"/>
          </a:xfrm>
          <a:prstGeom prst="line">
            <a:avLst/>
          </a:prstGeom>
          <a:ln w="19050">
            <a:solidFill>
              <a:schemeClr val="accent4">
                <a:lumMod val="60000"/>
                <a:lumOff val="40000"/>
              </a:schemeClr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8" name="Rectangle 8">
            <a:extLst>
              <a:ext uri="{FF2B5EF4-FFF2-40B4-BE49-F238E27FC236}">
                <a16:creationId xmlns:a16="http://schemas.microsoft.com/office/drawing/2014/main" id="{0688BD89-E547-4CE9-80B1-5376D2D73209}"/>
              </a:ext>
            </a:extLst>
          </p:cNvPr>
          <p:cNvSpPr>
            <a:spLocks noChangeArrowheads="1"/>
          </p:cNvSpPr>
          <p:nvPr/>
        </p:nvSpPr>
        <p:spPr bwMode="auto">
          <a:xfrm>
            <a:off x="0" y="0"/>
            <a:ext cx="121920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lt-LT"/>
          </a:p>
        </p:txBody>
      </p:sp>
      <p:sp>
        <p:nvSpPr>
          <p:cNvPr id="19" name="Rectangle 11">
            <a:extLst>
              <a:ext uri="{FF2B5EF4-FFF2-40B4-BE49-F238E27FC236}">
                <a16:creationId xmlns:a16="http://schemas.microsoft.com/office/drawing/2014/main" id="{B9F40747-E2B6-4499-9778-F4ED2E846ECA}"/>
              </a:ext>
            </a:extLst>
          </p:cNvPr>
          <p:cNvSpPr>
            <a:spLocks noChangeArrowheads="1"/>
          </p:cNvSpPr>
          <p:nvPr/>
        </p:nvSpPr>
        <p:spPr bwMode="auto">
          <a:xfrm>
            <a:off x="0" y="457200"/>
            <a:ext cx="12192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lt-LT"/>
          </a:p>
        </p:txBody>
      </p:sp>
      <p:sp>
        <p:nvSpPr>
          <p:cNvPr id="20" name="Rectangle 12">
            <a:extLst>
              <a:ext uri="{FF2B5EF4-FFF2-40B4-BE49-F238E27FC236}">
                <a16:creationId xmlns:a16="http://schemas.microsoft.com/office/drawing/2014/main" id="{4B52CFC6-EA79-4704-9E09-F6C9A62CB4D6}"/>
              </a:ext>
            </a:extLst>
          </p:cNvPr>
          <p:cNvSpPr>
            <a:spLocks noChangeArrowheads="1"/>
          </p:cNvSpPr>
          <p:nvPr/>
        </p:nvSpPr>
        <p:spPr bwMode="auto">
          <a:xfrm>
            <a:off x="0" y="3124200"/>
            <a:ext cx="12192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lt-LT"/>
          </a:p>
        </p:txBody>
      </p:sp>
      <p:sp>
        <p:nvSpPr>
          <p:cNvPr id="21" name="Dešinysis riestinis skliaustas 20">
            <a:extLst>
              <a:ext uri="{FF2B5EF4-FFF2-40B4-BE49-F238E27FC236}">
                <a16:creationId xmlns:a16="http://schemas.microsoft.com/office/drawing/2014/main" id="{9BF6A516-328D-4FAB-B9AF-FB4317DCDE62}"/>
              </a:ext>
            </a:extLst>
          </p:cNvPr>
          <p:cNvSpPr/>
          <p:nvPr/>
        </p:nvSpPr>
        <p:spPr>
          <a:xfrm>
            <a:off x="10615342" y="2356259"/>
            <a:ext cx="45085" cy="361950"/>
          </a:xfrm>
          <a:prstGeom prst="rightBrac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ot="0" spcFirstLastPara="0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endParaRPr lang="lt-LT"/>
          </a:p>
        </p:txBody>
      </p:sp>
      <p:sp>
        <p:nvSpPr>
          <p:cNvPr id="22" name="Dešinysis riestinis skliaustas 21">
            <a:extLst>
              <a:ext uri="{FF2B5EF4-FFF2-40B4-BE49-F238E27FC236}">
                <a16:creationId xmlns:a16="http://schemas.microsoft.com/office/drawing/2014/main" id="{CAB3245A-FB10-4945-98B9-697D4EDAB120}"/>
              </a:ext>
            </a:extLst>
          </p:cNvPr>
          <p:cNvSpPr/>
          <p:nvPr/>
        </p:nvSpPr>
        <p:spPr>
          <a:xfrm>
            <a:off x="10615669" y="2768312"/>
            <a:ext cx="45719" cy="2727509"/>
          </a:xfrm>
          <a:prstGeom prst="rightBrac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ot="0" spcFirstLastPara="0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endParaRPr lang="lt-LT"/>
          </a:p>
        </p:txBody>
      </p:sp>
      <p:cxnSp>
        <p:nvCxnSpPr>
          <p:cNvPr id="23" name="Tiesioji jungtis 22">
            <a:extLst>
              <a:ext uri="{FF2B5EF4-FFF2-40B4-BE49-F238E27FC236}">
                <a16:creationId xmlns:a16="http://schemas.microsoft.com/office/drawing/2014/main" id="{1970E842-32A0-4462-9EB7-8DED6540B7FE}"/>
              </a:ext>
            </a:extLst>
          </p:cNvPr>
          <p:cNvCxnSpPr>
            <a:cxnSpLocks/>
          </p:cNvCxnSpPr>
          <p:nvPr/>
        </p:nvCxnSpPr>
        <p:spPr>
          <a:xfrm>
            <a:off x="4767264" y="2768312"/>
            <a:ext cx="5762625" cy="0"/>
          </a:xfrm>
          <a:prstGeom prst="line">
            <a:avLst/>
          </a:prstGeom>
          <a:ln w="25400">
            <a:solidFill>
              <a:schemeClr val="tx1"/>
            </a:solidFill>
            <a:prstDash val="dash"/>
          </a:ln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1431496195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Pavadinimas 1">
            <a:extLst>
              <a:ext uri="{FF2B5EF4-FFF2-40B4-BE49-F238E27FC236}">
                <a16:creationId xmlns:a16="http://schemas.microsoft.com/office/drawing/2014/main" id="{AE3DD148-CC76-4174-938D-AD419DF0521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GB" sz="4400" dirty="0">
                <a:solidFill>
                  <a:srgbClr val="52876B"/>
                </a:solidFill>
              </a:rPr>
              <a:t>VIEŠŲJŲ PASLAUGŲ PRIEINAMUMO PALYGINIMAS 10-BALĖJE SISTEMOJE</a:t>
            </a:r>
            <a:endParaRPr lang="lt-LT" dirty="0">
              <a:solidFill>
                <a:srgbClr val="52876B"/>
              </a:solidFill>
            </a:endParaRPr>
          </a:p>
        </p:txBody>
      </p:sp>
      <p:sp>
        <p:nvSpPr>
          <p:cNvPr id="3" name="Turinio vietos rezervavimo ženklas 2">
            <a:extLst>
              <a:ext uri="{FF2B5EF4-FFF2-40B4-BE49-F238E27FC236}">
                <a16:creationId xmlns:a16="http://schemas.microsoft.com/office/drawing/2014/main" id="{EDF0F799-AC5E-4EC2-818F-DB8C2F14369A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1825625"/>
            <a:ext cx="4252274" cy="4351338"/>
          </a:xfrm>
        </p:spPr>
        <p:txBody>
          <a:bodyPr>
            <a:noAutofit/>
          </a:bodyPr>
          <a:lstStyle/>
          <a:p>
            <a:pPr lvl="0" algn="just">
              <a:spcBef>
                <a:spcPts val="600"/>
              </a:spcBef>
              <a:spcAft>
                <a:spcPts val="600"/>
              </a:spcAft>
              <a:buClr>
                <a:srgbClr val="52876B"/>
              </a:buClr>
              <a:buFont typeface="Wingdings" panose="05000000000000000000" pitchFamily="2" charset="2"/>
              <a:buChar char="ü"/>
            </a:pPr>
            <a:r>
              <a:rPr lang="lt-LT" sz="1800" dirty="0">
                <a:effectLst/>
                <a:latin typeface="Cambria" panose="02040503050406030204" pitchFamily="18" charset="0"/>
                <a:ea typeface="Cambria" panose="02040503050406030204" pitchFamily="18" charset="0"/>
              </a:rPr>
              <a:t>Rajono teritorijoje Savivaldybės teikiamų viešųjų paslaugų prieinamumu gyventojai yra</a:t>
            </a:r>
            <a:r>
              <a:rPr lang="en-GB" sz="1800" dirty="0">
                <a:effectLst/>
                <a:latin typeface="Cambria" panose="02040503050406030204" pitchFamily="18" charset="0"/>
                <a:ea typeface="Cambria" panose="02040503050406030204" pitchFamily="18" charset="0"/>
              </a:rPr>
              <a:t> </a:t>
            </a:r>
            <a:r>
              <a:rPr lang="lt-LT" sz="1800" dirty="0">
                <a:effectLst/>
                <a:latin typeface="Cambria" panose="02040503050406030204" pitchFamily="18" charset="0"/>
                <a:ea typeface="Cambria" panose="02040503050406030204" pitchFamily="18" charset="0"/>
              </a:rPr>
              <a:t>vidutiniškai patenkinti. </a:t>
            </a:r>
            <a:endParaRPr lang="en-GB" sz="1800" dirty="0">
              <a:effectLst/>
              <a:latin typeface="Cambria" panose="02040503050406030204" pitchFamily="18" charset="0"/>
              <a:ea typeface="Cambria" panose="02040503050406030204" pitchFamily="18" charset="0"/>
            </a:endParaRPr>
          </a:p>
          <a:p>
            <a:pPr lvl="0" algn="just">
              <a:spcBef>
                <a:spcPts val="600"/>
              </a:spcBef>
              <a:spcAft>
                <a:spcPts val="600"/>
              </a:spcAft>
              <a:buClr>
                <a:srgbClr val="52876B"/>
              </a:buClr>
              <a:buFont typeface="Wingdings" panose="05000000000000000000" pitchFamily="2" charset="2"/>
              <a:buChar char="ü"/>
            </a:pPr>
            <a:r>
              <a:rPr lang="lt-LT" sz="1800" dirty="0">
                <a:effectLst/>
                <a:latin typeface="Cambria" panose="02040503050406030204" pitchFamily="18" charset="0"/>
                <a:ea typeface="Cambria" panose="02040503050406030204" pitchFamily="18" charset="0"/>
              </a:rPr>
              <a:t>Aukščiausiu balu įvertintas švietimo paslaugų prieinamumas. Tai yra </a:t>
            </a:r>
            <a:r>
              <a:rPr lang="lt-LT" sz="1800" b="1" u="sng" dirty="0">
                <a:solidFill>
                  <a:srgbClr val="52876B"/>
                </a:solidFill>
                <a:effectLst/>
                <a:latin typeface="Cambria" panose="02040503050406030204" pitchFamily="18" charset="0"/>
                <a:ea typeface="Cambria" panose="02040503050406030204" pitchFamily="18" charset="0"/>
              </a:rPr>
              <a:t>geras</a:t>
            </a:r>
            <a:r>
              <a:rPr lang="lt-LT" sz="1800" dirty="0">
                <a:effectLst/>
                <a:latin typeface="Cambria" panose="02040503050406030204" pitchFamily="18" charset="0"/>
                <a:ea typeface="Cambria" panose="02040503050406030204" pitchFamily="18" charset="0"/>
              </a:rPr>
              <a:t> įvertinimas. </a:t>
            </a:r>
            <a:endParaRPr lang="en-GB" sz="1800" dirty="0">
              <a:effectLst/>
              <a:latin typeface="Cambria" panose="02040503050406030204" pitchFamily="18" charset="0"/>
              <a:ea typeface="Cambria" panose="02040503050406030204" pitchFamily="18" charset="0"/>
            </a:endParaRPr>
          </a:p>
          <a:p>
            <a:pPr lvl="0" algn="just">
              <a:spcBef>
                <a:spcPts val="600"/>
              </a:spcBef>
              <a:spcAft>
                <a:spcPts val="600"/>
              </a:spcAft>
              <a:buClr>
                <a:srgbClr val="52876B"/>
              </a:buClr>
              <a:buFont typeface="Wingdings" panose="05000000000000000000" pitchFamily="2" charset="2"/>
              <a:buChar char="ü"/>
            </a:pPr>
            <a:r>
              <a:rPr lang="lt-LT" sz="1800" b="1" u="sng" dirty="0">
                <a:solidFill>
                  <a:srgbClr val="52876B"/>
                </a:solidFill>
                <a:effectLst/>
                <a:latin typeface="Cambria" panose="02040503050406030204" pitchFamily="18" charset="0"/>
                <a:ea typeface="Cambria" panose="02040503050406030204" pitchFamily="18" charset="0"/>
              </a:rPr>
              <a:t>Vidutiniškai</a:t>
            </a:r>
            <a:r>
              <a:rPr lang="en-GB" sz="1800" b="1" dirty="0">
                <a:solidFill>
                  <a:srgbClr val="52876B"/>
                </a:solidFill>
                <a:effectLst/>
                <a:latin typeface="Cambria" panose="02040503050406030204" pitchFamily="18" charset="0"/>
                <a:ea typeface="Cambria" panose="02040503050406030204" pitchFamily="18" charset="0"/>
              </a:rPr>
              <a:t> </a:t>
            </a:r>
            <a:r>
              <a:rPr lang="lt-LT" sz="1800" dirty="0">
                <a:effectLst/>
                <a:latin typeface="Cambria" panose="02040503050406030204" pitchFamily="18" charset="0"/>
                <a:ea typeface="Cambria" panose="02040503050406030204" pitchFamily="18" charset="0"/>
              </a:rPr>
              <a:t>vertinamas kultūros, socialinių paslaugų, sveikatos priežiūros paslaugų prieinamumas ir aktyvaus poilsio bei sportavimo galimybės rajone.</a:t>
            </a:r>
            <a:endParaRPr lang="en-GB" sz="1800" dirty="0">
              <a:effectLst/>
              <a:latin typeface="Cambria" panose="02040503050406030204" pitchFamily="18" charset="0"/>
              <a:ea typeface="Cambria" panose="02040503050406030204" pitchFamily="18" charset="0"/>
            </a:endParaRPr>
          </a:p>
          <a:p>
            <a:pPr lvl="0" algn="just">
              <a:spcBef>
                <a:spcPts val="600"/>
              </a:spcBef>
              <a:spcAft>
                <a:spcPts val="600"/>
              </a:spcAft>
              <a:buClr>
                <a:srgbClr val="52876B"/>
              </a:buClr>
              <a:buFont typeface="Wingdings" panose="05000000000000000000" pitchFamily="2" charset="2"/>
              <a:buChar char="ü"/>
            </a:pPr>
            <a:r>
              <a:rPr lang="lt-LT" sz="1800" dirty="0">
                <a:effectLst/>
                <a:latin typeface="Cambria" panose="02040503050406030204" pitchFamily="18" charset="0"/>
                <a:ea typeface="Cambria" panose="02040503050406030204" pitchFamily="18" charset="0"/>
              </a:rPr>
              <a:t> Viešo susisiekimo ir ryšių prieinamumas Biržų rajone vertintas, kaip </a:t>
            </a:r>
            <a:r>
              <a:rPr lang="lt-LT" sz="1800" b="1" u="sng" dirty="0">
                <a:solidFill>
                  <a:srgbClr val="52876B"/>
                </a:solidFill>
                <a:effectLst/>
                <a:latin typeface="Cambria" panose="02040503050406030204" pitchFamily="18" charset="0"/>
                <a:ea typeface="Cambria" panose="02040503050406030204" pitchFamily="18" charset="0"/>
              </a:rPr>
              <a:t>patenkinamas.</a:t>
            </a:r>
            <a:r>
              <a:rPr lang="lt-LT" sz="1800" b="1" u="sng" dirty="0">
                <a:effectLst/>
                <a:latin typeface="Cambria" panose="02040503050406030204" pitchFamily="18" charset="0"/>
                <a:ea typeface="Cambria" panose="02040503050406030204" pitchFamily="18" charset="0"/>
              </a:rPr>
              <a:t> </a:t>
            </a:r>
            <a:endParaRPr lang="lt-LT" sz="1800" dirty="0">
              <a:effectLst/>
              <a:latin typeface="Cambria" panose="02040503050406030204" pitchFamily="18" charset="0"/>
              <a:ea typeface="Cambria" panose="02040503050406030204" pitchFamily="18" charset="0"/>
            </a:endParaRPr>
          </a:p>
        </p:txBody>
      </p:sp>
      <p:graphicFrame>
        <p:nvGraphicFramePr>
          <p:cNvPr id="11" name="Diagrama 10">
            <a:extLst>
              <a:ext uri="{FF2B5EF4-FFF2-40B4-BE49-F238E27FC236}">
                <a16:creationId xmlns:a16="http://schemas.microsoft.com/office/drawing/2014/main" id="{923343C7-E458-4596-870C-B8AD80075315}"/>
              </a:ext>
            </a:extLst>
          </p:cNvPr>
          <p:cNvGraphicFramePr/>
          <p:nvPr>
            <p:extLst>
              <p:ext uri="{D42A27DB-BD31-4B8C-83A1-F6EECF244321}">
                <p14:modId xmlns:p14="http://schemas.microsoft.com/office/powerpoint/2010/main" val="384218948"/>
              </p:ext>
            </p:extLst>
          </p:nvPr>
        </p:nvGraphicFramePr>
        <p:xfrm>
          <a:off x="5236196" y="1825624"/>
          <a:ext cx="6479553" cy="4232275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</p:spTree>
    <p:extLst>
      <p:ext uri="{BB962C8B-B14F-4D97-AF65-F5344CB8AC3E}">
        <p14:creationId xmlns:p14="http://schemas.microsoft.com/office/powerpoint/2010/main" val="2568808489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>
            <a:lumMod val="95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Pavadinimas 1">
            <a:extLst>
              <a:ext uri="{FF2B5EF4-FFF2-40B4-BE49-F238E27FC236}">
                <a16:creationId xmlns:a16="http://schemas.microsoft.com/office/drawing/2014/main" id="{F8838073-98AD-4779-B8C9-E81E48790A4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56328" y="476092"/>
            <a:ext cx="11280230" cy="346774"/>
          </a:xfrm>
        </p:spPr>
        <p:txBody>
          <a:bodyPr>
            <a:noAutofit/>
          </a:bodyPr>
          <a:lstStyle/>
          <a:p>
            <a:r>
              <a:rPr lang="en-GB" sz="3800" dirty="0">
                <a:solidFill>
                  <a:srgbClr val="52876B"/>
                </a:solidFill>
              </a:rPr>
              <a:t>VIEŠŲJŲ PASLAUGŲ KOKYBĖS VERTINIMAS PAGAL PASLAUGŲ RŪŠIS</a:t>
            </a:r>
            <a:endParaRPr lang="lt-LT" sz="3800" dirty="0"/>
          </a:p>
        </p:txBody>
      </p:sp>
      <p:graphicFrame>
        <p:nvGraphicFramePr>
          <p:cNvPr id="8" name="Diagrama 7">
            <a:extLst>
              <a:ext uri="{FF2B5EF4-FFF2-40B4-BE49-F238E27FC236}">
                <a16:creationId xmlns:a16="http://schemas.microsoft.com/office/drawing/2014/main" id="{75FFF14E-0880-4E00-909D-D8CC3A3C0527}"/>
              </a:ext>
            </a:extLst>
          </p:cNvPr>
          <p:cNvGraphicFramePr/>
          <p:nvPr>
            <p:extLst>
              <p:ext uri="{D42A27DB-BD31-4B8C-83A1-F6EECF244321}">
                <p14:modId xmlns:p14="http://schemas.microsoft.com/office/powerpoint/2010/main" val="1661887252"/>
              </p:ext>
            </p:extLst>
          </p:nvPr>
        </p:nvGraphicFramePr>
        <p:xfrm>
          <a:off x="812931" y="1250959"/>
          <a:ext cx="6303639" cy="2413842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  <p:sp>
        <p:nvSpPr>
          <p:cNvPr id="3" name="Teksto laukas 1003">
            <a:extLst>
              <a:ext uri="{FF2B5EF4-FFF2-40B4-BE49-F238E27FC236}">
                <a16:creationId xmlns:a16="http://schemas.microsoft.com/office/drawing/2014/main" id="{13FD3D68-CC19-47AA-BBB5-0D91609AAEF2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7822505" y="1812134"/>
            <a:ext cx="831334" cy="2857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6350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0" marR="0" lvl="0" indent="0" algn="just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lt-LT" altLang="lt-LT" sz="1400" b="1" i="1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Cambria" panose="02040503050406030204" pitchFamily="18" charset="0"/>
                <a:ea typeface="Cambria" panose="02040503050406030204" pitchFamily="18" charset="0"/>
                <a:cs typeface="Times New Roman" panose="02020603050405020304" pitchFamily="18" charset="0"/>
              </a:rPr>
              <a:t>Gerai</a:t>
            </a:r>
            <a:endParaRPr kumimoji="0" lang="lt-LT" altLang="lt-LT" sz="1400" b="1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Cambria" panose="02040503050406030204" pitchFamily="18" charset="0"/>
              <a:ea typeface="Cambria" panose="02040503050406030204" pitchFamily="18" charset="0"/>
            </a:endParaRPr>
          </a:p>
        </p:txBody>
      </p:sp>
      <p:sp>
        <p:nvSpPr>
          <p:cNvPr id="13" name="Teksto laukas 1008">
            <a:extLst>
              <a:ext uri="{FF2B5EF4-FFF2-40B4-BE49-F238E27FC236}">
                <a16:creationId xmlns:a16="http://schemas.microsoft.com/office/drawing/2014/main" id="{512B3901-6785-4DC0-904E-7CFBD8A26F88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7451638" y="2302668"/>
            <a:ext cx="1298258" cy="9461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6350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lt-LT" altLang="lt-LT" sz="1400" b="1" i="1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Cambria" panose="02040503050406030204" pitchFamily="18" charset="0"/>
                <a:ea typeface="Cambria" panose="02040503050406030204" pitchFamily="18" charset="0"/>
                <a:cs typeface="Times New Roman" panose="02020603050405020304" pitchFamily="18" charset="0"/>
              </a:rPr>
              <a:t>Neturi nuomonės arba vertina vidutini</a:t>
            </a:r>
            <a:r>
              <a:rPr kumimoji="0" lang="en-GB" altLang="lt-LT" sz="1400" b="1" i="1" u="none" strike="noStrike" cap="none" normalizeH="0" baseline="0" dirty="0" err="1">
                <a:ln>
                  <a:noFill/>
                </a:ln>
                <a:solidFill>
                  <a:schemeClr val="tx1"/>
                </a:solidFill>
                <a:effectLst/>
                <a:latin typeface="Cambria" panose="02040503050406030204" pitchFamily="18" charset="0"/>
                <a:ea typeface="Cambria" panose="02040503050406030204" pitchFamily="18" charset="0"/>
                <a:cs typeface="Times New Roman" panose="02020603050405020304" pitchFamily="18" charset="0"/>
              </a:rPr>
              <a:t>škai</a:t>
            </a:r>
            <a:endParaRPr kumimoji="0" lang="en-GB" altLang="lt-LT" sz="1400" b="1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Cambria" panose="02040503050406030204" pitchFamily="18" charset="0"/>
              <a:ea typeface="Cambria" panose="02040503050406030204" pitchFamily="18" charset="0"/>
            </a:endParaRPr>
          </a:p>
        </p:txBody>
      </p:sp>
      <p:sp>
        <p:nvSpPr>
          <p:cNvPr id="14" name="Rectangle 8">
            <a:extLst>
              <a:ext uri="{FF2B5EF4-FFF2-40B4-BE49-F238E27FC236}">
                <a16:creationId xmlns:a16="http://schemas.microsoft.com/office/drawing/2014/main" id="{DE5648C6-EB60-4943-A531-B8CA86CCE6CA}"/>
              </a:ext>
            </a:extLst>
          </p:cNvPr>
          <p:cNvSpPr>
            <a:spLocks noChangeArrowheads="1"/>
          </p:cNvSpPr>
          <p:nvPr/>
        </p:nvSpPr>
        <p:spPr bwMode="auto">
          <a:xfrm>
            <a:off x="4624387" y="1671638"/>
            <a:ext cx="121920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lt-LT"/>
          </a:p>
        </p:txBody>
      </p:sp>
      <p:sp>
        <p:nvSpPr>
          <p:cNvPr id="15" name="Rectangle 11">
            <a:extLst>
              <a:ext uri="{FF2B5EF4-FFF2-40B4-BE49-F238E27FC236}">
                <a16:creationId xmlns:a16="http://schemas.microsoft.com/office/drawing/2014/main" id="{65963F08-033F-40CA-AB46-A90EC135C6D3}"/>
              </a:ext>
            </a:extLst>
          </p:cNvPr>
          <p:cNvSpPr>
            <a:spLocks noChangeArrowheads="1"/>
          </p:cNvSpPr>
          <p:nvPr/>
        </p:nvSpPr>
        <p:spPr bwMode="auto">
          <a:xfrm>
            <a:off x="4624387" y="2128838"/>
            <a:ext cx="12192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lt-LT"/>
          </a:p>
        </p:txBody>
      </p:sp>
      <p:sp>
        <p:nvSpPr>
          <p:cNvPr id="16" name="Rectangle 12">
            <a:extLst>
              <a:ext uri="{FF2B5EF4-FFF2-40B4-BE49-F238E27FC236}">
                <a16:creationId xmlns:a16="http://schemas.microsoft.com/office/drawing/2014/main" id="{CB0DE31F-A52F-4C52-88A0-EA5A62A77B10}"/>
              </a:ext>
            </a:extLst>
          </p:cNvPr>
          <p:cNvSpPr>
            <a:spLocks noChangeArrowheads="1"/>
          </p:cNvSpPr>
          <p:nvPr/>
        </p:nvSpPr>
        <p:spPr bwMode="auto">
          <a:xfrm>
            <a:off x="4624387" y="4510088"/>
            <a:ext cx="12192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lt-LT"/>
          </a:p>
        </p:txBody>
      </p:sp>
      <p:cxnSp>
        <p:nvCxnSpPr>
          <p:cNvPr id="18" name="Tiesioji jungtis 17">
            <a:extLst>
              <a:ext uri="{FF2B5EF4-FFF2-40B4-BE49-F238E27FC236}">
                <a16:creationId xmlns:a16="http://schemas.microsoft.com/office/drawing/2014/main" id="{D685D746-BA27-4456-B54B-75F32F0CE558}"/>
              </a:ext>
            </a:extLst>
          </p:cNvPr>
          <p:cNvCxnSpPr/>
          <p:nvPr/>
        </p:nvCxnSpPr>
        <p:spPr>
          <a:xfrm flipV="1">
            <a:off x="5342572" y="12890500"/>
            <a:ext cx="5791200" cy="0"/>
          </a:xfrm>
          <a:prstGeom prst="line">
            <a:avLst/>
          </a:prstGeom>
          <a:ln>
            <a:solidFill>
              <a:schemeClr val="accent2">
                <a:lumMod val="75000"/>
              </a:schemeClr>
            </a:solidFill>
            <a:prstDash val="dash"/>
          </a:ln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</p:cxnSp>
      <p:sp>
        <p:nvSpPr>
          <p:cNvPr id="24" name="Rectangle 20">
            <a:extLst>
              <a:ext uri="{FF2B5EF4-FFF2-40B4-BE49-F238E27FC236}">
                <a16:creationId xmlns:a16="http://schemas.microsoft.com/office/drawing/2014/main" id="{9C08F06F-74ED-45A9-B222-A8772359AEF6}"/>
              </a:ext>
            </a:extLst>
          </p:cNvPr>
          <p:cNvSpPr>
            <a:spLocks noChangeArrowheads="1"/>
          </p:cNvSpPr>
          <p:nvPr/>
        </p:nvSpPr>
        <p:spPr bwMode="auto">
          <a:xfrm>
            <a:off x="4624387" y="3962400"/>
            <a:ext cx="121920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lt-LT"/>
          </a:p>
        </p:txBody>
      </p:sp>
      <p:sp>
        <p:nvSpPr>
          <p:cNvPr id="26" name="Rectangle 24">
            <a:extLst>
              <a:ext uri="{FF2B5EF4-FFF2-40B4-BE49-F238E27FC236}">
                <a16:creationId xmlns:a16="http://schemas.microsoft.com/office/drawing/2014/main" id="{17EA1256-ED37-49AB-AD9F-4D741BB3BB11}"/>
              </a:ext>
            </a:extLst>
          </p:cNvPr>
          <p:cNvSpPr>
            <a:spLocks noChangeArrowheads="1"/>
          </p:cNvSpPr>
          <p:nvPr/>
        </p:nvSpPr>
        <p:spPr bwMode="auto">
          <a:xfrm>
            <a:off x="4624387" y="7696200"/>
            <a:ext cx="12192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lt-LT"/>
          </a:p>
        </p:txBody>
      </p:sp>
      <p:cxnSp>
        <p:nvCxnSpPr>
          <p:cNvPr id="27" name="Tiesioji jungtis 26">
            <a:extLst>
              <a:ext uri="{FF2B5EF4-FFF2-40B4-BE49-F238E27FC236}">
                <a16:creationId xmlns:a16="http://schemas.microsoft.com/office/drawing/2014/main" id="{11FCE20F-019A-49D9-9235-EC53EAB39A19}"/>
              </a:ext>
            </a:extLst>
          </p:cNvPr>
          <p:cNvCxnSpPr>
            <a:cxnSpLocks/>
          </p:cNvCxnSpPr>
          <p:nvPr/>
        </p:nvCxnSpPr>
        <p:spPr>
          <a:xfrm>
            <a:off x="838200" y="2184171"/>
            <a:ext cx="6278370" cy="0"/>
          </a:xfrm>
          <a:prstGeom prst="line">
            <a:avLst/>
          </a:prstGeom>
          <a:ln w="25400">
            <a:solidFill>
              <a:srgbClr val="FF0000"/>
            </a:solidFill>
            <a:prstDash val="dash"/>
          </a:ln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</p:cxnSp>
      <p:graphicFrame>
        <p:nvGraphicFramePr>
          <p:cNvPr id="33" name="Diagrama 32">
            <a:extLst>
              <a:ext uri="{FF2B5EF4-FFF2-40B4-BE49-F238E27FC236}">
                <a16:creationId xmlns:a16="http://schemas.microsoft.com/office/drawing/2014/main" id="{419D3FF4-F5CB-4281-9EBD-BC870EB7EB2D}"/>
              </a:ext>
            </a:extLst>
          </p:cNvPr>
          <p:cNvGraphicFramePr/>
          <p:nvPr>
            <p:extLst>
              <p:ext uri="{D42A27DB-BD31-4B8C-83A1-F6EECF244321}">
                <p14:modId xmlns:p14="http://schemas.microsoft.com/office/powerpoint/2010/main" val="4131367400"/>
              </p:ext>
            </p:extLst>
          </p:nvPr>
        </p:nvGraphicFramePr>
        <p:xfrm>
          <a:off x="838200" y="3828517"/>
          <a:ext cx="5257800" cy="2803745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3"/>
          </a:graphicData>
        </a:graphic>
      </p:graphicFrame>
      <p:sp>
        <p:nvSpPr>
          <p:cNvPr id="36" name="Teksto laukas 1003">
            <a:extLst>
              <a:ext uri="{FF2B5EF4-FFF2-40B4-BE49-F238E27FC236}">
                <a16:creationId xmlns:a16="http://schemas.microsoft.com/office/drawing/2014/main" id="{036CF3CE-DC79-4E52-AA0D-1615D2F39812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6381228" y="4807630"/>
            <a:ext cx="831334" cy="2857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6350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lt-LT" altLang="lt-LT" sz="1400" b="1" i="1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Cambria" panose="02040503050406030204" pitchFamily="18" charset="0"/>
                <a:ea typeface="Cambria" panose="02040503050406030204" pitchFamily="18" charset="0"/>
                <a:cs typeface="Times New Roman" panose="02020603050405020304" pitchFamily="18" charset="0"/>
              </a:rPr>
              <a:t>Gerai</a:t>
            </a:r>
            <a:endParaRPr kumimoji="0" lang="lt-LT" altLang="lt-LT" sz="1400" b="1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Cambria" panose="02040503050406030204" pitchFamily="18" charset="0"/>
              <a:ea typeface="Cambria" panose="02040503050406030204" pitchFamily="18" charset="0"/>
            </a:endParaRPr>
          </a:p>
        </p:txBody>
      </p:sp>
      <p:sp>
        <p:nvSpPr>
          <p:cNvPr id="38" name="Teksto laukas 1008">
            <a:extLst>
              <a:ext uri="{FF2B5EF4-FFF2-40B4-BE49-F238E27FC236}">
                <a16:creationId xmlns:a16="http://schemas.microsoft.com/office/drawing/2014/main" id="{945009E8-B75E-4478-A699-06843719A950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6227399" y="5447393"/>
            <a:ext cx="1298258" cy="9461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6350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lt-LT" altLang="lt-LT" sz="1400" b="1" i="1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Cambria" panose="02040503050406030204" pitchFamily="18" charset="0"/>
                <a:ea typeface="Cambria" panose="02040503050406030204" pitchFamily="18" charset="0"/>
                <a:cs typeface="Times New Roman" panose="02020603050405020304" pitchFamily="18" charset="0"/>
              </a:rPr>
              <a:t>Neturi nuomonės arba vertina vidutini</a:t>
            </a:r>
            <a:r>
              <a:rPr kumimoji="0" lang="en-GB" altLang="lt-LT" sz="1400" b="1" i="1" u="none" strike="noStrike" cap="none" normalizeH="0" baseline="0" dirty="0" err="1">
                <a:ln>
                  <a:noFill/>
                </a:ln>
                <a:solidFill>
                  <a:schemeClr val="tx1"/>
                </a:solidFill>
                <a:effectLst/>
                <a:latin typeface="Cambria" panose="02040503050406030204" pitchFamily="18" charset="0"/>
                <a:ea typeface="Cambria" panose="02040503050406030204" pitchFamily="18" charset="0"/>
                <a:cs typeface="Times New Roman" panose="02020603050405020304" pitchFamily="18" charset="0"/>
              </a:rPr>
              <a:t>škai</a:t>
            </a:r>
            <a:endParaRPr kumimoji="0" lang="en-GB" altLang="lt-LT" sz="1400" b="1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Cambria" panose="02040503050406030204" pitchFamily="18" charset="0"/>
              <a:ea typeface="Cambria" panose="02040503050406030204" pitchFamily="18" charset="0"/>
            </a:endParaRPr>
          </a:p>
        </p:txBody>
      </p:sp>
      <p:sp>
        <p:nvSpPr>
          <p:cNvPr id="6" name="Rodyklė: dešinėn 5">
            <a:extLst>
              <a:ext uri="{FF2B5EF4-FFF2-40B4-BE49-F238E27FC236}">
                <a16:creationId xmlns:a16="http://schemas.microsoft.com/office/drawing/2014/main" id="{1BE211C0-358B-444E-85EF-29C55547CC02}"/>
              </a:ext>
            </a:extLst>
          </p:cNvPr>
          <p:cNvSpPr/>
          <p:nvPr/>
        </p:nvSpPr>
        <p:spPr>
          <a:xfrm>
            <a:off x="7343212" y="1855206"/>
            <a:ext cx="172186" cy="164980"/>
          </a:xfrm>
          <a:prstGeom prst="rightArrow">
            <a:avLst/>
          </a:prstGeom>
          <a:solidFill>
            <a:srgbClr val="52876B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lt-LT"/>
          </a:p>
        </p:txBody>
      </p:sp>
      <p:sp>
        <p:nvSpPr>
          <p:cNvPr id="41" name="Rodyklė: dešinėn 40">
            <a:extLst>
              <a:ext uri="{FF2B5EF4-FFF2-40B4-BE49-F238E27FC236}">
                <a16:creationId xmlns:a16="http://schemas.microsoft.com/office/drawing/2014/main" id="{28AE5986-57B6-4448-9168-AE7A218AEF63}"/>
              </a:ext>
            </a:extLst>
          </p:cNvPr>
          <p:cNvSpPr/>
          <p:nvPr/>
        </p:nvSpPr>
        <p:spPr>
          <a:xfrm>
            <a:off x="7343212" y="2721401"/>
            <a:ext cx="172186" cy="164980"/>
          </a:xfrm>
          <a:prstGeom prst="rightArrow">
            <a:avLst/>
          </a:prstGeom>
          <a:solidFill>
            <a:srgbClr val="52876B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lt-LT"/>
          </a:p>
        </p:txBody>
      </p:sp>
      <p:sp>
        <p:nvSpPr>
          <p:cNvPr id="45" name="Dešinysis riestinis skliaustas 44">
            <a:extLst>
              <a:ext uri="{FF2B5EF4-FFF2-40B4-BE49-F238E27FC236}">
                <a16:creationId xmlns:a16="http://schemas.microsoft.com/office/drawing/2014/main" id="{CB598863-7486-40C4-AD48-0C054D6999DC}"/>
              </a:ext>
            </a:extLst>
          </p:cNvPr>
          <p:cNvSpPr/>
          <p:nvPr/>
        </p:nvSpPr>
        <p:spPr>
          <a:xfrm>
            <a:off x="6143890" y="4526546"/>
            <a:ext cx="45719" cy="855193"/>
          </a:xfrm>
          <a:prstGeom prst="rightBrac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ot="0" spcFirstLastPara="0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endParaRPr lang="lt-LT"/>
          </a:p>
        </p:txBody>
      </p:sp>
      <p:sp>
        <p:nvSpPr>
          <p:cNvPr id="48" name="Dešinysis riestinis skliaustas 47">
            <a:extLst>
              <a:ext uri="{FF2B5EF4-FFF2-40B4-BE49-F238E27FC236}">
                <a16:creationId xmlns:a16="http://schemas.microsoft.com/office/drawing/2014/main" id="{BBAF631C-36F5-4F26-9E3A-4207E7695E7F}"/>
              </a:ext>
            </a:extLst>
          </p:cNvPr>
          <p:cNvSpPr/>
          <p:nvPr/>
        </p:nvSpPr>
        <p:spPr>
          <a:xfrm>
            <a:off x="6139097" y="5413118"/>
            <a:ext cx="45719" cy="946150"/>
          </a:xfrm>
          <a:prstGeom prst="rightBrac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ot="0" spcFirstLastPara="0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endParaRPr lang="lt-LT"/>
          </a:p>
        </p:txBody>
      </p:sp>
      <p:sp>
        <p:nvSpPr>
          <p:cNvPr id="49" name="Rodyklė: dešinėn 48">
            <a:extLst>
              <a:ext uri="{FF2B5EF4-FFF2-40B4-BE49-F238E27FC236}">
                <a16:creationId xmlns:a16="http://schemas.microsoft.com/office/drawing/2014/main" id="{A308183F-F779-4951-A02B-2E62D3F7D6CF}"/>
              </a:ext>
            </a:extLst>
          </p:cNvPr>
          <p:cNvSpPr/>
          <p:nvPr/>
        </p:nvSpPr>
        <p:spPr>
          <a:xfrm>
            <a:off x="6248158" y="5788781"/>
            <a:ext cx="172186" cy="164980"/>
          </a:xfrm>
          <a:prstGeom prst="rightArrow">
            <a:avLst/>
          </a:prstGeom>
          <a:solidFill>
            <a:srgbClr val="52876B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lt-LT"/>
          </a:p>
        </p:txBody>
      </p:sp>
      <p:sp>
        <p:nvSpPr>
          <p:cNvPr id="52" name="Rodyklė: dešinėn 51">
            <a:extLst>
              <a:ext uri="{FF2B5EF4-FFF2-40B4-BE49-F238E27FC236}">
                <a16:creationId xmlns:a16="http://schemas.microsoft.com/office/drawing/2014/main" id="{62852211-4AFB-48B6-AEAC-D4AF50A3692B}"/>
              </a:ext>
            </a:extLst>
          </p:cNvPr>
          <p:cNvSpPr/>
          <p:nvPr/>
        </p:nvSpPr>
        <p:spPr>
          <a:xfrm>
            <a:off x="6248158" y="4882428"/>
            <a:ext cx="172186" cy="164980"/>
          </a:xfrm>
          <a:prstGeom prst="rightArrow">
            <a:avLst/>
          </a:prstGeom>
          <a:solidFill>
            <a:srgbClr val="52876B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lt-LT"/>
          </a:p>
        </p:txBody>
      </p:sp>
      <p:sp>
        <p:nvSpPr>
          <p:cNvPr id="54" name="Dešinysis riestinis skliaustas 53">
            <a:extLst>
              <a:ext uri="{FF2B5EF4-FFF2-40B4-BE49-F238E27FC236}">
                <a16:creationId xmlns:a16="http://schemas.microsoft.com/office/drawing/2014/main" id="{FFA1B72D-9DAB-4EA7-A2FA-5175BE26FC1B}"/>
              </a:ext>
            </a:extLst>
          </p:cNvPr>
          <p:cNvSpPr/>
          <p:nvPr/>
        </p:nvSpPr>
        <p:spPr>
          <a:xfrm>
            <a:off x="7177953" y="1699051"/>
            <a:ext cx="69219" cy="484214"/>
          </a:xfrm>
          <a:prstGeom prst="rightBrac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ot="0" spcFirstLastPara="0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endParaRPr lang="lt-LT"/>
          </a:p>
        </p:txBody>
      </p:sp>
      <p:sp>
        <p:nvSpPr>
          <p:cNvPr id="55" name="Dešinysis riestinis skliaustas 54">
            <a:extLst>
              <a:ext uri="{FF2B5EF4-FFF2-40B4-BE49-F238E27FC236}">
                <a16:creationId xmlns:a16="http://schemas.microsoft.com/office/drawing/2014/main" id="{5749659B-BCA3-4EAB-9657-C8BB80D9B791}"/>
              </a:ext>
            </a:extLst>
          </p:cNvPr>
          <p:cNvSpPr/>
          <p:nvPr/>
        </p:nvSpPr>
        <p:spPr>
          <a:xfrm>
            <a:off x="7184960" y="2241479"/>
            <a:ext cx="62212" cy="1116025"/>
          </a:xfrm>
          <a:prstGeom prst="rightBrac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ot="0" spcFirstLastPara="0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endParaRPr lang="lt-LT"/>
          </a:p>
        </p:txBody>
      </p:sp>
      <p:graphicFrame>
        <p:nvGraphicFramePr>
          <p:cNvPr id="57" name="Diagrama 56">
            <a:extLst>
              <a:ext uri="{FF2B5EF4-FFF2-40B4-BE49-F238E27FC236}">
                <a16:creationId xmlns:a16="http://schemas.microsoft.com/office/drawing/2014/main" id="{6EB2D075-46A9-43A6-954F-53BD4BBEB57D}"/>
              </a:ext>
            </a:extLst>
          </p:cNvPr>
          <p:cNvGraphicFramePr/>
          <p:nvPr>
            <p:extLst>
              <p:ext uri="{D42A27DB-BD31-4B8C-83A1-F6EECF244321}">
                <p14:modId xmlns:p14="http://schemas.microsoft.com/office/powerpoint/2010/main" val="3365005432"/>
              </p:ext>
            </p:extLst>
          </p:nvPr>
        </p:nvGraphicFramePr>
        <p:xfrm>
          <a:off x="7600121" y="3497717"/>
          <a:ext cx="4572317" cy="3099381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4"/>
          </a:graphicData>
        </a:graphic>
      </p:graphicFrame>
      <p:sp>
        <p:nvSpPr>
          <p:cNvPr id="58" name="Rodyklė: dešinėn 57">
            <a:extLst>
              <a:ext uri="{FF2B5EF4-FFF2-40B4-BE49-F238E27FC236}">
                <a16:creationId xmlns:a16="http://schemas.microsoft.com/office/drawing/2014/main" id="{F544801C-0E00-4D28-9CE4-182E4B296753}"/>
              </a:ext>
            </a:extLst>
          </p:cNvPr>
          <p:cNvSpPr/>
          <p:nvPr/>
        </p:nvSpPr>
        <p:spPr>
          <a:xfrm rot="8984240">
            <a:off x="7039638" y="4740004"/>
            <a:ext cx="449909" cy="183633"/>
          </a:xfrm>
          <a:prstGeom prst="rightArrow">
            <a:avLst/>
          </a:prstGeom>
          <a:solidFill>
            <a:srgbClr val="52876B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lt-LT"/>
          </a:p>
        </p:txBody>
      </p:sp>
      <p:sp>
        <p:nvSpPr>
          <p:cNvPr id="59" name="Dešinysis riestinis skliaustas 58">
            <a:extLst>
              <a:ext uri="{FF2B5EF4-FFF2-40B4-BE49-F238E27FC236}">
                <a16:creationId xmlns:a16="http://schemas.microsoft.com/office/drawing/2014/main" id="{CF10A841-3FBF-406B-ABE1-D99DCFB410F8}"/>
              </a:ext>
            </a:extLst>
          </p:cNvPr>
          <p:cNvSpPr/>
          <p:nvPr/>
        </p:nvSpPr>
        <p:spPr>
          <a:xfrm rot="10800000">
            <a:off x="7502797" y="4015702"/>
            <a:ext cx="45719" cy="855193"/>
          </a:xfrm>
          <a:prstGeom prst="rightBrac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ot="0" spcFirstLastPara="0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endParaRPr lang="lt-LT"/>
          </a:p>
        </p:txBody>
      </p:sp>
      <p:sp>
        <p:nvSpPr>
          <p:cNvPr id="60" name="Dešinysis riestinis skliaustas 59">
            <a:extLst>
              <a:ext uri="{FF2B5EF4-FFF2-40B4-BE49-F238E27FC236}">
                <a16:creationId xmlns:a16="http://schemas.microsoft.com/office/drawing/2014/main" id="{C1A473B8-15C6-4E69-8E16-B85A0D75C714}"/>
              </a:ext>
            </a:extLst>
          </p:cNvPr>
          <p:cNvSpPr/>
          <p:nvPr/>
        </p:nvSpPr>
        <p:spPr>
          <a:xfrm rot="10800000">
            <a:off x="7501612" y="4901338"/>
            <a:ext cx="55158" cy="1480569"/>
          </a:xfrm>
          <a:prstGeom prst="rightBrac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ot="0" spcFirstLastPara="0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endParaRPr lang="lt-LT"/>
          </a:p>
        </p:txBody>
      </p:sp>
      <p:sp>
        <p:nvSpPr>
          <p:cNvPr id="61" name="Rodyklė: dešinėn 60">
            <a:extLst>
              <a:ext uri="{FF2B5EF4-FFF2-40B4-BE49-F238E27FC236}">
                <a16:creationId xmlns:a16="http://schemas.microsoft.com/office/drawing/2014/main" id="{0CB2E1A1-724F-4427-9C9F-498DF8642696}"/>
              </a:ext>
            </a:extLst>
          </p:cNvPr>
          <p:cNvSpPr/>
          <p:nvPr/>
        </p:nvSpPr>
        <p:spPr>
          <a:xfrm rot="10800000">
            <a:off x="7281948" y="5763477"/>
            <a:ext cx="172186" cy="164980"/>
          </a:xfrm>
          <a:prstGeom prst="rightArrow">
            <a:avLst/>
          </a:prstGeom>
          <a:solidFill>
            <a:srgbClr val="52876B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lt-LT"/>
          </a:p>
        </p:txBody>
      </p:sp>
    </p:spTree>
    <p:extLst>
      <p:ext uri="{BB962C8B-B14F-4D97-AF65-F5344CB8AC3E}">
        <p14:creationId xmlns:p14="http://schemas.microsoft.com/office/powerpoint/2010/main" val="668664386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Pavadinimas 1">
            <a:extLst>
              <a:ext uri="{FF2B5EF4-FFF2-40B4-BE49-F238E27FC236}">
                <a16:creationId xmlns:a16="http://schemas.microsoft.com/office/drawing/2014/main" id="{F8838073-98AD-4779-B8C9-E81E48790A4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11477" y="170964"/>
            <a:ext cx="11280230" cy="346774"/>
          </a:xfrm>
        </p:spPr>
        <p:txBody>
          <a:bodyPr>
            <a:noAutofit/>
          </a:bodyPr>
          <a:lstStyle/>
          <a:p>
            <a:r>
              <a:rPr lang="en-GB" sz="3200" dirty="0">
                <a:solidFill>
                  <a:srgbClr val="52876B"/>
                </a:solidFill>
              </a:rPr>
              <a:t>VIEŠŲJŲ PASLAUGŲ ĮSTAIGŲ ASPEKTŲ VERTINIMAS</a:t>
            </a:r>
            <a:endParaRPr lang="lt-LT" sz="3200" dirty="0"/>
          </a:p>
        </p:txBody>
      </p:sp>
      <p:sp>
        <p:nvSpPr>
          <p:cNvPr id="13" name="Teksto laukas 1008">
            <a:extLst>
              <a:ext uri="{FF2B5EF4-FFF2-40B4-BE49-F238E27FC236}">
                <a16:creationId xmlns:a16="http://schemas.microsoft.com/office/drawing/2014/main" id="{512B3901-6785-4DC0-904E-7CFBD8A26F88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6534278" y="2117893"/>
            <a:ext cx="1298258" cy="9461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6350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lt-LT" altLang="lt-LT" sz="1400" b="1" i="1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Cambria" panose="02040503050406030204" pitchFamily="18" charset="0"/>
                <a:ea typeface="Cambria" panose="02040503050406030204" pitchFamily="18" charset="0"/>
                <a:cs typeface="Times New Roman" panose="02020603050405020304" pitchFamily="18" charset="0"/>
              </a:rPr>
              <a:t>Neturi nuomonės arba vertina vidutini</a:t>
            </a:r>
            <a:r>
              <a:rPr kumimoji="0" lang="en-GB" altLang="lt-LT" sz="1400" b="1" i="1" u="none" strike="noStrike" cap="none" normalizeH="0" baseline="0" dirty="0" err="1">
                <a:ln>
                  <a:noFill/>
                </a:ln>
                <a:solidFill>
                  <a:schemeClr val="tx1"/>
                </a:solidFill>
                <a:effectLst/>
                <a:latin typeface="Cambria" panose="02040503050406030204" pitchFamily="18" charset="0"/>
                <a:ea typeface="Cambria" panose="02040503050406030204" pitchFamily="18" charset="0"/>
                <a:cs typeface="Times New Roman" panose="02020603050405020304" pitchFamily="18" charset="0"/>
              </a:rPr>
              <a:t>škai</a:t>
            </a:r>
            <a:endParaRPr kumimoji="0" lang="en-GB" altLang="lt-LT" sz="1400" b="1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Cambria" panose="02040503050406030204" pitchFamily="18" charset="0"/>
              <a:ea typeface="Cambria" panose="02040503050406030204" pitchFamily="18" charset="0"/>
            </a:endParaRPr>
          </a:p>
        </p:txBody>
      </p:sp>
      <p:sp>
        <p:nvSpPr>
          <p:cNvPr id="14" name="Rectangle 8">
            <a:extLst>
              <a:ext uri="{FF2B5EF4-FFF2-40B4-BE49-F238E27FC236}">
                <a16:creationId xmlns:a16="http://schemas.microsoft.com/office/drawing/2014/main" id="{DE5648C6-EB60-4943-A531-B8CA86CCE6CA}"/>
              </a:ext>
            </a:extLst>
          </p:cNvPr>
          <p:cNvSpPr>
            <a:spLocks noChangeArrowheads="1"/>
          </p:cNvSpPr>
          <p:nvPr/>
        </p:nvSpPr>
        <p:spPr bwMode="auto">
          <a:xfrm>
            <a:off x="4624387" y="1671638"/>
            <a:ext cx="121920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lt-LT"/>
          </a:p>
        </p:txBody>
      </p:sp>
      <p:sp>
        <p:nvSpPr>
          <p:cNvPr id="15" name="Rectangle 11">
            <a:extLst>
              <a:ext uri="{FF2B5EF4-FFF2-40B4-BE49-F238E27FC236}">
                <a16:creationId xmlns:a16="http://schemas.microsoft.com/office/drawing/2014/main" id="{65963F08-033F-40CA-AB46-A90EC135C6D3}"/>
              </a:ext>
            </a:extLst>
          </p:cNvPr>
          <p:cNvSpPr>
            <a:spLocks noChangeArrowheads="1"/>
          </p:cNvSpPr>
          <p:nvPr/>
        </p:nvSpPr>
        <p:spPr bwMode="auto">
          <a:xfrm>
            <a:off x="4624387" y="2128838"/>
            <a:ext cx="12192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lt-LT"/>
          </a:p>
        </p:txBody>
      </p:sp>
      <p:sp>
        <p:nvSpPr>
          <p:cNvPr id="16" name="Rectangle 12">
            <a:extLst>
              <a:ext uri="{FF2B5EF4-FFF2-40B4-BE49-F238E27FC236}">
                <a16:creationId xmlns:a16="http://schemas.microsoft.com/office/drawing/2014/main" id="{CB0DE31F-A52F-4C52-88A0-EA5A62A77B10}"/>
              </a:ext>
            </a:extLst>
          </p:cNvPr>
          <p:cNvSpPr>
            <a:spLocks noChangeArrowheads="1"/>
          </p:cNvSpPr>
          <p:nvPr/>
        </p:nvSpPr>
        <p:spPr bwMode="auto">
          <a:xfrm>
            <a:off x="4624387" y="4510088"/>
            <a:ext cx="12192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lt-LT"/>
          </a:p>
        </p:txBody>
      </p:sp>
      <p:cxnSp>
        <p:nvCxnSpPr>
          <p:cNvPr id="18" name="Tiesioji jungtis 17">
            <a:extLst>
              <a:ext uri="{FF2B5EF4-FFF2-40B4-BE49-F238E27FC236}">
                <a16:creationId xmlns:a16="http://schemas.microsoft.com/office/drawing/2014/main" id="{D685D746-BA27-4456-B54B-75F32F0CE558}"/>
              </a:ext>
            </a:extLst>
          </p:cNvPr>
          <p:cNvCxnSpPr/>
          <p:nvPr/>
        </p:nvCxnSpPr>
        <p:spPr>
          <a:xfrm flipV="1">
            <a:off x="5342572" y="12890500"/>
            <a:ext cx="5791200" cy="0"/>
          </a:xfrm>
          <a:prstGeom prst="line">
            <a:avLst/>
          </a:prstGeom>
          <a:ln>
            <a:solidFill>
              <a:schemeClr val="accent2">
                <a:lumMod val="75000"/>
              </a:schemeClr>
            </a:solidFill>
            <a:prstDash val="dash"/>
          </a:ln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</p:cxnSp>
      <p:sp>
        <p:nvSpPr>
          <p:cNvPr id="24" name="Rectangle 20">
            <a:extLst>
              <a:ext uri="{FF2B5EF4-FFF2-40B4-BE49-F238E27FC236}">
                <a16:creationId xmlns:a16="http://schemas.microsoft.com/office/drawing/2014/main" id="{9C08F06F-74ED-45A9-B222-A8772359AEF6}"/>
              </a:ext>
            </a:extLst>
          </p:cNvPr>
          <p:cNvSpPr>
            <a:spLocks noChangeArrowheads="1"/>
          </p:cNvSpPr>
          <p:nvPr/>
        </p:nvSpPr>
        <p:spPr bwMode="auto">
          <a:xfrm>
            <a:off x="4624387" y="3962400"/>
            <a:ext cx="121920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lt-LT"/>
          </a:p>
        </p:txBody>
      </p:sp>
      <p:sp>
        <p:nvSpPr>
          <p:cNvPr id="25" name="Rectangle 23">
            <a:extLst>
              <a:ext uri="{FF2B5EF4-FFF2-40B4-BE49-F238E27FC236}">
                <a16:creationId xmlns:a16="http://schemas.microsoft.com/office/drawing/2014/main" id="{E7E74321-A8E2-4A2E-B505-433F38F14791}"/>
              </a:ext>
            </a:extLst>
          </p:cNvPr>
          <p:cNvSpPr>
            <a:spLocks noChangeArrowheads="1"/>
          </p:cNvSpPr>
          <p:nvPr/>
        </p:nvSpPr>
        <p:spPr bwMode="auto">
          <a:xfrm>
            <a:off x="4624387" y="4419600"/>
            <a:ext cx="12192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lt-LT"/>
          </a:p>
        </p:txBody>
      </p:sp>
      <p:sp>
        <p:nvSpPr>
          <p:cNvPr id="26" name="Rectangle 24">
            <a:extLst>
              <a:ext uri="{FF2B5EF4-FFF2-40B4-BE49-F238E27FC236}">
                <a16:creationId xmlns:a16="http://schemas.microsoft.com/office/drawing/2014/main" id="{17EA1256-ED37-49AB-AD9F-4D741BB3BB11}"/>
              </a:ext>
            </a:extLst>
          </p:cNvPr>
          <p:cNvSpPr>
            <a:spLocks noChangeArrowheads="1"/>
          </p:cNvSpPr>
          <p:nvPr/>
        </p:nvSpPr>
        <p:spPr bwMode="auto">
          <a:xfrm>
            <a:off x="4624387" y="7696200"/>
            <a:ext cx="12192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lt-LT"/>
          </a:p>
        </p:txBody>
      </p:sp>
      <p:sp>
        <p:nvSpPr>
          <p:cNvPr id="36" name="Teksto laukas 1003">
            <a:extLst>
              <a:ext uri="{FF2B5EF4-FFF2-40B4-BE49-F238E27FC236}">
                <a16:creationId xmlns:a16="http://schemas.microsoft.com/office/drawing/2014/main" id="{036CF3CE-DC79-4E52-AA0D-1615D2F39812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7868044" y="4587894"/>
            <a:ext cx="831334" cy="2857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6350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lt-LT" altLang="lt-LT" sz="1400" b="1" i="1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Cambria" panose="02040503050406030204" pitchFamily="18" charset="0"/>
                <a:ea typeface="Cambria" panose="02040503050406030204" pitchFamily="18" charset="0"/>
                <a:cs typeface="Times New Roman" panose="02020603050405020304" pitchFamily="18" charset="0"/>
              </a:rPr>
              <a:t>Gerai</a:t>
            </a:r>
            <a:endParaRPr kumimoji="0" lang="lt-LT" altLang="lt-LT" sz="1400" b="1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Cambria" panose="02040503050406030204" pitchFamily="18" charset="0"/>
              <a:ea typeface="Cambria" panose="02040503050406030204" pitchFamily="18" charset="0"/>
            </a:endParaRPr>
          </a:p>
        </p:txBody>
      </p:sp>
      <p:sp>
        <p:nvSpPr>
          <p:cNvPr id="38" name="Teksto laukas 1008">
            <a:extLst>
              <a:ext uri="{FF2B5EF4-FFF2-40B4-BE49-F238E27FC236}">
                <a16:creationId xmlns:a16="http://schemas.microsoft.com/office/drawing/2014/main" id="{945009E8-B75E-4478-A699-06843719A950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8496610" y="5255261"/>
            <a:ext cx="1298258" cy="9461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6350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lt-LT" altLang="lt-LT" sz="1400" b="1" i="1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Cambria" panose="02040503050406030204" pitchFamily="18" charset="0"/>
                <a:ea typeface="Cambria" panose="02040503050406030204" pitchFamily="18" charset="0"/>
                <a:cs typeface="Times New Roman" panose="02020603050405020304" pitchFamily="18" charset="0"/>
              </a:rPr>
              <a:t>Neturi nuomonės arba vertina vidutini</a:t>
            </a:r>
            <a:r>
              <a:rPr kumimoji="0" lang="en-GB" altLang="lt-LT" sz="1400" b="1" i="1" u="none" strike="noStrike" cap="none" normalizeH="0" baseline="0" dirty="0" err="1">
                <a:ln>
                  <a:noFill/>
                </a:ln>
                <a:solidFill>
                  <a:schemeClr val="tx1"/>
                </a:solidFill>
                <a:effectLst/>
                <a:latin typeface="Cambria" panose="02040503050406030204" pitchFamily="18" charset="0"/>
                <a:ea typeface="Cambria" panose="02040503050406030204" pitchFamily="18" charset="0"/>
                <a:cs typeface="Times New Roman" panose="02020603050405020304" pitchFamily="18" charset="0"/>
              </a:rPr>
              <a:t>škai</a:t>
            </a:r>
            <a:endParaRPr kumimoji="0" lang="en-GB" altLang="lt-LT" sz="1400" b="1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Cambria" panose="02040503050406030204" pitchFamily="18" charset="0"/>
              <a:ea typeface="Cambria" panose="02040503050406030204" pitchFamily="18" charset="0"/>
            </a:endParaRPr>
          </a:p>
        </p:txBody>
      </p:sp>
      <p:graphicFrame>
        <p:nvGraphicFramePr>
          <p:cNvPr id="39" name="Diagrama 38">
            <a:extLst>
              <a:ext uri="{FF2B5EF4-FFF2-40B4-BE49-F238E27FC236}">
                <a16:creationId xmlns:a16="http://schemas.microsoft.com/office/drawing/2014/main" id="{BFCDDC99-61B0-4B39-8CC3-72AA02C4E8ED}"/>
              </a:ext>
            </a:extLst>
          </p:cNvPr>
          <p:cNvGraphicFramePr/>
          <p:nvPr>
            <p:extLst>
              <p:ext uri="{D42A27DB-BD31-4B8C-83A1-F6EECF244321}">
                <p14:modId xmlns:p14="http://schemas.microsoft.com/office/powerpoint/2010/main" val="1464956822"/>
              </p:ext>
            </p:extLst>
          </p:nvPr>
        </p:nvGraphicFramePr>
        <p:xfrm>
          <a:off x="7982269" y="3758617"/>
          <a:ext cx="4172467" cy="2955525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  <p:sp>
        <p:nvSpPr>
          <p:cNvPr id="49" name="Rodyklė: dešinėn 48">
            <a:extLst>
              <a:ext uri="{FF2B5EF4-FFF2-40B4-BE49-F238E27FC236}">
                <a16:creationId xmlns:a16="http://schemas.microsoft.com/office/drawing/2014/main" id="{A308183F-F779-4951-A02B-2E62D3F7D6CF}"/>
              </a:ext>
            </a:extLst>
          </p:cNvPr>
          <p:cNvSpPr/>
          <p:nvPr/>
        </p:nvSpPr>
        <p:spPr>
          <a:xfrm rot="8616568">
            <a:off x="7569672" y="5690353"/>
            <a:ext cx="226258" cy="148816"/>
          </a:xfrm>
          <a:prstGeom prst="rightArrow">
            <a:avLst/>
          </a:prstGeom>
          <a:solidFill>
            <a:srgbClr val="52876B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lt-LT"/>
          </a:p>
        </p:txBody>
      </p:sp>
      <p:sp>
        <p:nvSpPr>
          <p:cNvPr id="52" name="Rodyklė: dešinėn 51">
            <a:extLst>
              <a:ext uri="{FF2B5EF4-FFF2-40B4-BE49-F238E27FC236}">
                <a16:creationId xmlns:a16="http://schemas.microsoft.com/office/drawing/2014/main" id="{62852211-4AFB-48B6-AEAC-D4AF50A3692B}"/>
              </a:ext>
            </a:extLst>
          </p:cNvPr>
          <p:cNvSpPr/>
          <p:nvPr/>
        </p:nvSpPr>
        <p:spPr>
          <a:xfrm>
            <a:off x="6498770" y="6276548"/>
            <a:ext cx="172186" cy="164980"/>
          </a:xfrm>
          <a:prstGeom prst="rightArrow">
            <a:avLst/>
          </a:prstGeom>
          <a:solidFill>
            <a:srgbClr val="52876B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lt-LT"/>
          </a:p>
        </p:txBody>
      </p:sp>
      <p:graphicFrame>
        <p:nvGraphicFramePr>
          <p:cNvPr id="34" name="Diagrama 33">
            <a:extLst>
              <a:ext uri="{FF2B5EF4-FFF2-40B4-BE49-F238E27FC236}">
                <a16:creationId xmlns:a16="http://schemas.microsoft.com/office/drawing/2014/main" id="{63C8849D-5D16-4A80-9C22-E1EC2DDA0629}"/>
              </a:ext>
            </a:extLst>
          </p:cNvPr>
          <p:cNvGraphicFramePr/>
          <p:nvPr>
            <p:extLst>
              <p:ext uri="{D42A27DB-BD31-4B8C-83A1-F6EECF244321}">
                <p14:modId xmlns:p14="http://schemas.microsoft.com/office/powerpoint/2010/main" val="491825272"/>
              </p:ext>
            </p:extLst>
          </p:nvPr>
        </p:nvGraphicFramePr>
        <p:xfrm>
          <a:off x="772108" y="669601"/>
          <a:ext cx="5726662" cy="3578428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3"/>
          </a:graphicData>
        </a:graphic>
      </p:graphicFrame>
      <p:graphicFrame>
        <p:nvGraphicFramePr>
          <p:cNvPr id="35" name="Diagrama 34">
            <a:extLst>
              <a:ext uri="{FF2B5EF4-FFF2-40B4-BE49-F238E27FC236}">
                <a16:creationId xmlns:a16="http://schemas.microsoft.com/office/drawing/2014/main" id="{32CB14D0-78FB-4859-8DED-CD9F4B099691}"/>
              </a:ext>
            </a:extLst>
          </p:cNvPr>
          <p:cNvGraphicFramePr/>
          <p:nvPr>
            <p:extLst>
              <p:ext uri="{D42A27DB-BD31-4B8C-83A1-F6EECF244321}">
                <p14:modId xmlns:p14="http://schemas.microsoft.com/office/powerpoint/2010/main" val="1269908934"/>
              </p:ext>
            </p:extLst>
          </p:nvPr>
        </p:nvGraphicFramePr>
        <p:xfrm>
          <a:off x="7868044" y="683695"/>
          <a:ext cx="4314650" cy="2926157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4"/>
          </a:graphicData>
        </a:graphic>
      </p:graphicFrame>
      <p:sp>
        <p:nvSpPr>
          <p:cNvPr id="40" name="Dešinysis riestinis skliaustas 39">
            <a:extLst>
              <a:ext uri="{FF2B5EF4-FFF2-40B4-BE49-F238E27FC236}">
                <a16:creationId xmlns:a16="http://schemas.microsoft.com/office/drawing/2014/main" id="{08560AE2-9826-4D42-9A5E-6A9A78475074}"/>
              </a:ext>
            </a:extLst>
          </p:cNvPr>
          <p:cNvSpPr/>
          <p:nvPr/>
        </p:nvSpPr>
        <p:spPr>
          <a:xfrm rot="10800000">
            <a:off x="7797027" y="4763727"/>
            <a:ext cx="203568" cy="1788251"/>
          </a:xfrm>
          <a:prstGeom prst="rightBrac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ot="0" spcFirstLastPara="0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endParaRPr lang="lt-LT"/>
          </a:p>
        </p:txBody>
      </p:sp>
      <p:sp>
        <p:nvSpPr>
          <p:cNvPr id="43" name="Teksto laukas 1008">
            <a:extLst>
              <a:ext uri="{FF2B5EF4-FFF2-40B4-BE49-F238E27FC236}">
                <a16:creationId xmlns:a16="http://schemas.microsoft.com/office/drawing/2014/main" id="{B92EF5EA-C344-4527-8463-49A41ADD28CB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6646670" y="5665299"/>
            <a:ext cx="1258759" cy="9461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6350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lt-LT" altLang="lt-LT" sz="1400" b="1" i="1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Cambria" panose="02040503050406030204" pitchFamily="18" charset="0"/>
                <a:ea typeface="Cambria" panose="02040503050406030204" pitchFamily="18" charset="0"/>
                <a:cs typeface="Times New Roman" panose="02020603050405020304" pitchFamily="18" charset="0"/>
              </a:rPr>
              <a:t>Neturi nuomonės arba vertina vidutini</a:t>
            </a:r>
            <a:r>
              <a:rPr kumimoji="0" lang="en-GB" altLang="lt-LT" sz="1400" b="1" i="1" u="none" strike="noStrike" cap="none" normalizeH="0" baseline="0" dirty="0" err="1">
                <a:ln>
                  <a:noFill/>
                </a:ln>
                <a:solidFill>
                  <a:schemeClr val="tx1"/>
                </a:solidFill>
                <a:effectLst/>
                <a:latin typeface="Cambria" panose="02040503050406030204" pitchFamily="18" charset="0"/>
                <a:ea typeface="Cambria" panose="02040503050406030204" pitchFamily="18" charset="0"/>
                <a:cs typeface="Times New Roman" panose="02020603050405020304" pitchFamily="18" charset="0"/>
              </a:rPr>
              <a:t>škai</a:t>
            </a:r>
            <a:endParaRPr kumimoji="0" lang="en-GB" altLang="lt-LT" sz="1400" b="1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Cambria" panose="02040503050406030204" pitchFamily="18" charset="0"/>
              <a:ea typeface="Cambria" panose="02040503050406030204" pitchFamily="18" charset="0"/>
            </a:endParaRPr>
          </a:p>
        </p:txBody>
      </p:sp>
      <p:graphicFrame>
        <p:nvGraphicFramePr>
          <p:cNvPr id="47" name="Diagrama 46">
            <a:extLst>
              <a:ext uri="{FF2B5EF4-FFF2-40B4-BE49-F238E27FC236}">
                <a16:creationId xmlns:a16="http://schemas.microsoft.com/office/drawing/2014/main" id="{72DD4A7A-A078-4BA2-9145-53F47EBB470D}"/>
              </a:ext>
            </a:extLst>
          </p:cNvPr>
          <p:cNvGraphicFramePr/>
          <p:nvPr>
            <p:extLst>
              <p:ext uri="{D42A27DB-BD31-4B8C-83A1-F6EECF244321}">
                <p14:modId xmlns:p14="http://schemas.microsoft.com/office/powerpoint/2010/main" val="3560480408"/>
              </p:ext>
            </p:extLst>
          </p:nvPr>
        </p:nvGraphicFramePr>
        <p:xfrm>
          <a:off x="772109" y="4309417"/>
          <a:ext cx="5542326" cy="2404721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5"/>
          </a:graphicData>
        </a:graphic>
      </p:graphicFrame>
      <p:sp>
        <p:nvSpPr>
          <p:cNvPr id="57" name="Dešinysis riestinis skliaustas 56">
            <a:extLst>
              <a:ext uri="{FF2B5EF4-FFF2-40B4-BE49-F238E27FC236}">
                <a16:creationId xmlns:a16="http://schemas.microsoft.com/office/drawing/2014/main" id="{D4896B62-E551-496D-862C-319EA2043EBB}"/>
              </a:ext>
            </a:extLst>
          </p:cNvPr>
          <p:cNvSpPr/>
          <p:nvPr/>
        </p:nvSpPr>
        <p:spPr>
          <a:xfrm rot="10800000">
            <a:off x="7695858" y="1258579"/>
            <a:ext cx="172185" cy="2101816"/>
          </a:xfrm>
          <a:prstGeom prst="rightBrac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ot="0" spcFirstLastPara="0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endParaRPr lang="lt-LT"/>
          </a:p>
        </p:txBody>
      </p:sp>
      <p:sp>
        <p:nvSpPr>
          <p:cNvPr id="58" name="Dešinysis riestinis skliaustas 57">
            <a:extLst>
              <a:ext uri="{FF2B5EF4-FFF2-40B4-BE49-F238E27FC236}">
                <a16:creationId xmlns:a16="http://schemas.microsoft.com/office/drawing/2014/main" id="{BBC69CEF-D680-47FC-8EE9-80A470AD4548}"/>
              </a:ext>
            </a:extLst>
          </p:cNvPr>
          <p:cNvSpPr/>
          <p:nvPr/>
        </p:nvSpPr>
        <p:spPr>
          <a:xfrm>
            <a:off x="6505298" y="1407907"/>
            <a:ext cx="172185" cy="2476688"/>
          </a:xfrm>
          <a:prstGeom prst="rightBrac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ot="0" spcFirstLastPara="0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endParaRPr lang="lt-LT"/>
          </a:p>
        </p:txBody>
      </p:sp>
      <p:sp>
        <p:nvSpPr>
          <p:cNvPr id="59" name="Dešinysis riestinis skliaustas 58">
            <a:extLst>
              <a:ext uri="{FF2B5EF4-FFF2-40B4-BE49-F238E27FC236}">
                <a16:creationId xmlns:a16="http://schemas.microsoft.com/office/drawing/2014/main" id="{5B0C4CF8-0B7B-478B-A83B-40A80D943EE6}"/>
              </a:ext>
            </a:extLst>
          </p:cNvPr>
          <p:cNvSpPr/>
          <p:nvPr/>
        </p:nvSpPr>
        <p:spPr>
          <a:xfrm>
            <a:off x="6318208" y="4763727"/>
            <a:ext cx="110452" cy="1317862"/>
          </a:xfrm>
          <a:prstGeom prst="rightBrac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ot="0" spcFirstLastPara="0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endParaRPr lang="lt-LT"/>
          </a:p>
        </p:txBody>
      </p:sp>
      <p:cxnSp>
        <p:nvCxnSpPr>
          <p:cNvPr id="60" name="Tiesioji jungtis 59">
            <a:extLst>
              <a:ext uri="{FF2B5EF4-FFF2-40B4-BE49-F238E27FC236}">
                <a16:creationId xmlns:a16="http://schemas.microsoft.com/office/drawing/2014/main" id="{B23CAA2B-B315-48A7-9FD4-AF205915830E}"/>
              </a:ext>
            </a:extLst>
          </p:cNvPr>
          <p:cNvCxnSpPr>
            <a:cxnSpLocks/>
          </p:cNvCxnSpPr>
          <p:nvPr/>
        </p:nvCxnSpPr>
        <p:spPr>
          <a:xfrm>
            <a:off x="772108" y="6135303"/>
            <a:ext cx="5594711" cy="0"/>
          </a:xfrm>
          <a:prstGeom prst="line">
            <a:avLst/>
          </a:prstGeom>
          <a:ln w="25400">
            <a:solidFill>
              <a:srgbClr val="FF0000"/>
            </a:solidFill>
            <a:prstDash val="dash"/>
          </a:ln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</p:cxnSp>
      <p:sp>
        <p:nvSpPr>
          <p:cNvPr id="61" name="Dešinysis riestinis skliaustas 60">
            <a:extLst>
              <a:ext uri="{FF2B5EF4-FFF2-40B4-BE49-F238E27FC236}">
                <a16:creationId xmlns:a16="http://schemas.microsoft.com/office/drawing/2014/main" id="{9F3E0FD1-C167-41C4-82D3-5BBC45C0A0BC}"/>
              </a:ext>
            </a:extLst>
          </p:cNvPr>
          <p:cNvSpPr/>
          <p:nvPr/>
        </p:nvSpPr>
        <p:spPr>
          <a:xfrm>
            <a:off x="6349653" y="6124700"/>
            <a:ext cx="72277" cy="371349"/>
          </a:xfrm>
          <a:prstGeom prst="rightBrac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ot="0" spcFirstLastPara="0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endParaRPr lang="lt-LT"/>
          </a:p>
        </p:txBody>
      </p:sp>
      <p:sp>
        <p:nvSpPr>
          <p:cNvPr id="62" name="Rodyklė: dešinėn 61">
            <a:extLst>
              <a:ext uri="{FF2B5EF4-FFF2-40B4-BE49-F238E27FC236}">
                <a16:creationId xmlns:a16="http://schemas.microsoft.com/office/drawing/2014/main" id="{5CAA1D32-B529-4364-B22C-A5D7CA467638}"/>
              </a:ext>
            </a:extLst>
          </p:cNvPr>
          <p:cNvSpPr/>
          <p:nvPr/>
        </p:nvSpPr>
        <p:spPr>
          <a:xfrm>
            <a:off x="6526356" y="5340168"/>
            <a:ext cx="172186" cy="164980"/>
          </a:xfrm>
          <a:prstGeom prst="rightArrow">
            <a:avLst/>
          </a:prstGeom>
          <a:solidFill>
            <a:srgbClr val="52876B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lt-LT"/>
          </a:p>
        </p:txBody>
      </p:sp>
      <p:sp>
        <p:nvSpPr>
          <p:cNvPr id="63" name="Teksto laukas 1003">
            <a:extLst>
              <a:ext uri="{FF2B5EF4-FFF2-40B4-BE49-F238E27FC236}">
                <a16:creationId xmlns:a16="http://schemas.microsoft.com/office/drawing/2014/main" id="{9D882283-364C-457E-B9A6-833E8003CC75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6700961" y="5272136"/>
            <a:ext cx="831334" cy="2857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6350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0" marR="0" lvl="0" indent="0" algn="just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lt-LT" altLang="lt-LT" sz="1400" b="1" i="1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Cambria" panose="02040503050406030204" pitchFamily="18" charset="0"/>
                <a:ea typeface="Cambria" panose="02040503050406030204" pitchFamily="18" charset="0"/>
                <a:cs typeface="Times New Roman" panose="02020603050405020304" pitchFamily="18" charset="0"/>
              </a:rPr>
              <a:t>Gerai</a:t>
            </a:r>
            <a:endParaRPr kumimoji="0" lang="lt-LT" altLang="lt-LT" sz="1400" b="1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Cambria" panose="02040503050406030204" pitchFamily="18" charset="0"/>
              <a:ea typeface="Cambria" panose="020405030504060302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943913924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Pavadinimas 1">
            <a:extLst>
              <a:ext uri="{FF2B5EF4-FFF2-40B4-BE49-F238E27FC236}">
                <a16:creationId xmlns:a16="http://schemas.microsoft.com/office/drawing/2014/main" id="{F8838073-98AD-4779-B8C9-E81E48790A4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04960" y="95571"/>
            <a:ext cx="11195362" cy="745550"/>
          </a:xfrm>
        </p:spPr>
        <p:txBody>
          <a:bodyPr>
            <a:normAutofit/>
          </a:bodyPr>
          <a:lstStyle/>
          <a:p>
            <a:r>
              <a:rPr lang="en-GB" sz="3800" dirty="0">
                <a:solidFill>
                  <a:srgbClr val="52876B"/>
                </a:solidFill>
              </a:rPr>
              <a:t>VIEŠOSIOS INFRASTRUKTŪROS VERTINIMAS</a:t>
            </a:r>
            <a:endParaRPr lang="lt-LT" sz="3800" dirty="0"/>
          </a:p>
        </p:txBody>
      </p:sp>
      <p:sp>
        <p:nvSpPr>
          <p:cNvPr id="14" name="Rectangle 8">
            <a:extLst>
              <a:ext uri="{FF2B5EF4-FFF2-40B4-BE49-F238E27FC236}">
                <a16:creationId xmlns:a16="http://schemas.microsoft.com/office/drawing/2014/main" id="{DE5648C6-EB60-4943-A531-B8CA86CCE6CA}"/>
              </a:ext>
            </a:extLst>
          </p:cNvPr>
          <p:cNvSpPr>
            <a:spLocks noChangeArrowheads="1"/>
          </p:cNvSpPr>
          <p:nvPr/>
        </p:nvSpPr>
        <p:spPr bwMode="auto">
          <a:xfrm>
            <a:off x="4624387" y="1671638"/>
            <a:ext cx="121920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lt-LT"/>
          </a:p>
        </p:txBody>
      </p:sp>
      <p:sp>
        <p:nvSpPr>
          <p:cNvPr id="16" name="Rectangle 12">
            <a:extLst>
              <a:ext uri="{FF2B5EF4-FFF2-40B4-BE49-F238E27FC236}">
                <a16:creationId xmlns:a16="http://schemas.microsoft.com/office/drawing/2014/main" id="{CB0DE31F-A52F-4C52-88A0-EA5A62A77B10}"/>
              </a:ext>
            </a:extLst>
          </p:cNvPr>
          <p:cNvSpPr>
            <a:spLocks noChangeArrowheads="1"/>
          </p:cNvSpPr>
          <p:nvPr/>
        </p:nvSpPr>
        <p:spPr bwMode="auto">
          <a:xfrm>
            <a:off x="4624387" y="4510088"/>
            <a:ext cx="12192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lt-LT"/>
          </a:p>
        </p:txBody>
      </p:sp>
      <p:cxnSp>
        <p:nvCxnSpPr>
          <p:cNvPr id="18" name="Tiesioji jungtis 17">
            <a:extLst>
              <a:ext uri="{FF2B5EF4-FFF2-40B4-BE49-F238E27FC236}">
                <a16:creationId xmlns:a16="http://schemas.microsoft.com/office/drawing/2014/main" id="{D685D746-BA27-4456-B54B-75F32F0CE558}"/>
              </a:ext>
            </a:extLst>
          </p:cNvPr>
          <p:cNvCxnSpPr/>
          <p:nvPr/>
        </p:nvCxnSpPr>
        <p:spPr>
          <a:xfrm flipV="1">
            <a:off x="5342572" y="12890500"/>
            <a:ext cx="5791200" cy="0"/>
          </a:xfrm>
          <a:prstGeom prst="line">
            <a:avLst/>
          </a:prstGeom>
          <a:ln>
            <a:solidFill>
              <a:schemeClr val="accent2">
                <a:lumMod val="75000"/>
              </a:schemeClr>
            </a:solidFill>
            <a:prstDash val="dash"/>
          </a:ln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</p:cxnSp>
      <p:sp>
        <p:nvSpPr>
          <p:cNvPr id="23" name="Teksto laukas 1022">
            <a:extLst>
              <a:ext uri="{FF2B5EF4-FFF2-40B4-BE49-F238E27FC236}">
                <a16:creationId xmlns:a16="http://schemas.microsoft.com/office/drawing/2014/main" id="{B27ABE8C-DD7D-42BF-91AB-E97C82CDC514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6257675" y="2355504"/>
            <a:ext cx="1245735" cy="8953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6350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lt-LT" altLang="lt-LT" sz="1400" b="1" i="1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Cambria" panose="02040503050406030204" pitchFamily="18" charset="0"/>
                <a:ea typeface="Cambria" panose="02040503050406030204" pitchFamily="18" charset="0"/>
                <a:cs typeface="Times New Roman" panose="02020603050405020304" pitchFamily="18" charset="0"/>
              </a:rPr>
              <a:t>Neturi nuomonės arba vertina vidutini</a:t>
            </a:r>
            <a:r>
              <a:rPr kumimoji="0" lang="en-GB" altLang="lt-LT" sz="1400" b="1" i="1" u="none" strike="noStrike" cap="none" normalizeH="0" baseline="0" dirty="0" err="1">
                <a:ln>
                  <a:noFill/>
                </a:ln>
                <a:solidFill>
                  <a:schemeClr val="tx1"/>
                </a:solidFill>
                <a:effectLst/>
                <a:latin typeface="Cambria" panose="02040503050406030204" pitchFamily="18" charset="0"/>
                <a:ea typeface="Cambria" panose="02040503050406030204" pitchFamily="18" charset="0"/>
                <a:cs typeface="Times New Roman" panose="02020603050405020304" pitchFamily="18" charset="0"/>
              </a:rPr>
              <a:t>škai</a:t>
            </a:r>
            <a:endParaRPr kumimoji="0" lang="en-GB" altLang="lt-LT" sz="1400" b="1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Cambria" panose="02040503050406030204" pitchFamily="18" charset="0"/>
              <a:ea typeface="Cambria" panose="02040503050406030204" pitchFamily="18" charset="0"/>
            </a:endParaRPr>
          </a:p>
        </p:txBody>
      </p:sp>
      <p:sp>
        <p:nvSpPr>
          <p:cNvPr id="24" name="Rectangle 20">
            <a:extLst>
              <a:ext uri="{FF2B5EF4-FFF2-40B4-BE49-F238E27FC236}">
                <a16:creationId xmlns:a16="http://schemas.microsoft.com/office/drawing/2014/main" id="{9C08F06F-74ED-45A9-B222-A8772359AEF6}"/>
              </a:ext>
            </a:extLst>
          </p:cNvPr>
          <p:cNvSpPr>
            <a:spLocks noChangeArrowheads="1"/>
          </p:cNvSpPr>
          <p:nvPr/>
        </p:nvSpPr>
        <p:spPr bwMode="auto">
          <a:xfrm>
            <a:off x="4624387" y="3962400"/>
            <a:ext cx="121920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lt-LT"/>
          </a:p>
        </p:txBody>
      </p:sp>
      <p:sp>
        <p:nvSpPr>
          <p:cNvPr id="26" name="Rectangle 24">
            <a:extLst>
              <a:ext uri="{FF2B5EF4-FFF2-40B4-BE49-F238E27FC236}">
                <a16:creationId xmlns:a16="http://schemas.microsoft.com/office/drawing/2014/main" id="{17EA1256-ED37-49AB-AD9F-4D741BB3BB11}"/>
              </a:ext>
            </a:extLst>
          </p:cNvPr>
          <p:cNvSpPr>
            <a:spLocks noChangeArrowheads="1"/>
          </p:cNvSpPr>
          <p:nvPr/>
        </p:nvSpPr>
        <p:spPr bwMode="auto">
          <a:xfrm>
            <a:off x="4624387" y="7696200"/>
            <a:ext cx="12192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lt-LT"/>
          </a:p>
        </p:txBody>
      </p:sp>
      <p:sp>
        <p:nvSpPr>
          <p:cNvPr id="30" name="Dešinysis riestinis skliaustas 29">
            <a:extLst>
              <a:ext uri="{FF2B5EF4-FFF2-40B4-BE49-F238E27FC236}">
                <a16:creationId xmlns:a16="http://schemas.microsoft.com/office/drawing/2014/main" id="{DF9FCAF4-FACD-4058-ABE1-F8015A619EA7}"/>
              </a:ext>
            </a:extLst>
          </p:cNvPr>
          <p:cNvSpPr/>
          <p:nvPr/>
        </p:nvSpPr>
        <p:spPr>
          <a:xfrm>
            <a:off x="6140352" y="2355533"/>
            <a:ext cx="72971" cy="895321"/>
          </a:xfrm>
          <a:prstGeom prst="rightBrace">
            <a:avLst/>
          </a:prstGeom>
          <a:ln w="127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ot="0" spcFirstLastPara="0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endParaRPr lang="lt-LT"/>
          </a:p>
        </p:txBody>
      </p:sp>
      <p:sp>
        <p:nvSpPr>
          <p:cNvPr id="31" name="Dešinysis riestinis skliaustas 30">
            <a:extLst>
              <a:ext uri="{FF2B5EF4-FFF2-40B4-BE49-F238E27FC236}">
                <a16:creationId xmlns:a16="http://schemas.microsoft.com/office/drawing/2014/main" id="{4B9BB69E-5254-405B-A2D3-FC03BF23C469}"/>
              </a:ext>
            </a:extLst>
          </p:cNvPr>
          <p:cNvSpPr/>
          <p:nvPr/>
        </p:nvSpPr>
        <p:spPr>
          <a:xfrm>
            <a:off x="6140352" y="1356902"/>
            <a:ext cx="45719" cy="930511"/>
          </a:xfrm>
          <a:prstGeom prst="rightBrace">
            <a:avLst/>
          </a:prstGeom>
          <a:ln w="127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ot="0" spcFirstLastPara="0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endParaRPr lang="lt-LT"/>
          </a:p>
        </p:txBody>
      </p:sp>
      <p:sp>
        <p:nvSpPr>
          <p:cNvPr id="32" name="Teksto laukas 1003">
            <a:extLst>
              <a:ext uri="{FF2B5EF4-FFF2-40B4-BE49-F238E27FC236}">
                <a16:creationId xmlns:a16="http://schemas.microsoft.com/office/drawing/2014/main" id="{26EA4F59-9AA0-44E1-9DE9-F642672783E5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6429861" y="6035420"/>
            <a:ext cx="831334" cy="2857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6350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0" marR="0" lvl="0" indent="0" algn="just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GB" altLang="lt-LT" sz="1400" b="1" i="1" u="none" strike="noStrike" cap="none" normalizeH="0" baseline="0" dirty="0" err="1">
                <a:ln>
                  <a:noFill/>
                </a:ln>
                <a:solidFill>
                  <a:schemeClr val="tx1"/>
                </a:solidFill>
                <a:effectLst/>
                <a:latin typeface="Cambria" panose="02040503050406030204" pitchFamily="18" charset="0"/>
                <a:ea typeface="Cambria" panose="02040503050406030204" pitchFamily="18" charset="0"/>
                <a:cs typeface="Times New Roman" panose="02020603050405020304" pitchFamily="18" charset="0"/>
              </a:rPr>
              <a:t>Blogai</a:t>
            </a:r>
            <a:endParaRPr kumimoji="0" lang="lt-LT" altLang="lt-LT" sz="1400" b="1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Cambria" panose="02040503050406030204" pitchFamily="18" charset="0"/>
              <a:ea typeface="Cambria" panose="02040503050406030204" pitchFamily="18" charset="0"/>
            </a:endParaRPr>
          </a:p>
        </p:txBody>
      </p:sp>
      <p:graphicFrame>
        <p:nvGraphicFramePr>
          <p:cNvPr id="34" name="Diagrama 33">
            <a:extLst>
              <a:ext uri="{FF2B5EF4-FFF2-40B4-BE49-F238E27FC236}">
                <a16:creationId xmlns:a16="http://schemas.microsoft.com/office/drawing/2014/main" id="{00129AFC-443F-41C4-9553-0BAFC17F538F}"/>
              </a:ext>
            </a:extLst>
          </p:cNvPr>
          <p:cNvGraphicFramePr/>
          <p:nvPr>
            <p:extLst>
              <p:ext uri="{D42A27DB-BD31-4B8C-83A1-F6EECF244321}">
                <p14:modId xmlns:p14="http://schemas.microsoft.com/office/powerpoint/2010/main" val="1830014034"/>
              </p:ext>
            </p:extLst>
          </p:nvPr>
        </p:nvGraphicFramePr>
        <p:xfrm>
          <a:off x="931842" y="776289"/>
          <a:ext cx="5164158" cy="2789252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  <p:cxnSp>
        <p:nvCxnSpPr>
          <p:cNvPr id="35" name="Tiesioji jungtis 34">
            <a:extLst>
              <a:ext uri="{FF2B5EF4-FFF2-40B4-BE49-F238E27FC236}">
                <a16:creationId xmlns:a16="http://schemas.microsoft.com/office/drawing/2014/main" id="{46BB2384-C78B-407B-A2BC-004AB4F6A206}"/>
              </a:ext>
            </a:extLst>
          </p:cNvPr>
          <p:cNvCxnSpPr>
            <a:cxnSpLocks/>
          </p:cNvCxnSpPr>
          <p:nvPr/>
        </p:nvCxnSpPr>
        <p:spPr>
          <a:xfrm>
            <a:off x="931842" y="2271651"/>
            <a:ext cx="5164158" cy="33326"/>
          </a:xfrm>
          <a:prstGeom prst="line">
            <a:avLst/>
          </a:prstGeom>
          <a:ln w="25400">
            <a:solidFill>
              <a:srgbClr val="FF0000"/>
            </a:solidFill>
            <a:prstDash val="dash"/>
          </a:ln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</p:cxnSp>
      <p:graphicFrame>
        <p:nvGraphicFramePr>
          <p:cNvPr id="27" name="Diagrama 26">
            <a:extLst>
              <a:ext uri="{FF2B5EF4-FFF2-40B4-BE49-F238E27FC236}">
                <a16:creationId xmlns:a16="http://schemas.microsoft.com/office/drawing/2014/main" id="{0C5BAEF2-E414-4BF6-892D-0B299C3307CB}"/>
              </a:ext>
            </a:extLst>
          </p:cNvPr>
          <p:cNvGraphicFramePr/>
          <p:nvPr>
            <p:extLst>
              <p:ext uri="{D42A27DB-BD31-4B8C-83A1-F6EECF244321}">
                <p14:modId xmlns:p14="http://schemas.microsoft.com/office/powerpoint/2010/main" val="2249333104"/>
              </p:ext>
            </p:extLst>
          </p:nvPr>
        </p:nvGraphicFramePr>
        <p:xfrm>
          <a:off x="931842" y="3701047"/>
          <a:ext cx="5164158" cy="3083079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3"/>
          </a:graphicData>
        </a:graphic>
      </p:graphicFrame>
      <p:cxnSp>
        <p:nvCxnSpPr>
          <p:cNvPr id="36" name="Tiesioji jungtis 35">
            <a:extLst>
              <a:ext uri="{FF2B5EF4-FFF2-40B4-BE49-F238E27FC236}">
                <a16:creationId xmlns:a16="http://schemas.microsoft.com/office/drawing/2014/main" id="{BA9050F0-6845-4E12-BEF5-DF3E498F2F7B}"/>
              </a:ext>
            </a:extLst>
          </p:cNvPr>
          <p:cNvCxnSpPr>
            <a:cxnSpLocks/>
          </p:cNvCxnSpPr>
          <p:nvPr/>
        </p:nvCxnSpPr>
        <p:spPr>
          <a:xfrm>
            <a:off x="931842" y="5874262"/>
            <a:ext cx="5164158" cy="0"/>
          </a:xfrm>
          <a:prstGeom prst="line">
            <a:avLst/>
          </a:prstGeom>
          <a:ln w="25400">
            <a:solidFill>
              <a:srgbClr val="FF0000"/>
            </a:solidFill>
            <a:prstDash val="dash"/>
          </a:ln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</p:cxnSp>
      <p:sp>
        <p:nvSpPr>
          <p:cNvPr id="38" name="Teksto laukas 1022">
            <a:extLst>
              <a:ext uri="{FF2B5EF4-FFF2-40B4-BE49-F238E27FC236}">
                <a16:creationId xmlns:a16="http://schemas.microsoft.com/office/drawing/2014/main" id="{F230582C-AC1D-4F7D-8BE2-8CDC6926C8CE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6402641" y="4625116"/>
            <a:ext cx="1245735" cy="8953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6350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0" marR="0" lvl="0" indent="0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lt-LT" altLang="lt-LT" sz="1400" b="1" i="1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Cambria" panose="02040503050406030204" pitchFamily="18" charset="0"/>
                <a:ea typeface="Cambria" panose="02040503050406030204" pitchFamily="18" charset="0"/>
                <a:cs typeface="Times New Roman" panose="02020603050405020304" pitchFamily="18" charset="0"/>
              </a:rPr>
              <a:t>Neturi nuomonės arba vertina vidutini</a:t>
            </a:r>
            <a:r>
              <a:rPr kumimoji="0" lang="en-GB" altLang="lt-LT" sz="1400" b="1" i="1" u="none" strike="noStrike" cap="none" normalizeH="0" baseline="0" dirty="0" err="1">
                <a:ln>
                  <a:noFill/>
                </a:ln>
                <a:solidFill>
                  <a:schemeClr val="tx1"/>
                </a:solidFill>
                <a:effectLst/>
                <a:latin typeface="Cambria" panose="02040503050406030204" pitchFamily="18" charset="0"/>
                <a:ea typeface="Cambria" panose="02040503050406030204" pitchFamily="18" charset="0"/>
                <a:cs typeface="Times New Roman" panose="02020603050405020304" pitchFamily="18" charset="0"/>
              </a:rPr>
              <a:t>škai</a:t>
            </a:r>
            <a:endParaRPr kumimoji="0" lang="en-GB" altLang="lt-LT" sz="1400" b="1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Cambria" panose="02040503050406030204" pitchFamily="18" charset="0"/>
              <a:ea typeface="Cambria" panose="02040503050406030204" pitchFamily="18" charset="0"/>
            </a:endParaRPr>
          </a:p>
        </p:txBody>
      </p:sp>
      <p:sp>
        <p:nvSpPr>
          <p:cNvPr id="39" name="Dešinysis riestinis skliaustas 38">
            <a:extLst>
              <a:ext uri="{FF2B5EF4-FFF2-40B4-BE49-F238E27FC236}">
                <a16:creationId xmlns:a16="http://schemas.microsoft.com/office/drawing/2014/main" id="{DD4F6265-4F72-4E21-9380-5720917EF9D5}"/>
              </a:ext>
            </a:extLst>
          </p:cNvPr>
          <p:cNvSpPr/>
          <p:nvPr/>
        </p:nvSpPr>
        <p:spPr>
          <a:xfrm>
            <a:off x="6113100" y="4429139"/>
            <a:ext cx="100223" cy="1445120"/>
          </a:xfrm>
          <a:prstGeom prst="rightBrace">
            <a:avLst/>
          </a:prstGeom>
          <a:ln w="127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ot="0" spcFirstLastPara="0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endParaRPr lang="lt-LT"/>
          </a:p>
        </p:txBody>
      </p:sp>
      <p:sp>
        <p:nvSpPr>
          <p:cNvPr id="40" name="Dešinysis riestinis skliaustas 39">
            <a:extLst>
              <a:ext uri="{FF2B5EF4-FFF2-40B4-BE49-F238E27FC236}">
                <a16:creationId xmlns:a16="http://schemas.microsoft.com/office/drawing/2014/main" id="{CF2E8584-A1C3-4D61-9C0A-7D287028FD65}"/>
              </a:ext>
            </a:extLst>
          </p:cNvPr>
          <p:cNvSpPr/>
          <p:nvPr/>
        </p:nvSpPr>
        <p:spPr>
          <a:xfrm>
            <a:off x="6140352" y="5874260"/>
            <a:ext cx="45719" cy="667942"/>
          </a:xfrm>
          <a:prstGeom prst="rightBrace">
            <a:avLst/>
          </a:prstGeom>
          <a:ln w="127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ot="0" spcFirstLastPara="0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endParaRPr lang="lt-LT"/>
          </a:p>
        </p:txBody>
      </p:sp>
      <p:sp>
        <p:nvSpPr>
          <p:cNvPr id="41" name="Teksto laukas 1003">
            <a:extLst>
              <a:ext uri="{FF2B5EF4-FFF2-40B4-BE49-F238E27FC236}">
                <a16:creationId xmlns:a16="http://schemas.microsoft.com/office/drawing/2014/main" id="{6A50E1D1-96C0-40C2-9C2D-788DC738E664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6567448" y="1671638"/>
            <a:ext cx="831334" cy="2857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6350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0" marR="0" lvl="0" indent="0" algn="just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lt-LT" altLang="lt-LT" sz="1400" b="1" i="1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Cambria" panose="02040503050406030204" pitchFamily="18" charset="0"/>
                <a:ea typeface="Cambria" panose="02040503050406030204" pitchFamily="18" charset="0"/>
                <a:cs typeface="Times New Roman" panose="02020603050405020304" pitchFamily="18" charset="0"/>
              </a:rPr>
              <a:t>Gerai</a:t>
            </a:r>
            <a:endParaRPr kumimoji="0" lang="lt-LT" altLang="lt-LT" sz="1400" b="1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Cambria" panose="02040503050406030204" pitchFamily="18" charset="0"/>
              <a:ea typeface="Cambria" panose="02040503050406030204" pitchFamily="18" charset="0"/>
            </a:endParaRPr>
          </a:p>
        </p:txBody>
      </p:sp>
      <p:graphicFrame>
        <p:nvGraphicFramePr>
          <p:cNvPr id="42" name="Diagrama 41">
            <a:extLst>
              <a:ext uri="{FF2B5EF4-FFF2-40B4-BE49-F238E27FC236}">
                <a16:creationId xmlns:a16="http://schemas.microsoft.com/office/drawing/2014/main" id="{1CB7B328-12A6-46AA-BBC4-48AEE967068C}"/>
              </a:ext>
            </a:extLst>
          </p:cNvPr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269659767"/>
              </p:ext>
            </p:extLst>
          </p:nvPr>
        </p:nvGraphicFramePr>
        <p:xfrm>
          <a:off x="7665085" y="786214"/>
          <a:ext cx="4396878" cy="2820933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4"/>
          </a:graphicData>
        </a:graphic>
      </p:graphicFrame>
      <p:sp>
        <p:nvSpPr>
          <p:cNvPr id="43" name="Dešinysis riestinis skliaustas 42">
            <a:extLst>
              <a:ext uri="{FF2B5EF4-FFF2-40B4-BE49-F238E27FC236}">
                <a16:creationId xmlns:a16="http://schemas.microsoft.com/office/drawing/2014/main" id="{C8606838-DE42-4858-8FB8-5F34C0068CF1}"/>
              </a:ext>
            </a:extLst>
          </p:cNvPr>
          <p:cNvSpPr/>
          <p:nvPr/>
        </p:nvSpPr>
        <p:spPr>
          <a:xfrm rot="10800000">
            <a:off x="7575014" y="1370008"/>
            <a:ext cx="45719" cy="930511"/>
          </a:xfrm>
          <a:prstGeom prst="rightBrace">
            <a:avLst/>
          </a:prstGeom>
          <a:ln w="127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ot="0" spcFirstLastPara="0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endParaRPr lang="lt-LT"/>
          </a:p>
        </p:txBody>
      </p:sp>
      <p:sp>
        <p:nvSpPr>
          <p:cNvPr id="44" name="Dešinysis riestinis skliaustas 43">
            <a:extLst>
              <a:ext uri="{FF2B5EF4-FFF2-40B4-BE49-F238E27FC236}">
                <a16:creationId xmlns:a16="http://schemas.microsoft.com/office/drawing/2014/main" id="{E518A470-1BA9-47D9-B592-0EED7FEA1CA7}"/>
              </a:ext>
            </a:extLst>
          </p:cNvPr>
          <p:cNvSpPr/>
          <p:nvPr/>
        </p:nvSpPr>
        <p:spPr>
          <a:xfrm rot="10800000">
            <a:off x="7570199" y="2300519"/>
            <a:ext cx="45719" cy="930511"/>
          </a:xfrm>
          <a:prstGeom prst="rightBrace">
            <a:avLst/>
          </a:prstGeom>
          <a:ln w="127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ot="0" spcFirstLastPara="0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endParaRPr lang="lt-LT"/>
          </a:p>
        </p:txBody>
      </p:sp>
      <p:sp>
        <p:nvSpPr>
          <p:cNvPr id="45" name="Rodyklė: dešinėn 44">
            <a:extLst>
              <a:ext uri="{FF2B5EF4-FFF2-40B4-BE49-F238E27FC236}">
                <a16:creationId xmlns:a16="http://schemas.microsoft.com/office/drawing/2014/main" id="{6988E26E-98CC-42D9-935E-0768CFBE173E}"/>
              </a:ext>
            </a:extLst>
          </p:cNvPr>
          <p:cNvSpPr/>
          <p:nvPr/>
        </p:nvSpPr>
        <p:spPr>
          <a:xfrm>
            <a:off x="6291965" y="1747959"/>
            <a:ext cx="172186" cy="164980"/>
          </a:xfrm>
          <a:prstGeom prst="rightArrow">
            <a:avLst/>
          </a:prstGeom>
          <a:solidFill>
            <a:srgbClr val="52876B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lt-LT"/>
          </a:p>
        </p:txBody>
      </p:sp>
      <p:sp>
        <p:nvSpPr>
          <p:cNvPr id="46" name="Rodyklė: dešinėn 45">
            <a:extLst>
              <a:ext uri="{FF2B5EF4-FFF2-40B4-BE49-F238E27FC236}">
                <a16:creationId xmlns:a16="http://schemas.microsoft.com/office/drawing/2014/main" id="{FD28F381-C2CD-4E03-9F0A-CFFA092084BA}"/>
              </a:ext>
            </a:extLst>
          </p:cNvPr>
          <p:cNvSpPr/>
          <p:nvPr/>
        </p:nvSpPr>
        <p:spPr>
          <a:xfrm>
            <a:off x="6291965" y="2718980"/>
            <a:ext cx="172186" cy="164980"/>
          </a:xfrm>
          <a:prstGeom prst="rightArrow">
            <a:avLst/>
          </a:prstGeom>
          <a:solidFill>
            <a:srgbClr val="52876B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lt-LT"/>
          </a:p>
        </p:txBody>
      </p:sp>
      <p:sp>
        <p:nvSpPr>
          <p:cNvPr id="47" name="Rodyklė: dešinėn 46">
            <a:extLst>
              <a:ext uri="{FF2B5EF4-FFF2-40B4-BE49-F238E27FC236}">
                <a16:creationId xmlns:a16="http://schemas.microsoft.com/office/drawing/2014/main" id="{FCA1D2F3-4764-406A-A303-072A3F44A7DE}"/>
              </a:ext>
            </a:extLst>
          </p:cNvPr>
          <p:cNvSpPr/>
          <p:nvPr/>
        </p:nvSpPr>
        <p:spPr>
          <a:xfrm>
            <a:off x="6291965" y="5068480"/>
            <a:ext cx="172186" cy="164980"/>
          </a:xfrm>
          <a:prstGeom prst="rightArrow">
            <a:avLst/>
          </a:prstGeom>
          <a:solidFill>
            <a:srgbClr val="52876B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lt-LT"/>
          </a:p>
        </p:txBody>
      </p:sp>
      <p:sp>
        <p:nvSpPr>
          <p:cNvPr id="48" name="Rodyklė: dešinėn 47">
            <a:extLst>
              <a:ext uri="{FF2B5EF4-FFF2-40B4-BE49-F238E27FC236}">
                <a16:creationId xmlns:a16="http://schemas.microsoft.com/office/drawing/2014/main" id="{9F49757B-9E38-4AE4-A761-8E0EEC0C9661}"/>
              </a:ext>
            </a:extLst>
          </p:cNvPr>
          <p:cNvSpPr/>
          <p:nvPr/>
        </p:nvSpPr>
        <p:spPr>
          <a:xfrm>
            <a:off x="6257675" y="6125741"/>
            <a:ext cx="172186" cy="164980"/>
          </a:xfrm>
          <a:prstGeom prst="rightArrow">
            <a:avLst/>
          </a:prstGeom>
          <a:solidFill>
            <a:srgbClr val="52876B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lt-LT"/>
          </a:p>
        </p:txBody>
      </p:sp>
      <p:sp>
        <p:nvSpPr>
          <p:cNvPr id="49" name="Rodyklė: dešinėn 48">
            <a:extLst>
              <a:ext uri="{FF2B5EF4-FFF2-40B4-BE49-F238E27FC236}">
                <a16:creationId xmlns:a16="http://schemas.microsoft.com/office/drawing/2014/main" id="{F0DAF415-41D9-4DB1-B506-A309363AF025}"/>
              </a:ext>
            </a:extLst>
          </p:cNvPr>
          <p:cNvSpPr/>
          <p:nvPr/>
        </p:nvSpPr>
        <p:spPr>
          <a:xfrm rot="10800000">
            <a:off x="7261195" y="1770413"/>
            <a:ext cx="172186" cy="164980"/>
          </a:xfrm>
          <a:prstGeom prst="rightArrow">
            <a:avLst/>
          </a:prstGeom>
          <a:solidFill>
            <a:srgbClr val="52876B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lt-LT"/>
          </a:p>
        </p:txBody>
      </p:sp>
      <p:sp>
        <p:nvSpPr>
          <p:cNvPr id="50" name="Rodyklė: dešinėn 49">
            <a:extLst>
              <a:ext uri="{FF2B5EF4-FFF2-40B4-BE49-F238E27FC236}">
                <a16:creationId xmlns:a16="http://schemas.microsoft.com/office/drawing/2014/main" id="{1160B3C8-66CF-4E3E-8A36-0CEBDE48C4E7}"/>
              </a:ext>
            </a:extLst>
          </p:cNvPr>
          <p:cNvSpPr/>
          <p:nvPr/>
        </p:nvSpPr>
        <p:spPr>
          <a:xfrm rot="10800000">
            <a:off x="7325969" y="2675404"/>
            <a:ext cx="172186" cy="164980"/>
          </a:xfrm>
          <a:prstGeom prst="rightArrow">
            <a:avLst/>
          </a:prstGeom>
          <a:solidFill>
            <a:srgbClr val="52876B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lt-LT"/>
          </a:p>
        </p:txBody>
      </p:sp>
    </p:spTree>
    <p:extLst>
      <p:ext uri="{BB962C8B-B14F-4D97-AF65-F5344CB8AC3E}">
        <p14:creationId xmlns:p14="http://schemas.microsoft.com/office/powerpoint/2010/main" val="1177163966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Pavadinimas 1">
            <a:extLst>
              <a:ext uri="{FF2B5EF4-FFF2-40B4-BE49-F238E27FC236}">
                <a16:creationId xmlns:a16="http://schemas.microsoft.com/office/drawing/2014/main" id="{F8838073-98AD-4779-B8C9-E81E48790A4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14386" y="291942"/>
            <a:ext cx="11053959" cy="1325563"/>
          </a:xfrm>
        </p:spPr>
        <p:txBody>
          <a:bodyPr>
            <a:noAutofit/>
          </a:bodyPr>
          <a:lstStyle/>
          <a:p>
            <a:r>
              <a:rPr lang="en-GB" sz="3400" dirty="0">
                <a:solidFill>
                  <a:srgbClr val="52876B"/>
                </a:solidFill>
              </a:rPr>
              <a:t>REIKALINGIAUSIŲ AKTYVAUS POILSIO/SPORTO BEI VISUOMENINĖS PASKIRTIES OBJEKTŲ IŠSIDĖSTYMAS</a:t>
            </a:r>
            <a:endParaRPr lang="lt-LT" sz="3400" dirty="0"/>
          </a:p>
        </p:txBody>
      </p:sp>
      <p:sp>
        <p:nvSpPr>
          <p:cNvPr id="14" name="Rectangle 8">
            <a:extLst>
              <a:ext uri="{FF2B5EF4-FFF2-40B4-BE49-F238E27FC236}">
                <a16:creationId xmlns:a16="http://schemas.microsoft.com/office/drawing/2014/main" id="{DE5648C6-EB60-4943-A531-B8CA86CCE6CA}"/>
              </a:ext>
            </a:extLst>
          </p:cNvPr>
          <p:cNvSpPr>
            <a:spLocks noChangeArrowheads="1"/>
          </p:cNvSpPr>
          <p:nvPr/>
        </p:nvSpPr>
        <p:spPr bwMode="auto">
          <a:xfrm>
            <a:off x="4624387" y="1671638"/>
            <a:ext cx="121920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lt-LT"/>
          </a:p>
        </p:txBody>
      </p:sp>
      <p:sp>
        <p:nvSpPr>
          <p:cNvPr id="15" name="Rectangle 11">
            <a:extLst>
              <a:ext uri="{FF2B5EF4-FFF2-40B4-BE49-F238E27FC236}">
                <a16:creationId xmlns:a16="http://schemas.microsoft.com/office/drawing/2014/main" id="{65963F08-033F-40CA-AB46-A90EC135C6D3}"/>
              </a:ext>
            </a:extLst>
          </p:cNvPr>
          <p:cNvSpPr>
            <a:spLocks noChangeArrowheads="1"/>
          </p:cNvSpPr>
          <p:nvPr/>
        </p:nvSpPr>
        <p:spPr bwMode="auto">
          <a:xfrm>
            <a:off x="4624387" y="2128838"/>
            <a:ext cx="12192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lt-LT"/>
          </a:p>
        </p:txBody>
      </p:sp>
      <p:sp>
        <p:nvSpPr>
          <p:cNvPr id="16" name="Rectangle 12">
            <a:extLst>
              <a:ext uri="{FF2B5EF4-FFF2-40B4-BE49-F238E27FC236}">
                <a16:creationId xmlns:a16="http://schemas.microsoft.com/office/drawing/2014/main" id="{CB0DE31F-A52F-4C52-88A0-EA5A62A77B10}"/>
              </a:ext>
            </a:extLst>
          </p:cNvPr>
          <p:cNvSpPr>
            <a:spLocks noChangeArrowheads="1"/>
          </p:cNvSpPr>
          <p:nvPr/>
        </p:nvSpPr>
        <p:spPr bwMode="auto">
          <a:xfrm>
            <a:off x="4624387" y="4510088"/>
            <a:ext cx="12192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lt-LT"/>
          </a:p>
        </p:txBody>
      </p:sp>
      <p:cxnSp>
        <p:nvCxnSpPr>
          <p:cNvPr id="18" name="Tiesioji jungtis 17">
            <a:extLst>
              <a:ext uri="{FF2B5EF4-FFF2-40B4-BE49-F238E27FC236}">
                <a16:creationId xmlns:a16="http://schemas.microsoft.com/office/drawing/2014/main" id="{D685D746-BA27-4456-B54B-75F32F0CE558}"/>
              </a:ext>
            </a:extLst>
          </p:cNvPr>
          <p:cNvCxnSpPr/>
          <p:nvPr/>
        </p:nvCxnSpPr>
        <p:spPr>
          <a:xfrm flipV="1">
            <a:off x="5342572" y="12890500"/>
            <a:ext cx="5791200" cy="0"/>
          </a:xfrm>
          <a:prstGeom prst="line">
            <a:avLst/>
          </a:prstGeom>
          <a:ln>
            <a:solidFill>
              <a:schemeClr val="accent2">
                <a:lumMod val="75000"/>
              </a:schemeClr>
            </a:solidFill>
            <a:prstDash val="dash"/>
          </a:ln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</p:cxnSp>
      <p:sp>
        <p:nvSpPr>
          <p:cNvPr id="24" name="Rectangle 20">
            <a:extLst>
              <a:ext uri="{FF2B5EF4-FFF2-40B4-BE49-F238E27FC236}">
                <a16:creationId xmlns:a16="http://schemas.microsoft.com/office/drawing/2014/main" id="{9C08F06F-74ED-45A9-B222-A8772359AEF6}"/>
              </a:ext>
            </a:extLst>
          </p:cNvPr>
          <p:cNvSpPr>
            <a:spLocks noChangeArrowheads="1"/>
          </p:cNvSpPr>
          <p:nvPr/>
        </p:nvSpPr>
        <p:spPr bwMode="auto">
          <a:xfrm>
            <a:off x="4624387" y="3962400"/>
            <a:ext cx="121920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lt-LT"/>
          </a:p>
        </p:txBody>
      </p:sp>
      <p:sp>
        <p:nvSpPr>
          <p:cNvPr id="25" name="Rectangle 23">
            <a:extLst>
              <a:ext uri="{FF2B5EF4-FFF2-40B4-BE49-F238E27FC236}">
                <a16:creationId xmlns:a16="http://schemas.microsoft.com/office/drawing/2014/main" id="{E7E74321-A8E2-4A2E-B505-433F38F14791}"/>
              </a:ext>
            </a:extLst>
          </p:cNvPr>
          <p:cNvSpPr>
            <a:spLocks noChangeArrowheads="1"/>
          </p:cNvSpPr>
          <p:nvPr/>
        </p:nvSpPr>
        <p:spPr bwMode="auto">
          <a:xfrm>
            <a:off x="4624387" y="4419600"/>
            <a:ext cx="12192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lt-LT"/>
          </a:p>
        </p:txBody>
      </p:sp>
      <p:sp>
        <p:nvSpPr>
          <p:cNvPr id="26" name="Rectangle 24">
            <a:extLst>
              <a:ext uri="{FF2B5EF4-FFF2-40B4-BE49-F238E27FC236}">
                <a16:creationId xmlns:a16="http://schemas.microsoft.com/office/drawing/2014/main" id="{17EA1256-ED37-49AB-AD9F-4D741BB3BB11}"/>
              </a:ext>
            </a:extLst>
          </p:cNvPr>
          <p:cNvSpPr>
            <a:spLocks noChangeArrowheads="1"/>
          </p:cNvSpPr>
          <p:nvPr/>
        </p:nvSpPr>
        <p:spPr bwMode="auto">
          <a:xfrm>
            <a:off x="4624387" y="7696200"/>
            <a:ext cx="12192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lt-LT"/>
          </a:p>
        </p:txBody>
      </p:sp>
      <p:graphicFrame>
        <p:nvGraphicFramePr>
          <p:cNvPr id="3" name="Lentelė 2">
            <a:extLst>
              <a:ext uri="{FF2B5EF4-FFF2-40B4-BE49-F238E27FC236}">
                <a16:creationId xmlns:a16="http://schemas.microsoft.com/office/drawing/2014/main" id="{B8370943-C5FE-47AC-BC96-A29EC35AD7C6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944706641"/>
              </p:ext>
            </p:extLst>
          </p:nvPr>
        </p:nvGraphicFramePr>
        <p:xfrm>
          <a:off x="960945" y="2347912"/>
          <a:ext cx="10952108" cy="2229122"/>
        </p:xfrm>
        <a:graphic>
          <a:graphicData uri="http://schemas.openxmlformats.org/drawingml/2006/table">
            <a:tbl>
              <a:tblPr firstRow="1" firstCol="1" bandRow="1">
                <a:tableStyleId>{5C22544A-7EE6-4342-B048-85BDC9FD1C3A}</a:tableStyleId>
              </a:tblPr>
              <a:tblGrid>
                <a:gridCol w="603736">
                  <a:extLst>
                    <a:ext uri="{9D8B030D-6E8A-4147-A177-3AD203B41FA5}">
                      <a16:colId xmlns:a16="http://schemas.microsoft.com/office/drawing/2014/main" val="711411638"/>
                    </a:ext>
                  </a:extLst>
                </a:gridCol>
                <a:gridCol w="3350625">
                  <a:extLst>
                    <a:ext uri="{9D8B030D-6E8A-4147-A177-3AD203B41FA5}">
                      <a16:colId xmlns:a16="http://schemas.microsoft.com/office/drawing/2014/main" val="2371401193"/>
                    </a:ext>
                  </a:extLst>
                </a:gridCol>
                <a:gridCol w="127207">
                  <a:extLst>
                    <a:ext uri="{9D8B030D-6E8A-4147-A177-3AD203B41FA5}">
                      <a16:colId xmlns:a16="http://schemas.microsoft.com/office/drawing/2014/main" val="1682159268"/>
                    </a:ext>
                  </a:extLst>
                </a:gridCol>
                <a:gridCol w="3478905">
                  <a:extLst>
                    <a:ext uri="{9D8B030D-6E8A-4147-A177-3AD203B41FA5}">
                      <a16:colId xmlns:a16="http://schemas.microsoft.com/office/drawing/2014/main" val="3006817921"/>
                    </a:ext>
                  </a:extLst>
                </a:gridCol>
                <a:gridCol w="3391635">
                  <a:extLst>
                    <a:ext uri="{9D8B030D-6E8A-4147-A177-3AD203B41FA5}">
                      <a16:colId xmlns:a16="http://schemas.microsoft.com/office/drawing/2014/main" val="2672725322"/>
                    </a:ext>
                  </a:extLst>
                </a:gridCol>
              </a:tblGrid>
              <a:tr h="353385">
                <a:tc>
                  <a:txBody>
                    <a:bodyPr/>
                    <a:lstStyle/>
                    <a:p>
                      <a:pPr indent="0" algn="l"/>
                      <a:r>
                        <a:rPr lang="lt-LT" sz="1400" dirty="0">
                          <a:effectLst/>
                          <a:latin typeface="Cambria" panose="02040503050406030204" pitchFamily="18" charset="0"/>
                          <a:ea typeface="Cambria" panose="02040503050406030204" pitchFamily="18" charset="0"/>
                        </a:rPr>
                        <a:t>Nr.</a:t>
                      </a:r>
                      <a:endParaRPr lang="lt-LT" sz="1400" dirty="0">
                        <a:effectLst/>
                        <a:latin typeface="Cambria" panose="02040503050406030204" pitchFamily="18" charset="0"/>
                        <a:ea typeface="Cambria" panose="020405030504060302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solidFill>
                      <a:srgbClr val="52876B"/>
                    </a:solidFill>
                  </a:tcPr>
                </a:tc>
                <a:tc>
                  <a:txBody>
                    <a:bodyPr/>
                    <a:lstStyle/>
                    <a:p>
                      <a:pPr indent="457200" algn="ctr"/>
                      <a:r>
                        <a:rPr lang="lt-LT" sz="1400" dirty="0">
                          <a:effectLst/>
                          <a:latin typeface="Cambria" panose="02040503050406030204" pitchFamily="18" charset="0"/>
                          <a:ea typeface="Cambria" panose="02040503050406030204" pitchFamily="18" charset="0"/>
                        </a:rPr>
                        <a:t>BENDRAS (N</a:t>
                      </a:r>
                      <a:r>
                        <a:rPr lang="en-GB" sz="1400" dirty="0">
                          <a:effectLst/>
                          <a:latin typeface="Cambria" panose="02040503050406030204" pitchFamily="18" charset="0"/>
                          <a:ea typeface="Cambria" panose="02040503050406030204" pitchFamily="18" charset="0"/>
                        </a:rPr>
                        <a:t>=425)</a:t>
                      </a:r>
                      <a:endParaRPr lang="lt-LT" sz="1400" dirty="0">
                        <a:effectLst/>
                        <a:latin typeface="Cambria" panose="02040503050406030204" pitchFamily="18" charset="0"/>
                        <a:ea typeface="Cambria" panose="020405030504060302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solidFill>
                      <a:srgbClr val="52876B"/>
                    </a:solidFill>
                  </a:tcPr>
                </a:tc>
                <a:tc gridSpan="2">
                  <a:txBody>
                    <a:bodyPr/>
                    <a:lstStyle/>
                    <a:p>
                      <a:pPr indent="457200" algn="ctr"/>
                      <a:r>
                        <a:rPr lang="lt-LT" sz="1400" dirty="0">
                          <a:effectLst/>
                          <a:latin typeface="Cambria" panose="02040503050406030204" pitchFamily="18" charset="0"/>
                          <a:ea typeface="Cambria" panose="02040503050406030204" pitchFamily="18" charset="0"/>
                        </a:rPr>
                        <a:t>MOTER</a:t>
                      </a:r>
                      <a:r>
                        <a:rPr lang="en-GB" sz="1400" dirty="0">
                          <a:effectLst/>
                          <a:latin typeface="Cambria" panose="02040503050406030204" pitchFamily="18" charset="0"/>
                          <a:ea typeface="Cambria" panose="02040503050406030204" pitchFamily="18" charset="0"/>
                        </a:rPr>
                        <a:t>Ų (N=315)</a:t>
                      </a:r>
                      <a:endParaRPr lang="lt-LT" sz="1400" dirty="0">
                        <a:effectLst/>
                        <a:latin typeface="Cambria" panose="02040503050406030204" pitchFamily="18" charset="0"/>
                        <a:ea typeface="Cambria" panose="020405030504060302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solidFill>
                      <a:srgbClr val="52876B"/>
                    </a:solidFill>
                  </a:tcPr>
                </a:tc>
                <a:tc hMerge="1">
                  <a:txBody>
                    <a:bodyPr/>
                    <a:lstStyle/>
                    <a:p>
                      <a:pPr indent="457200" algn="ctr"/>
                      <a:endParaRPr lang="lt-LT" sz="1400" dirty="0">
                        <a:effectLst/>
                        <a:latin typeface="Cambria" panose="02040503050406030204" pitchFamily="18" charset="0"/>
                        <a:ea typeface="Cambria" panose="020405030504060302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solidFill>
                      <a:srgbClr val="52876B"/>
                    </a:solidFill>
                  </a:tcPr>
                </a:tc>
                <a:tc>
                  <a:txBody>
                    <a:bodyPr/>
                    <a:lstStyle/>
                    <a:p>
                      <a:pPr indent="457200" algn="ctr"/>
                      <a:r>
                        <a:rPr lang="lt-LT" sz="1400" dirty="0">
                          <a:effectLst/>
                          <a:latin typeface="Cambria" panose="02040503050406030204" pitchFamily="18" charset="0"/>
                          <a:ea typeface="Cambria" panose="02040503050406030204" pitchFamily="18" charset="0"/>
                        </a:rPr>
                        <a:t>JAUNIMO (N=37)</a:t>
                      </a:r>
                      <a:endParaRPr lang="lt-LT" sz="1400" dirty="0">
                        <a:effectLst/>
                        <a:latin typeface="Cambria" panose="02040503050406030204" pitchFamily="18" charset="0"/>
                        <a:ea typeface="Cambria" panose="020405030504060302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solidFill>
                      <a:srgbClr val="52876B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216430503"/>
                  </a:ext>
                </a:extLst>
              </a:tr>
              <a:tr h="273017">
                <a:tc gridSpan="5">
                  <a:txBody>
                    <a:bodyPr/>
                    <a:lstStyle/>
                    <a:p>
                      <a:pPr indent="0" algn="ctr"/>
                      <a:r>
                        <a:rPr lang="en-GB" sz="1400" dirty="0">
                          <a:effectLst/>
                          <a:latin typeface="Cambria" panose="02040503050406030204" pitchFamily="18" charset="0"/>
                          <a:ea typeface="Cambria" panose="02040503050406030204" pitchFamily="18" charset="0"/>
                          <a:cs typeface="Times New Roman" panose="02020603050405020304" pitchFamily="18" charset="0"/>
                        </a:rPr>
                        <a:t>AKTYVAUS POILSIO/ SPORTO OBJEKTAS</a:t>
                      </a:r>
                      <a:endParaRPr lang="lt-LT" sz="1400" dirty="0">
                        <a:effectLst/>
                        <a:latin typeface="Cambria" panose="02040503050406030204" pitchFamily="18" charset="0"/>
                        <a:ea typeface="Cambria" panose="020405030504060302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solidFill>
                      <a:srgbClr val="52876B"/>
                    </a:solidFill>
                  </a:tcPr>
                </a:tc>
                <a:tc hMerge="1">
                  <a:txBody>
                    <a:bodyPr/>
                    <a:lstStyle/>
                    <a:p>
                      <a:pPr indent="457200" algn="just"/>
                      <a:endParaRPr lang="lt-LT" sz="1400" b="0" dirty="0">
                        <a:effectLst/>
                        <a:latin typeface="Cambria" panose="02040503050406030204" pitchFamily="18" charset="0"/>
                        <a:ea typeface="Cambria" panose="020405030504060302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  <a:tc hMerge="1">
                  <a:txBody>
                    <a:bodyPr/>
                    <a:lstStyle/>
                    <a:p>
                      <a:pPr indent="457200" algn="just"/>
                      <a:endParaRPr lang="lt-LT" sz="1400" b="0" i="0" dirty="0">
                        <a:effectLst/>
                        <a:latin typeface="Cambria" panose="02040503050406030204" pitchFamily="18" charset="0"/>
                        <a:ea typeface="Cambria" panose="020405030504060302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  <a:tc hMerge="1">
                  <a:txBody>
                    <a:bodyPr/>
                    <a:lstStyle/>
                    <a:p>
                      <a:endParaRPr lang="lt-LT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lt-LT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4311287"/>
                  </a:ext>
                </a:extLst>
              </a:tr>
              <a:tr h="219740">
                <a:tc>
                  <a:txBody>
                    <a:bodyPr/>
                    <a:lstStyle/>
                    <a:p>
                      <a:pPr indent="0" algn="l"/>
                      <a:r>
                        <a:rPr lang="en-GB" sz="1400" dirty="0">
                          <a:effectLst/>
                          <a:latin typeface="Cambria" panose="02040503050406030204" pitchFamily="18" charset="0"/>
                          <a:ea typeface="Cambria" panose="02040503050406030204" pitchFamily="18" charset="0"/>
                        </a:rPr>
                        <a:t>1</a:t>
                      </a:r>
                      <a:r>
                        <a:rPr lang="lt-LT" sz="1400" dirty="0">
                          <a:effectLst/>
                          <a:latin typeface="Cambria" panose="02040503050406030204" pitchFamily="18" charset="0"/>
                          <a:ea typeface="Cambria" panose="02040503050406030204" pitchFamily="18" charset="0"/>
                        </a:rPr>
                        <a:t>.</a:t>
                      </a:r>
                      <a:endParaRPr lang="lt-LT" sz="1400" dirty="0">
                        <a:effectLst/>
                        <a:latin typeface="Cambria" panose="02040503050406030204" pitchFamily="18" charset="0"/>
                        <a:ea typeface="Cambria" panose="020405030504060302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solidFill>
                      <a:srgbClr val="52876B"/>
                    </a:solidFill>
                  </a:tcPr>
                </a:tc>
                <a:tc>
                  <a:txBody>
                    <a:bodyPr/>
                    <a:lstStyle/>
                    <a:p>
                      <a:pPr indent="0" algn="l"/>
                      <a:r>
                        <a:rPr lang="lt-LT" sz="1400" b="1" i="0" noProof="0" dirty="0">
                          <a:solidFill>
                            <a:srgbClr val="000000"/>
                          </a:solidFill>
                          <a:effectLst/>
                          <a:latin typeface="Cambria" panose="02040503050406030204" pitchFamily="18" charset="0"/>
                          <a:ea typeface="Cambria" panose="02040503050406030204" pitchFamily="18" charset="0"/>
                          <a:cs typeface="Times New Roman" panose="02020603050405020304" pitchFamily="18" charset="0"/>
                        </a:rPr>
                        <a:t>Baseinas </a:t>
                      </a:r>
                      <a:endParaRPr lang="lt-LT" sz="1400" b="1" i="0" noProof="0" dirty="0">
                        <a:effectLst/>
                        <a:latin typeface="Cambria" panose="02040503050406030204" pitchFamily="18" charset="0"/>
                        <a:ea typeface="Cambria" panose="020405030504060302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  <a:tc gridSpan="2">
                  <a:txBody>
                    <a:bodyPr/>
                    <a:lstStyle/>
                    <a:p>
                      <a:pPr indent="0" algn="l"/>
                      <a:r>
                        <a:rPr lang="lt-LT" sz="1400" b="0" i="0" noProof="0">
                          <a:solidFill>
                            <a:srgbClr val="000000"/>
                          </a:solidFill>
                          <a:effectLst/>
                          <a:latin typeface="Cambria" panose="02040503050406030204" pitchFamily="18" charset="0"/>
                          <a:ea typeface="Cambria" panose="02040503050406030204" pitchFamily="18" charset="0"/>
                          <a:cs typeface="Times New Roman" panose="02020603050405020304" pitchFamily="18" charset="0"/>
                        </a:rPr>
                        <a:t>Baseinas </a:t>
                      </a:r>
                      <a:endParaRPr lang="lt-LT" sz="1400" b="0" i="0" noProof="0">
                        <a:effectLst/>
                        <a:latin typeface="Cambria" panose="02040503050406030204" pitchFamily="18" charset="0"/>
                        <a:ea typeface="Cambria" panose="020405030504060302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  <a:tc hMerge="1">
                  <a:txBody>
                    <a:bodyPr/>
                    <a:lstStyle/>
                    <a:p>
                      <a:pPr indent="0" algn="l"/>
                      <a:endParaRPr lang="lt-LT" sz="1400" b="0" i="0" noProof="0">
                        <a:effectLst/>
                        <a:latin typeface="Cambria" panose="02040503050406030204" pitchFamily="18" charset="0"/>
                        <a:ea typeface="Cambria" panose="020405030504060302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indent="0" algn="l"/>
                      <a:r>
                        <a:rPr lang="lt-LT" sz="1400" b="0" i="0" noProof="0">
                          <a:solidFill>
                            <a:srgbClr val="000000"/>
                          </a:solidFill>
                          <a:effectLst/>
                          <a:latin typeface="Cambria" panose="02040503050406030204" pitchFamily="18" charset="0"/>
                          <a:ea typeface="Cambria" panose="02040503050406030204" pitchFamily="18" charset="0"/>
                          <a:cs typeface="Times New Roman" panose="02020603050405020304" pitchFamily="18" charset="0"/>
                        </a:rPr>
                        <a:t>Takeliai bėgiojimui </a:t>
                      </a:r>
                      <a:endParaRPr lang="lt-LT" sz="1400" b="0" i="0" noProof="0">
                        <a:effectLst/>
                        <a:latin typeface="Cambria" panose="02040503050406030204" pitchFamily="18" charset="0"/>
                        <a:ea typeface="Cambria" panose="020405030504060302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  <a:extLst>
                  <a:ext uri="{0D108BD9-81ED-4DB2-BD59-A6C34878D82A}">
                    <a16:rowId xmlns:a16="http://schemas.microsoft.com/office/drawing/2014/main" val="3999299335"/>
                  </a:ext>
                </a:extLst>
              </a:tr>
              <a:tr h="219740">
                <a:tc>
                  <a:txBody>
                    <a:bodyPr/>
                    <a:lstStyle/>
                    <a:p>
                      <a:pPr indent="0" algn="l"/>
                      <a:r>
                        <a:rPr lang="en-GB" sz="1400" dirty="0">
                          <a:effectLst/>
                          <a:latin typeface="Cambria" panose="02040503050406030204" pitchFamily="18" charset="0"/>
                          <a:ea typeface="Cambria" panose="02040503050406030204" pitchFamily="18" charset="0"/>
                        </a:rPr>
                        <a:t>2</a:t>
                      </a:r>
                      <a:r>
                        <a:rPr lang="lt-LT" sz="1400" dirty="0">
                          <a:effectLst/>
                          <a:latin typeface="Cambria" panose="02040503050406030204" pitchFamily="18" charset="0"/>
                          <a:ea typeface="Cambria" panose="02040503050406030204" pitchFamily="18" charset="0"/>
                        </a:rPr>
                        <a:t>.</a:t>
                      </a:r>
                      <a:endParaRPr lang="lt-LT" sz="1400" dirty="0">
                        <a:effectLst/>
                        <a:latin typeface="Cambria" panose="02040503050406030204" pitchFamily="18" charset="0"/>
                        <a:ea typeface="Cambria" panose="020405030504060302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solidFill>
                      <a:srgbClr val="52876B"/>
                    </a:solidFill>
                  </a:tcPr>
                </a:tc>
                <a:tc>
                  <a:txBody>
                    <a:bodyPr/>
                    <a:lstStyle/>
                    <a:p>
                      <a:pPr indent="0" algn="l"/>
                      <a:r>
                        <a:rPr lang="lt-LT" sz="1400" b="1" i="0" noProof="0">
                          <a:solidFill>
                            <a:srgbClr val="000000"/>
                          </a:solidFill>
                          <a:effectLst/>
                          <a:latin typeface="Cambria" panose="02040503050406030204" pitchFamily="18" charset="0"/>
                          <a:ea typeface="Cambria" panose="02040503050406030204" pitchFamily="18" charset="0"/>
                          <a:cs typeface="Times New Roman" panose="02020603050405020304" pitchFamily="18" charset="0"/>
                        </a:rPr>
                        <a:t>Takeliai bėgiojimui </a:t>
                      </a:r>
                      <a:endParaRPr lang="lt-LT" sz="1400" b="1" i="0" noProof="0">
                        <a:effectLst/>
                        <a:latin typeface="Cambria" panose="02040503050406030204" pitchFamily="18" charset="0"/>
                        <a:ea typeface="Cambria" panose="020405030504060302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  <a:tc gridSpan="2">
                  <a:txBody>
                    <a:bodyPr/>
                    <a:lstStyle/>
                    <a:p>
                      <a:pPr indent="0" algn="l"/>
                      <a:r>
                        <a:rPr lang="lt-LT" sz="1400" b="0" i="0" noProof="0">
                          <a:solidFill>
                            <a:srgbClr val="000000"/>
                          </a:solidFill>
                          <a:effectLst/>
                          <a:latin typeface="Cambria" panose="02040503050406030204" pitchFamily="18" charset="0"/>
                          <a:ea typeface="Cambria" panose="02040503050406030204" pitchFamily="18" charset="0"/>
                          <a:cs typeface="Times New Roman" panose="02020603050405020304" pitchFamily="18" charset="0"/>
                        </a:rPr>
                        <a:t>Mankštinimosi įrangos aikštelė</a:t>
                      </a:r>
                      <a:endParaRPr lang="lt-LT" sz="1400" b="0" i="0" noProof="0">
                        <a:effectLst/>
                        <a:latin typeface="Cambria" panose="02040503050406030204" pitchFamily="18" charset="0"/>
                        <a:ea typeface="Cambria" panose="020405030504060302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  <a:tc hMerge="1">
                  <a:txBody>
                    <a:bodyPr/>
                    <a:lstStyle/>
                    <a:p>
                      <a:pPr indent="0" algn="l"/>
                      <a:endParaRPr lang="lt-LT" sz="1400" b="0" i="0" noProof="0">
                        <a:effectLst/>
                        <a:latin typeface="Cambria" panose="02040503050406030204" pitchFamily="18" charset="0"/>
                        <a:ea typeface="Cambria" panose="020405030504060302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indent="0" algn="l"/>
                      <a:r>
                        <a:rPr lang="lt-LT" sz="1400" b="0" i="0" noProof="0">
                          <a:solidFill>
                            <a:srgbClr val="000000"/>
                          </a:solidFill>
                          <a:effectLst/>
                          <a:latin typeface="Cambria" panose="02040503050406030204" pitchFamily="18" charset="0"/>
                          <a:ea typeface="Cambria" panose="02040503050406030204" pitchFamily="18" charset="0"/>
                          <a:cs typeface="Times New Roman" panose="02020603050405020304" pitchFamily="18" charset="0"/>
                        </a:rPr>
                        <a:t>Baseinas </a:t>
                      </a:r>
                      <a:endParaRPr lang="lt-LT" sz="1400" b="0" i="0" noProof="0">
                        <a:effectLst/>
                        <a:latin typeface="Cambria" panose="02040503050406030204" pitchFamily="18" charset="0"/>
                        <a:ea typeface="Cambria" panose="020405030504060302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  <a:extLst>
                  <a:ext uri="{0D108BD9-81ED-4DB2-BD59-A6C34878D82A}">
                    <a16:rowId xmlns:a16="http://schemas.microsoft.com/office/drawing/2014/main" val="4163633730"/>
                  </a:ext>
                </a:extLst>
              </a:tr>
              <a:tr h="219740">
                <a:tc>
                  <a:txBody>
                    <a:bodyPr/>
                    <a:lstStyle/>
                    <a:p>
                      <a:pPr indent="0" algn="l"/>
                      <a:r>
                        <a:rPr lang="en-GB" sz="1400" dirty="0">
                          <a:effectLst/>
                          <a:latin typeface="Cambria" panose="02040503050406030204" pitchFamily="18" charset="0"/>
                          <a:ea typeface="Cambria" panose="02040503050406030204" pitchFamily="18" charset="0"/>
                        </a:rPr>
                        <a:t>3</a:t>
                      </a:r>
                      <a:r>
                        <a:rPr lang="lt-LT" sz="1400" dirty="0">
                          <a:effectLst/>
                          <a:latin typeface="Cambria" panose="02040503050406030204" pitchFamily="18" charset="0"/>
                          <a:ea typeface="Cambria" panose="02040503050406030204" pitchFamily="18" charset="0"/>
                        </a:rPr>
                        <a:t>.</a:t>
                      </a:r>
                      <a:endParaRPr lang="lt-LT" sz="1400" dirty="0">
                        <a:effectLst/>
                        <a:latin typeface="Cambria" panose="02040503050406030204" pitchFamily="18" charset="0"/>
                        <a:ea typeface="Cambria" panose="020405030504060302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solidFill>
                      <a:srgbClr val="52876B"/>
                    </a:solidFill>
                  </a:tcPr>
                </a:tc>
                <a:tc>
                  <a:txBody>
                    <a:bodyPr/>
                    <a:lstStyle/>
                    <a:p>
                      <a:pPr indent="0" algn="l"/>
                      <a:r>
                        <a:rPr lang="lt-LT" sz="1400" b="1" i="0" noProof="0" dirty="0">
                          <a:solidFill>
                            <a:srgbClr val="000000"/>
                          </a:solidFill>
                          <a:effectLst/>
                          <a:latin typeface="Cambria" panose="02040503050406030204" pitchFamily="18" charset="0"/>
                          <a:ea typeface="Cambria" panose="02040503050406030204" pitchFamily="18" charset="0"/>
                          <a:cs typeface="Times New Roman" panose="02020603050405020304" pitchFamily="18" charset="0"/>
                        </a:rPr>
                        <a:t>Mankštinimosi įrangos aikštelė</a:t>
                      </a:r>
                      <a:endParaRPr lang="lt-LT" sz="1400" b="1" i="0" noProof="0" dirty="0">
                        <a:effectLst/>
                        <a:latin typeface="Cambria" panose="02040503050406030204" pitchFamily="18" charset="0"/>
                        <a:ea typeface="Cambria" panose="020405030504060302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  <a:tc gridSpan="2">
                  <a:txBody>
                    <a:bodyPr/>
                    <a:lstStyle/>
                    <a:p>
                      <a:pPr indent="0" algn="l"/>
                      <a:r>
                        <a:rPr lang="lt-LT" sz="1400" b="0" i="0" noProof="0">
                          <a:solidFill>
                            <a:srgbClr val="000000"/>
                          </a:solidFill>
                          <a:effectLst/>
                          <a:latin typeface="Cambria" panose="02040503050406030204" pitchFamily="18" charset="0"/>
                          <a:ea typeface="Cambria" panose="02040503050406030204" pitchFamily="18" charset="0"/>
                          <a:cs typeface="Times New Roman" panose="02020603050405020304" pitchFamily="18" charset="0"/>
                        </a:rPr>
                        <a:t>Takeliai bėgiojimui </a:t>
                      </a:r>
                      <a:endParaRPr lang="lt-LT" sz="1400" b="0" i="0" noProof="0">
                        <a:effectLst/>
                        <a:latin typeface="Cambria" panose="02040503050406030204" pitchFamily="18" charset="0"/>
                        <a:ea typeface="Cambria" panose="020405030504060302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  <a:tc hMerge="1">
                  <a:txBody>
                    <a:bodyPr/>
                    <a:lstStyle/>
                    <a:p>
                      <a:pPr indent="0" algn="l"/>
                      <a:endParaRPr lang="lt-LT" sz="1400" b="0" i="0" noProof="0">
                        <a:effectLst/>
                        <a:latin typeface="Cambria" panose="02040503050406030204" pitchFamily="18" charset="0"/>
                        <a:ea typeface="Cambria" panose="020405030504060302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indent="0" algn="l"/>
                      <a:r>
                        <a:rPr lang="lt-LT" sz="1400" b="0" i="0" noProof="0" dirty="0">
                          <a:solidFill>
                            <a:schemeClr val="tx1"/>
                          </a:solidFill>
                          <a:effectLst/>
                          <a:latin typeface="Cambria" panose="02040503050406030204" pitchFamily="18" charset="0"/>
                          <a:ea typeface="Cambria" panose="02040503050406030204" pitchFamily="18" charset="0"/>
                          <a:cs typeface="Times New Roman" panose="02020603050405020304" pitchFamily="18" charset="0"/>
                        </a:rPr>
                        <a:t>Vandens pramogų objektas</a:t>
                      </a:r>
                      <a:endParaRPr lang="lt-LT" sz="1400" b="0" i="0" noProof="0" dirty="0">
                        <a:effectLst/>
                        <a:latin typeface="Cambria" panose="02040503050406030204" pitchFamily="18" charset="0"/>
                        <a:ea typeface="Cambria" panose="020405030504060302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  <a:extLst>
                  <a:ext uri="{0D108BD9-81ED-4DB2-BD59-A6C34878D82A}">
                    <a16:rowId xmlns:a16="http://schemas.microsoft.com/office/drawing/2014/main" val="3652457671"/>
                  </a:ext>
                </a:extLst>
              </a:tr>
              <a:tr h="284280">
                <a:tc gridSpan="5">
                  <a:txBody>
                    <a:bodyPr/>
                    <a:lstStyle/>
                    <a:p>
                      <a:pPr indent="0" algn="ctr"/>
                      <a:r>
                        <a:rPr lang="en-GB" sz="1400" dirty="0">
                          <a:effectLst/>
                          <a:latin typeface="Cambria" panose="02040503050406030204" pitchFamily="18" charset="0"/>
                          <a:ea typeface="Cambria" panose="02040503050406030204" pitchFamily="18" charset="0"/>
                          <a:cs typeface="Times New Roman" panose="02020603050405020304" pitchFamily="18" charset="0"/>
                        </a:rPr>
                        <a:t>VISUOMENINĖS PASKIRTIES OBJEKTAS</a:t>
                      </a:r>
                      <a:endParaRPr lang="lt-LT" sz="1400" dirty="0">
                        <a:effectLst/>
                        <a:latin typeface="Cambria" panose="02040503050406030204" pitchFamily="18" charset="0"/>
                        <a:ea typeface="Cambria" panose="020405030504060302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solidFill>
                      <a:srgbClr val="52876B"/>
                    </a:solidFill>
                  </a:tcPr>
                </a:tc>
                <a:tc hMerge="1">
                  <a:txBody>
                    <a:bodyPr/>
                    <a:lstStyle/>
                    <a:p>
                      <a:pPr indent="457200" algn="just"/>
                      <a:endParaRPr lang="lt-LT" sz="1400" dirty="0">
                        <a:solidFill>
                          <a:schemeClr val="bg1">
                            <a:lumMod val="50000"/>
                          </a:schemeClr>
                        </a:solidFill>
                        <a:effectLst/>
                        <a:latin typeface="Cambria" panose="02040503050406030204" pitchFamily="18" charset="0"/>
                        <a:ea typeface="Cambria" panose="020405030504060302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  <a:tc hMerge="1">
                  <a:txBody>
                    <a:bodyPr/>
                    <a:lstStyle/>
                    <a:p>
                      <a:pPr indent="457200" algn="just"/>
                      <a:endParaRPr lang="lt-LT" sz="1400" dirty="0">
                        <a:solidFill>
                          <a:schemeClr val="bg1">
                            <a:lumMod val="50000"/>
                          </a:schemeClr>
                        </a:solidFill>
                        <a:effectLst/>
                        <a:latin typeface="Cambria" panose="02040503050406030204" pitchFamily="18" charset="0"/>
                        <a:ea typeface="Cambria" panose="020405030504060302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  <a:tc hMerge="1">
                  <a:txBody>
                    <a:bodyPr/>
                    <a:lstStyle/>
                    <a:p>
                      <a:endParaRPr lang="lt-LT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lt-LT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592961675"/>
                  </a:ext>
                </a:extLst>
              </a:tr>
              <a:tr h="219740">
                <a:tc>
                  <a:txBody>
                    <a:bodyPr/>
                    <a:lstStyle/>
                    <a:p>
                      <a:pPr indent="0" algn="l"/>
                      <a:r>
                        <a:rPr lang="en-GB" sz="1400" dirty="0">
                          <a:effectLst/>
                          <a:latin typeface="Cambria" panose="02040503050406030204" pitchFamily="18" charset="0"/>
                          <a:ea typeface="Cambria" panose="02040503050406030204" pitchFamily="18" charset="0"/>
                        </a:rPr>
                        <a:t>1</a:t>
                      </a:r>
                      <a:r>
                        <a:rPr lang="lt-LT" sz="1400" dirty="0">
                          <a:effectLst/>
                          <a:latin typeface="Cambria" panose="02040503050406030204" pitchFamily="18" charset="0"/>
                          <a:ea typeface="Cambria" panose="02040503050406030204" pitchFamily="18" charset="0"/>
                        </a:rPr>
                        <a:t>.</a:t>
                      </a:r>
                      <a:endParaRPr lang="lt-LT" sz="1400" dirty="0">
                        <a:effectLst/>
                        <a:latin typeface="Cambria" panose="02040503050406030204" pitchFamily="18" charset="0"/>
                        <a:ea typeface="Cambria" panose="020405030504060302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solidFill>
                      <a:srgbClr val="52876B"/>
                    </a:solidFill>
                  </a:tcPr>
                </a:tc>
                <a:tc gridSpan="2">
                  <a:txBody>
                    <a:bodyPr/>
                    <a:lstStyle/>
                    <a:p>
                      <a:pPr indent="0" algn="l"/>
                      <a:r>
                        <a:rPr lang="lt-LT" sz="1400" b="1" i="0" dirty="0">
                          <a:solidFill>
                            <a:srgbClr val="000000"/>
                          </a:solidFill>
                          <a:effectLst/>
                          <a:latin typeface="Cambria" panose="02040503050406030204" pitchFamily="18" charset="0"/>
                          <a:ea typeface="Cambria" panose="02040503050406030204" pitchFamily="18" charset="0"/>
                          <a:cs typeface="Times New Roman" panose="02020603050405020304" pitchFamily="18" charset="0"/>
                        </a:rPr>
                        <a:t>Sporto infrastruktūros objektas</a:t>
                      </a:r>
                      <a:endParaRPr lang="lt-LT" sz="1400" b="1" i="0" dirty="0">
                        <a:effectLst/>
                        <a:latin typeface="Cambria" panose="02040503050406030204" pitchFamily="18" charset="0"/>
                        <a:ea typeface="Cambria" panose="020405030504060302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  <a:tc hMerge="1">
                  <a:txBody>
                    <a:bodyPr/>
                    <a:lstStyle/>
                    <a:p>
                      <a:pPr indent="0" algn="l"/>
                      <a:r>
                        <a:rPr lang="lt-LT" sz="1400" b="0" i="0" dirty="0">
                          <a:solidFill>
                            <a:schemeClr val="tx1"/>
                          </a:solidFill>
                          <a:effectLst/>
                          <a:latin typeface="Cambria" panose="02040503050406030204" pitchFamily="18" charset="0"/>
                          <a:ea typeface="Cambria" panose="02040503050406030204" pitchFamily="18" charset="0"/>
                          <a:cs typeface="Times New Roman" panose="02020603050405020304" pitchFamily="18" charset="0"/>
                        </a:rPr>
                        <a:t>Vaikų ir/ ar jaunimo laisvalaikio centras</a:t>
                      </a: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indent="0" algn="l"/>
                      <a:r>
                        <a:rPr lang="lt-LT" sz="1400" b="0" i="0">
                          <a:solidFill>
                            <a:schemeClr val="tx1"/>
                          </a:solidFill>
                          <a:effectLst/>
                          <a:latin typeface="Cambria" panose="02040503050406030204" pitchFamily="18" charset="0"/>
                          <a:ea typeface="Cambria" panose="02040503050406030204" pitchFamily="18" charset="0"/>
                          <a:cs typeface="Times New Roman" panose="02020603050405020304" pitchFamily="18" charset="0"/>
                        </a:rPr>
                        <a:t>Vaikų ir/ ar jaunimo laisvalaikio centras</a:t>
                      </a:r>
                      <a:endParaRPr lang="lt-LT" sz="1400" b="0" i="0" dirty="0">
                        <a:solidFill>
                          <a:schemeClr val="tx1"/>
                        </a:solidFill>
                        <a:effectLst/>
                        <a:latin typeface="Cambria" panose="02040503050406030204" pitchFamily="18" charset="0"/>
                        <a:ea typeface="Cambria" panose="020405030504060302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indent="0" algn="l"/>
                      <a:r>
                        <a:rPr lang="lt-LT" sz="1400" b="0" i="0">
                          <a:solidFill>
                            <a:schemeClr val="tx1"/>
                          </a:solidFill>
                          <a:effectLst/>
                          <a:latin typeface="Cambria" panose="02040503050406030204" pitchFamily="18" charset="0"/>
                          <a:ea typeface="Cambria" panose="02040503050406030204" pitchFamily="18" charset="0"/>
                          <a:cs typeface="Times New Roman" panose="02020603050405020304" pitchFamily="18" charset="0"/>
                        </a:rPr>
                        <a:t>Sporto infrastruktūros objektas</a:t>
                      </a:r>
                      <a:endParaRPr lang="lt-LT" sz="1400" b="0" i="0" dirty="0">
                        <a:solidFill>
                          <a:schemeClr val="tx1"/>
                        </a:solidFill>
                        <a:effectLst/>
                        <a:latin typeface="Cambria" panose="02040503050406030204" pitchFamily="18" charset="0"/>
                        <a:ea typeface="Cambria" panose="020405030504060302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  <a:extLst>
                  <a:ext uri="{0D108BD9-81ED-4DB2-BD59-A6C34878D82A}">
                    <a16:rowId xmlns:a16="http://schemas.microsoft.com/office/drawing/2014/main" val="2518740347"/>
                  </a:ext>
                </a:extLst>
              </a:tr>
              <a:tr h="219740">
                <a:tc>
                  <a:txBody>
                    <a:bodyPr/>
                    <a:lstStyle/>
                    <a:p>
                      <a:pPr indent="0" algn="l"/>
                      <a:r>
                        <a:rPr lang="en-GB" sz="1400" dirty="0">
                          <a:effectLst/>
                          <a:latin typeface="Cambria" panose="02040503050406030204" pitchFamily="18" charset="0"/>
                          <a:ea typeface="Cambria" panose="02040503050406030204" pitchFamily="18" charset="0"/>
                        </a:rPr>
                        <a:t>2</a:t>
                      </a:r>
                      <a:r>
                        <a:rPr lang="lt-LT" sz="1400" dirty="0">
                          <a:effectLst/>
                          <a:latin typeface="Cambria" panose="02040503050406030204" pitchFamily="18" charset="0"/>
                          <a:ea typeface="Cambria" panose="02040503050406030204" pitchFamily="18" charset="0"/>
                        </a:rPr>
                        <a:t>.</a:t>
                      </a:r>
                      <a:endParaRPr lang="lt-LT" sz="1400" dirty="0">
                        <a:effectLst/>
                        <a:latin typeface="Cambria" panose="02040503050406030204" pitchFamily="18" charset="0"/>
                        <a:ea typeface="Cambria" panose="020405030504060302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solidFill>
                      <a:srgbClr val="52876B"/>
                    </a:solidFill>
                  </a:tcPr>
                </a:tc>
                <a:tc gridSpan="2">
                  <a:txBody>
                    <a:bodyPr/>
                    <a:lstStyle/>
                    <a:p>
                      <a:pPr indent="0" algn="l"/>
                      <a:r>
                        <a:rPr lang="lt-LT" sz="1400" b="1" i="0" dirty="0">
                          <a:solidFill>
                            <a:srgbClr val="000000"/>
                          </a:solidFill>
                          <a:effectLst/>
                          <a:latin typeface="Cambria" panose="02040503050406030204" pitchFamily="18" charset="0"/>
                          <a:ea typeface="Cambria" panose="02040503050406030204" pitchFamily="18" charset="0"/>
                          <a:cs typeface="Times New Roman" panose="02020603050405020304" pitchFamily="18" charset="0"/>
                        </a:rPr>
                        <a:t>Vaikų ir/ ar jaunimo laisvalaikio centras</a:t>
                      </a:r>
                      <a:endParaRPr lang="lt-LT" sz="1400" b="1" i="0" dirty="0">
                        <a:effectLst/>
                        <a:latin typeface="Cambria" panose="02040503050406030204" pitchFamily="18" charset="0"/>
                        <a:ea typeface="Cambria" panose="020405030504060302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  <a:tc hMerge="1">
                  <a:txBody>
                    <a:bodyPr/>
                    <a:lstStyle/>
                    <a:p>
                      <a:pPr indent="0" algn="l"/>
                      <a:r>
                        <a:rPr lang="lt-LT" sz="1400" b="0" i="0" dirty="0">
                          <a:solidFill>
                            <a:schemeClr val="tx1"/>
                          </a:solidFill>
                          <a:effectLst/>
                          <a:latin typeface="Cambria" panose="02040503050406030204" pitchFamily="18" charset="0"/>
                          <a:ea typeface="Cambria" panose="02040503050406030204" pitchFamily="18" charset="0"/>
                          <a:cs typeface="Times New Roman" panose="02020603050405020304" pitchFamily="18" charset="0"/>
                        </a:rPr>
                        <a:t>Sporto infrastruktūros objektas</a:t>
                      </a: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indent="0" algn="l"/>
                      <a:r>
                        <a:rPr lang="lt-LT" sz="1400" b="0" i="0">
                          <a:solidFill>
                            <a:schemeClr val="tx1"/>
                          </a:solidFill>
                          <a:effectLst/>
                          <a:latin typeface="Cambria" panose="02040503050406030204" pitchFamily="18" charset="0"/>
                          <a:ea typeface="Cambria" panose="02040503050406030204" pitchFamily="18" charset="0"/>
                          <a:cs typeface="Times New Roman" panose="02020603050405020304" pitchFamily="18" charset="0"/>
                        </a:rPr>
                        <a:t>Sporto infrastruktūros objektas</a:t>
                      </a:r>
                      <a:endParaRPr lang="lt-LT" sz="1400" b="0" i="0" dirty="0">
                        <a:solidFill>
                          <a:schemeClr val="tx1"/>
                        </a:solidFill>
                        <a:effectLst/>
                        <a:latin typeface="Cambria" panose="02040503050406030204" pitchFamily="18" charset="0"/>
                        <a:ea typeface="Cambria" panose="020405030504060302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indent="0" algn="l"/>
                      <a:r>
                        <a:rPr lang="lt-LT" sz="1400" b="0" i="0" dirty="0">
                          <a:solidFill>
                            <a:schemeClr val="tx1"/>
                          </a:solidFill>
                          <a:effectLst/>
                          <a:latin typeface="Cambria" panose="02040503050406030204" pitchFamily="18" charset="0"/>
                          <a:ea typeface="Cambria" panose="02040503050406030204" pitchFamily="18" charset="0"/>
                          <a:cs typeface="Times New Roman" panose="02020603050405020304" pitchFamily="18" charset="0"/>
                        </a:rPr>
                        <a:t>Vaikų ir/ ar jaunimo laisvalaikio centras</a:t>
                      </a:r>
                    </a:p>
                  </a:txBody>
                  <a:tcPr marL="68580" marR="68580" marT="0" marB="0" anchor="ctr"/>
                </a:tc>
                <a:extLst>
                  <a:ext uri="{0D108BD9-81ED-4DB2-BD59-A6C34878D82A}">
                    <a16:rowId xmlns:a16="http://schemas.microsoft.com/office/drawing/2014/main" val="3638384691"/>
                  </a:ext>
                </a:extLst>
              </a:tr>
              <a:tr h="219740">
                <a:tc>
                  <a:txBody>
                    <a:bodyPr/>
                    <a:lstStyle/>
                    <a:p>
                      <a:pPr indent="0" algn="l"/>
                      <a:r>
                        <a:rPr lang="en-GB" sz="1400" dirty="0">
                          <a:effectLst/>
                          <a:latin typeface="Cambria" panose="02040503050406030204" pitchFamily="18" charset="0"/>
                          <a:ea typeface="Cambria" panose="02040503050406030204" pitchFamily="18" charset="0"/>
                        </a:rPr>
                        <a:t>3</a:t>
                      </a:r>
                      <a:r>
                        <a:rPr lang="lt-LT" sz="1400" dirty="0">
                          <a:effectLst/>
                          <a:latin typeface="Cambria" panose="02040503050406030204" pitchFamily="18" charset="0"/>
                          <a:ea typeface="Cambria" panose="02040503050406030204" pitchFamily="18" charset="0"/>
                        </a:rPr>
                        <a:t>.</a:t>
                      </a:r>
                      <a:endParaRPr lang="lt-LT" sz="1400" dirty="0">
                        <a:effectLst/>
                        <a:latin typeface="Cambria" panose="02040503050406030204" pitchFamily="18" charset="0"/>
                        <a:ea typeface="Cambria" panose="020405030504060302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solidFill>
                      <a:srgbClr val="52876B"/>
                    </a:solidFill>
                  </a:tcPr>
                </a:tc>
                <a:tc gridSpan="2">
                  <a:txBody>
                    <a:bodyPr/>
                    <a:lstStyle/>
                    <a:p>
                      <a:pPr indent="0" algn="l"/>
                      <a:r>
                        <a:rPr lang="lt-LT" sz="1400" b="1" i="0" dirty="0">
                          <a:solidFill>
                            <a:srgbClr val="000000"/>
                          </a:solidFill>
                          <a:effectLst/>
                          <a:latin typeface="Cambria" panose="02040503050406030204" pitchFamily="18" charset="0"/>
                          <a:ea typeface="Cambria" panose="02040503050406030204" pitchFamily="18" charset="0"/>
                          <a:cs typeface="Times New Roman" panose="02020603050405020304" pitchFamily="18" charset="0"/>
                        </a:rPr>
                        <a:t>Kultūros paslaugas teikianti objektas</a:t>
                      </a:r>
                      <a:endParaRPr lang="lt-LT" sz="1400" b="1" i="0" dirty="0">
                        <a:effectLst/>
                        <a:latin typeface="Cambria" panose="02040503050406030204" pitchFamily="18" charset="0"/>
                        <a:ea typeface="Cambria" panose="020405030504060302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  <a:tc hMerge="1">
                  <a:txBody>
                    <a:bodyPr/>
                    <a:lstStyle/>
                    <a:p>
                      <a:pPr indent="0" algn="l"/>
                      <a:r>
                        <a:rPr lang="lt-LT" sz="1400" b="0" i="0" dirty="0">
                          <a:solidFill>
                            <a:schemeClr val="tx1"/>
                          </a:solidFill>
                          <a:effectLst/>
                          <a:latin typeface="Cambria" panose="02040503050406030204" pitchFamily="18" charset="0"/>
                          <a:ea typeface="Cambria" panose="02040503050406030204" pitchFamily="18" charset="0"/>
                          <a:cs typeface="Times New Roman" panose="02020603050405020304" pitchFamily="18" charset="0"/>
                        </a:rPr>
                        <a:t>Sveikatos paslaugas teikiantis objektas</a:t>
                      </a: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indent="0" algn="l"/>
                      <a:r>
                        <a:rPr lang="lt-LT" sz="1400" b="0" i="0" dirty="0">
                          <a:solidFill>
                            <a:schemeClr val="tx1"/>
                          </a:solidFill>
                          <a:effectLst/>
                          <a:latin typeface="Cambria" panose="02040503050406030204" pitchFamily="18" charset="0"/>
                          <a:ea typeface="Cambria" panose="02040503050406030204" pitchFamily="18" charset="0"/>
                          <a:cs typeface="Times New Roman" panose="02020603050405020304" pitchFamily="18" charset="0"/>
                        </a:rPr>
                        <a:t>Sveikatos paslaugas teikiantis objektas</a:t>
                      </a: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indent="0" algn="l"/>
                      <a:r>
                        <a:rPr lang="lt-LT" sz="1400" b="0" i="0" dirty="0">
                          <a:solidFill>
                            <a:schemeClr val="tx1"/>
                          </a:solidFill>
                          <a:effectLst/>
                          <a:latin typeface="Cambria" panose="02040503050406030204" pitchFamily="18" charset="0"/>
                          <a:ea typeface="Cambria" panose="02040503050406030204" pitchFamily="18" charset="0"/>
                          <a:cs typeface="Times New Roman" panose="02020603050405020304" pitchFamily="18" charset="0"/>
                        </a:rPr>
                        <a:t>Maitinimo paslaugas teikiantis objektas</a:t>
                      </a:r>
                    </a:p>
                  </a:txBody>
                  <a:tcPr marL="68580" marR="68580" marT="0" marB="0" anchor="ctr"/>
                </a:tc>
                <a:extLst>
                  <a:ext uri="{0D108BD9-81ED-4DB2-BD59-A6C34878D82A}">
                    <a16:rowId xmlns:a16="http://schemas.microsoft.com/office/drawing/2014/main" val="3711489707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2266745911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Pavadinimas 1">
            <a:extLst>
              <a:ext uri="{FF2B5EF4-FFF2-40B4-BE49-F238E27FC236}">
                <a16:creationId xmlns:a16="http://schemas.microsoft.com/office/drawing/2014/main" id="{F8838073-98AD-4779-B8C9-E81E48790A4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14386" y="10160"/>
            <a:ext cx="11053959" cy="1325563"/>
          </a:xfrm>
        </p:spPr>
        <p:txBody>
          <a:bodyPr>
            <a:noAutofit/>
          </a:bodyPr>
          <a:lstStyle/>
          <a:p>
            <a:r>
              <a:rPr lang="en-GB" sz="3400" dirty="0">
                <a:solidFill>
                  <a:srgbClr val="52876B"/>
                </a:solidFill>
              </a:rPr>
              <a:t>REIKALINGIAUSIŲ AKTYVAUS POILSIO/SPORTO OBJEKTŲ IŠSIDĖSTYMAS PAGAL SENIŪNIJAS</a:t>
            </a:r>
            <a:endParaRPr lang="lt-LT" sz="3400" dirty="0"/>
          </a:p>
        </p:txBody>
      </p:sp>
      <p:sp>
        <p:nvSpPr>
          <p:cNvPr id="14" name="Rectangle 8">
            <a:extLst>
              <a:ext uri="{FF2B5EF4-FFF2-40B4-BE49-F238E27FC236}">
                <a16:creationId xmlns:a16="http://schemas.microsoft.com/office/drawing/2014/main" id="{DE5648C6-EB60-4943-A531-B8CA86CCE6CA}"/>
              </a:ext>
            </a:extLst>
          </p:cNvPr>
          <p:cNvSpPr>
            <a:spLocks noChangeArrowheads="1"/>
          </p:cNvSpPr>
          <p:nvPr/>
        </p:nvSpPr>
        <p:spPr bwMode="auto">
          <a:xfrm>
            <a:off x="4624387" y="1671638"/>
            <a:ext cx="121920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lt-LT"/>
          </a:p>
        </p:txBody>
      </p:sp>
      <p:sp>
        <p:nvSpPr>
          <p:cNvPr id="15" name="Rectangle 11">
            <a:extLst>
              <a:ext uri="{FF2B5EF4-FFF2-40B4-BE49-F238E27FC236}">
                <a16:creationId xmlns:a16="http://schemas.microsoft.com/office/drawing/2014/main" id="{65963F08-033F-40CA-AB46-A90EC135C6D3}"/>
              </a:ext>
            </a:extLst>
          </p:cNvPr>
          <p:cNvSpPr>
            <a:spLocks noChangeArrowheads="1"/>
          </p:cNvSpPr>
          <p:nvPr/>
        </p:nvSpPr>
        <p:spPr bwMode="auto">
          <a:xfrm>
            <a:off x="4624387" y="2128838"/>
            <a:ext cx="12192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lt-LT"/>
          </a:p>
        </p:txBody>
      </p:sp>
      <p:sp>
        <p:nvSpPr>
          <p:cNvPr id="16" name="Rectangle 12">
            <a:extLst>
              <a:ext uri="{FF2B5EF4-FFF2-40B4-BE49-F238E27FC236}">
                <a16:creationId xmlns:a16="http://schemas.microsoft.com/office/drawing/2014/main" id="{CB0DE31F-A52F-4C52-88A0-EA5A62A77B10}"/>
              </a:ext>
            </a:extLst>
          </p:cNvPr>
          <p:cNvSpPr>
            <a:spLocks noChangeArrowheads="1"/>
          </p:cNvSpPr>
          <p:nvPr/>
        </p:nvSpPr>
        <p:spPr bwMode="auto">
          <a:xfrm>
            <a:off x="4624387" y="4510088"/>
            <a:ext cx="12192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lt-LT"/>
          </a:p>
        </p:txBody>
      </p:sp>
      <p:cxnSp>
        <p:nvCxnSpPr>
          <p:cNvPr id="18" name="Tiesioji jungtis 17">
            <a:extLst>
              <a:ext uri="{FF2B5EF4-FFF2-40B4-BE49-F238E27FC236}">
                <a16:creationId xmlns:a16="http://schemas.microsoft.com/office/drawing/2014/main" id="{D685D746-BA27-4456-B54B-75F32F0CE558}"/>
              </a:ext>
            </a:extLst>
          </p:cNvPr>
          <p:cNvCxnSpPr/>
          <p:nvPr/>
        </p:nvCxnSpPr>
        <p:spPr>
          <a:xfrm flipV="1">
            <a:off x="5342572" y="12890500"/>
            <a:ext cx="5791200" cy="0"/>
          </a:xfrm>
          <a:prstGeom prst="line">
            <a:avLst/>
          </a:prstGeom>
          <a:ln>
            <a:solidFill>
              <a:schemeClr val="accent2">
                <a:lumMod val="75000"/>
              </a:schemeClr>
            </a:solidFill>
            <a:prstDash val="dash"/>
          </a:ln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</p:cxnSp>
      <p:sp>
        <p:nvSpPr>
          <p:cNvPr id="24" name="Rectangle 20">
            <a:extLst>
              <a:ext uri="{FF2B5EF4-FFF2-40B4-BE49-F238E27FC236}">
                <a16:creationId xmlns:a16="http://schemas.microsoft.com/office/drawing/2014/main" id="{9C08F06F-74ED-45A9-B222-A8772359AEF6}"/>
              </a:ext>
            </a:extLst>
          </p:cNvPr>
          <p:cNvSpPr>
            <a:spLocks noChangeArrowheads="1"/>
          </p:cNvSpPr>
          <p:nvPr/>
        </p:nvSpPr>
        <p:spPr bwMode="auto">
          <a:xfrm>
            <a:off x="4624387" y="3962400"/>
            <a:ext cx="121920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lt-LT"/>
          </a:p>
        </p:txBody>
      </p:sp>
      <p:sp>
        <p:nvSpPr>
          <p:cNvPr id="25" name="Rectangle 23">
            <a:extLst>
              <a:ext uri="{FF2B5EF4-FFF2-40B4-BE49-F238E27FC236}">
                <a16:creationId xmlns:a16="http://schemas.microsoft.com/office/drawing/2014/main" id="{E7E74321-A8E2-4A2E-B505-433F38F14791}"/>
              </a:ext>
            </a:extLst>
          </p:cNvPr>
          <p:cNvSpPr>
            <a:spLocks noChangeArrowheads="1"/>
          </p:cNvSpPr>
          <p:nvPr/>
        </p:nvSpPr>
        <p:spPr bwMode="auto">
          <a:xfrm>
            <a:off x="4624387" y="4419600"/>
            <a:ext cx="12192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lt-LT"/>
          </a:p>
        </p:txBody>
      </p:sp>
      <p:sp>
        <p:nvSpPr>
          <p:cNvPr id="26" name="Rectangle 24">
            <a:extLst>
              <a:ext uri="{FF2B5EF4-FFF2-40B4-BE49-F238E27FC236}">
                <a16:creationId xmlns:a16="http://schemas.microsoft.com/office/drawing/2014/main" id="{17EA1256-ED37-49AB-AD9F-4D741BB3BB11}"/>
              </a:ext>
            </a:extLst>
          </p:cNvPr>
          <p:cNvSpPr>
            <a:spLocks noChangeArrowheads="1"/>
          </p:cNvSpPr>
          <p:nvPr/>
        </p:nvSpPr>
        <p:spPr bwMode="auto">
          <a:xfrm>
            <a:off x="4624387" y="7696200"/>
            <a:ext cx="12192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lt-LT"/>
          </a:p>
        </p:txBody>
      </p:sp>
      <p:graphicFrame>
        <p:nvGraphicFramePr>
          <p:cNvPr id="4" name="Lentelė 4">
            <a:extLst>
              <a:ext uri="{FF2B5EF4-FFF2-40B4-BE49-F238E27FC236}">
                <a16:creationId xmlns:a16="http://schemas.microsoft.com/office/drawing/2014/main" id="{54A29A01-E92F-450B-B7AF-85C8DF4FD380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806618275"/>
              </p:ext>
            </p:extLst>
          </p:nvPr>
        </p:nvGraphicFramePr>
        <p:xfrm>
          <a:off x="2327119" y="1159340"/>
          <a:ext cx="8664536" cy="5491480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3159281">
                  <a:extLst>
                    <a:ext uri="{9D8B030D-6E8A-4147-A177-3AD203B41FA5}">
                      <a16:colId xmlns:a16="http://schemas.microsoft.com/office/drawing/2014/main" val="1156828155"/>
                    </a:ext>
                  </a:extLst>
                </a:gridCol>
                <a:gridCol w="5505255">
                  <a:extLst>
                    <a:ext uri="{9D8B030D-6E8A-4147-A177-3AD203B41FA5}">
                      <a16:colId xmlns:a16="http://schemas.microsoft.com/office/drawing/2014/main" val="597290194"/>
                    </a:ext>
                  </a:extLst>
                </a:gridCol>
              </a:tblGrid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en-GB" b="1" dirty="0">
                          <a:solidFill>
                            <a:schemeClr val="bg1"/>
                          </a:solidFill>
                        </a:rPr>
                        <a:t>SENIŪNIJA</a:t>
                      </a:r>
                      <a:endParaRPr lang="lt-LT" b="1" dirty="0">
                        <a:solidFill>
                          <a:schemeClr val="bg1"/>
                        </a:solidFill>
                      </a:endParaRPr>
                    </a:p>
                  </a:txBody>
                  <a:tcPr>
                    <a:solidFill>
                      <a:srgbClr val="52876B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b="1" dirty="0">
                          <a:solidFill>
                            <a:srgbClr val="E9F0E8"/>
                          </a:solidFill>
                        </a:rPr>
                        <a:t>AKTYVAUS POILSIO/ SPORTO OBJEKTAS</a:t>
                      </a:r>
                      <a:endParaRPr lang="lt-LT" b="1" dirty="0">
                        <a:solidFill>
                          <a:srgbClr val="E9F0E8"/>
                        </a:solidFill>
                      </a:endParaRPr>
                    </a:p>
                  </a:txBody>
                  <a:tcPr>
                    <a:solidFill>
                      <a:srgbClr val="52876B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4057297223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lt-LT" noProof="0"/>
                        <a:t>Biržų miesto sen.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dirty="0"/>
                    </a:p>
                    <a:p>
                      <a:endParaRPr lang="lt-LT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206367216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lt-LT" noProof="0"/>
                        <a:t>Nemunėlio Radviliškio sen.</a:t>
                      </a:r>
                    </a:p>
                    <a:p>
                      <a:r>
                        <a:rPr lang="lt-LT" noProof="0"/>
                        <a:t> 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lt-LT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676265666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lt-LT" noProof="0"/>
                        <a:t>Pabiržės sen.</a:t>
                      </a:r>
                    </a:p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lt-LT" noProof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lt-LT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957336640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lt-LT" noProof="0"/>
                        <a:t>Pačeriaukštės sen.</a:t>
                      </a:r>
                    </a:p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lt-LT" noProof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lt-LT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4290777877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lt-LT" noProof="0"/>
                        <a:t>Parovėjos sen.</a:t>
                      </a:r>
                    </a:p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lt-LT" noProof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lt-LT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645232675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lt-LT" noProof="0"/>
                        <a:t>Papilio sen.</a:t>
                      </a:r>
                    </a:p>
                    <a:p>
                      <a:endParaRPr lang="lt-LT" noProof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lt-LT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542183053"/>
                  </a:ext>
                </a:extLst>
              </a:tr>
              <a:tr h="185420">
                <a:tc>
                  <a:txBody>
                    <a:bodyPr/>
                    <a:lstStyle/>
                    <a:p>
                      <a:r>
                        <a:rPr lang="lt-LT" noProof="0"/>
                        <a:t>Širvėnos sen.</a:t>
                      </a:r>
                    </a:p>
                    <a:p>
                      <a:endParaRPr lang="lt-LT" noProof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lt-LT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492833589"/>
                  </a:ext>
                </a:extLst>
              </a:tr>
              <a:tr h="185420">
                <a:tc>
                  <a:txBody>
                    <a:bodyPr/>
                    <a:lstStyle/>
                    <a:p>
                      <a:r>
                        <a:rPr lang="lt-LT" noProof="0" dirty="0"/>
                        <a:t>Vabalninko sen.</a:t>
                      </a:r>
                    </a:p>
                    <a:p>
                      <a:endParaRPr lang="lt-LT" noProof="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lt-LT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243255153"/>
                  </a:ext>
                </a:extLst>
              </a:tr>
            </a:tbl>
          </a:graphicData>
        </a:graphic>
      </p:graphicFrame>
      <p:pic>
        <p:nvPicPr>
          <p:cNvPr id="8" name="Paveikslėlis 7">
            <a:extLst>
              <a:ext uri="{FF2B5EF4-FFF2-40B4-BE49-F238E27FC236}">
                <a16:creationId xmlns:a16="http://schemas.microsoft.com/office/drawing/2014/main" id="{8AFB7B0A-CA10-4003-8B06-D87985EDE933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l="37930" t="25279" r="47577" b="56059"/>
          <a:stretch/>
        </p:blipFill>
        <p:spPr>
          <a:xfrm>
            <a:off x="5889743" y="2840966"/>
            <a:ext cx="1351287" cy="571883"/>
          </a:xfrm>
          <a:prstGeom prst="rect">
            <a:avLst/>
          </a:prstGeom>
        </p:spPr>
      </p:pic>
      <p:pic>
        <p:nvPicPr>
          <p:cNvPr id="21" name="Paveikslėlis 20">
            <a:extLst>
              <a:ext uri="{FF2B5EF4-FFF2-40B4-BE49-F238E27FC236}">
                <a16:creationId xmlns:a16="http://schemas.microsoft.com/office/drawing/2014/main" id="{02671ECE-D298-4A64-A785-F9B540423D1A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l="37930" t="25279" r="47577" b="56059"/>
          <a:stretch/>
        </p:blipFill>
        <p:spPr>
          <a:xfrm>
            <a:off x="5918451" y="3480481"/>
            <a:ext cx="1351287" cy="571883"/>
          </a:xfrm>
          <a:prstGeom prst="rect">
            <a:avLst/>
          </a:prstGeom>
        </p:spPr>
      </p:pic>
      <p:pic>
        <p:nvPicPr>
          <p:cNvPr id="22" name="Paveikslėlis 21">
            <a:extLst>
              <a:ext uri="{FF2B5EF4-FFF2-40B4-BE49-F238E27FC236}">
                <a16:creationId xmlns:a16="http://schemas.microsoft.com/office/drawing/2014/main" id="{6FA02AC3-7C14-41E5-935A-03CED2621DB7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l="37930" t="25279" r="47577" b="56059"/>
          <a:stretch/>
        </p:blipFill>
        <p:spPr>
          <a:xfrm>
            <a:off x="5918450" y="4102334"/>
            <a:ext cx="1351287" cy="571883"/>
          </a:xfrm>
          <a:prstGeom prst="rect">
            <a:avLst/>
          </a:prstGeom>
        </p:spPr>
      </p:pic>
      <p:pic>
        <p:nvPicPr>
          <p:cNvPr id="23" name="Paveikslėlis 22">
            <a:extLst>
              <a:ext uri="{FF2B5EF4-FFF2-40B4-BE49-F238E27FC236}">
                <a16:creationId xmlns:a16="http://schemas.microsoft.com/office/drawing/2014/main" id="{92004975-8581-42E0-9C6E-1FAD6304854C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l="37930" t="25279" r="47577" b="56059"/>
          <a:stretch/>
        </p:blipFill>
        <p:spPr>
          <a:xfrm>
            <a:off x="5918450" y="6057770"/>
            <a:ext cx="1351287" cy="571883"/>
          </a:xfrm>
          <a:prstGeom prst="rect">
            <a:avLst/>
          </a:prstGeom>
        </p:spPr>
      </p:pic>
      <p:pic>
        <p:nvPicPr>
          <p:cNvPr id="27" name="Paveikslėlis 26">
            <a:extLst>
              <a:ext uri="{FF2B5EF4-FFF2-40B4-BE49-F238E27FC236}">
                <a16:creationId xmlns:a16="http://schemas.microsoft.com/office/drawing/2014/main" id="{5D729C36-A72B-4C0E-8C9F-04A334A2A2AA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l="37930" t="25279" r="47577" b="56059"/>
          <a:stretch/>
        </p:blipFill>
        <p:spPr>
          <a:xfrm>
            <a:off x="7748395" y="4755062"/>
            <a:ext cx="1351287" cy="571883"/>
          </a:xfrm>
          <a:prstGeom prst="rect">
            <a:avLst/>
          </a:prstGeom>
        </p:spPr>
      </p:pic>
      <p:pic>
        <p:nvPicPr>
          <p:cNvPr id="10" name="Paveikslėlis 9">
            <a:extLst>
              <a:ext uri="{FF2B5EF4-FFF2-40B4-BE49-F238E27FC236}">
                <a16:creationId xmlns:a16="http://schemas.microsoft.com/office/drawing/2014/main" id="{8665E58D-D42D-4137-A8EE-6E9B83B3C12E}"/>
              </a:ext>
            </a:extLst>
          </p:cNvPr>
          <p:cNvPicPr>
            <a:picLocks noChangeAspect="1"/>
          </p:cNvPicPr>
          <p:nvPr/>
        </p:nvPicPr>
        <p:blipFill rotWithShape="1">
          <a:blip r:embed="rId3"/>
          <a:srcRect l="41767" t="37294" r="43734" b="42309"/>
          <a:stretch/>
        </p:blipFill>
        <p:spPr>
          <a:xfrm>
            <a:off x="5889743" y="1529405"/>
            <a:ext cx="1351287" cy="624792"/>
          </a:xfrm>
          <a:prstGeom prst="rect">
            <a:avLst/>
          </a:prstGeom>
        </p:spPr>
      </p:pic>
      <p:pic>
        <p:nvPicPr>
          <p:cNvPr id="28" name="Paveikslėlis 27">
            <a:extLst>
              <a:ext uri="{FF2B5EF4-FFF2-40B4-BE49-F238E27FC236}">
                <a16:creationId xmlns:a16="http://schemas.microsoft.com/office/drawing/2014/main" id="{E22C49F0-4992-443F-B4F9-E8AAF88A8F37}"/>
              </a:ext>
            </a:extLst>
          </p:cNvPr>
          <p:cNvPicPr>
            <a:picLocks noChangeAspect="1"/>
          </p:cNvPicPr>
          <p:nvPr/>
        </p:nvPicPr>
        <p:blipFill rotWithShape="1">
          <a:blip r:embed="rId3"/>
          <a:srcRect l="41767" t="37294" r="43734" b="42309"/>
          <a:stretch/>
        </p:blipFill>
        <p:spPr>
          <a:xfrm>
            <a:off x="5889743" y="2199475"/>
            <a:ext cx="1351287" cy="624792"/>
          </a:xfrm>
          <a:prstGeom prst="rect">
            <a:avLst/>
          </a:prstGeom>
        </p:spPr>
      </p:pic>
      <p:pic>
        <p:nvPicPr>
          <p:cNvPr id="29" name="Paveikslėlis 28">
            <a:extLst>
              <a:ext uri="{FF2B5EF4-FFF2-40B4-BE49-F238E27FC236}">
                <a16:creationId xmlns:a16="http://schemas.microsoft.com/office/drawing/2014/main" id="{E9F5EB65-8948-458A-B2CF-29AA869EB30C}"/>
              </a:ext>
            </a:extLst>
          </p:cNvPr>
          <p:cNvPicPr>
            <a:picLocks noChangeAspect="1"/>
          </p:cNvPicPr>
          <p:nvPr/>
        </p:nvPicPr>
        <p:blipFill rotWithShape="1">
          <a:blip r:embed="rId3"/>
          <a:srcRect l="41767" t="37294" r="43734" b="42309"/>
          <a:stretch/>
        </p:blipFill>
        <p:spPr>
          <a:xfrm>
            <a:off x="5918450" y="4736866"/>
            <a:ext cx="1351287" cy="624792"/>
          </a:xfrm>
          <a:prstGeom prst="rect">
            <a:avLst/>
          </a:prstGeom>
        </p:spPr>
      </p:pic>
      <p:pic>
        <p:nvPicPr>
          <p:cNvPr id="30" name="Paveikslėlis 29">
            <a:extLst>
              <a:ext uri="{FF2B5EF4-FFF2-40B4-BE49-F238E27FC236}">
                <a16:creationId xmlns:a16="http://schemas.microsoft.com/office/drawing/2014/main" id="{30660A6A-CDD0-4BE0-9BBA-234F3DF6F689}"/>
              </a:ext>
            </a:extLst>
          </p:cNvPr>
          <p:cNvPicPr>
            <a:picLocks noChangeAspect="1"/>
          </p:cNvPicPr>
          <p:nvPr/>
        </p:nvPicPr>
        <p:blipFill rotWithShape="1">
          <a:blip r:embed="rId3"/>
          <a:srcRect l="41767" t="37294" r="43734" b="42309"/>
          <a:stretch/>
        </p:blipFill>
        <p:spPr>
          <a:xfrm>
            <a:off x="5918450" y="5397318"/>
            <a:ext cx="1351287" cy="624792"/>
          </a:xfrm>
          <a:prstGeom prst="rect">
            <a:avLst/>
          </a:prstGeom>
        </p:spPr>
      </p:pic>
      <p:pic>
        <p:nvPicPr>
          <p:cNvPr id="31" name="Paveikslėlis 30">
            <a:extLst>
              <a:ext uri="{FF2B5EF4-FFF2-40B4-BE49-F238E27FC236}">
                <a16:creationId xmlns:a16="http://schemas.microsoft.com/office/drawing/2014/main" id="{BBA72E8E-5AC1-46DE-9472-71B4AF5784A1}"/>
              </a:ext>
            </a:extLst>
          </p:cNvPr>
          <p:cNvPicPr>
            <a:picLocks noChangeAspect="1"/>
          </p:cNvPicPr>
          <p:nvPr/>
        </p:nvPicPr>
        <p:blipFill rotWithShape="1">
          <a:blip r:embed="rId3"/>
          <a:srcRect l="41767" t="37294" r="43734" b="42309"/>
          <a:stretch/>
        </p:blipFill>
        <p:spPr>
          <a:xfrm>
            <a:off x="9567005" y="4112074"/>
            <a:ext cx="1351287" cy="624792"/>
          </a:xfrm>
          <a:prstGeom prst="rect">
            <a:avLst/>
          </a:prstGeom>
        </p:spPr>
      </p:pic>
      <p:pic>
        <p:nvPicPr>
          <p:cNvPr id="32" name="Paveikslėlis 31">
            <a:extLst>
              <a:ext uri="{FF2B5EF4-FFF2-40B4-BE49-F238E27FC236}">
                <a16:creationId xmlns:a16="http://schemas.microsoft.com/office/drawing/2014/main" id="{5F6614BA-1C8D-47A7-BD59-BB6BF0A1CFFD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l="37930" t="25279" r="47577" b="56059"/>
          <a:stretch/>
        </p:blipFill>
        <p:spPr>
          <a:xfrm>
            <a:off x="9567004" y="5397318"/>
            <a:ext cx="1351287" cy="571883"/>
          </a:xfrm>
          <a:prstGeom prst="rect">
            <a:avLst/>
          </a:prstGeom>
        </p:spPr>
      </p:pic>
      <p:pic>
        <p:nvPicPr>
          <p:cNvPr id="13" name="Paveikslėlis 12">
            <a:extLst>
              <a:ext uri="{FF2B5EF4-FFF2-40B4-BE49-F238E27FC236}">
                <a16:creationId xmlns:a16="http://schemas.microsoft.com/office/drawing/2014/main" id="{F07252D8-879C-488F-B672-15878296023C}"/>
              </a:ext>
            </a:extLst>
          </p:cNvPr>
          <p:cNvPicPr>
            <a:picLocks noChangeAspect="1"/>
          </p:cNvPicPr>
          <p:nvPr/>
        </p:nvPicPr>
        <p:blipFill rotWithShape="1">
          <a:blip r:embed="rId4"/>
          <a:srcRect l="32938" t="36471" r="50000" b="36690"/>
          <a:stretch/>
        </p:blipFill>
        <p:spPr>
          <a:xfrm>
            <a:off x="7738113" y="3453550"/>
            <a:ext cx="1351287" cy="601046"/>
          </a:xfrm>
          <a:prstGeom prst="rect">
            <a:avLst/>
          </a:prstGeom>
        </p:spPr>
      </p:pic>
      <p:pic>
        <p:nvPicPr>
          <p:cNvPr id="33" name="Paveikslėlis 32">
            <a:extLst>
              <a:ext uri="{FF2B5EF4-FFF2-40B4-BE49-F238E27FC236}">
                <a16:creationId xmlns:a16="http://schemas.microsoft.com/office/drawing/2014/main" id="{DCE35A47-6814-4551-94D4-B1E7C54F08C6}"/>
              </a:ext>
            </a:extLst>
          </p:cNvPr>
          <p:cNvPicPr>
            <a:picLocks noChangeAspect="1"/>
          </p:cNvPicPr>
          <p:nvPr/>
        </p:nvPicPr>
        <p:blipFill rotWithShape="1">
          <a:blip r:embed="rId4"/>
          <a:srcRect l="32938" t="36471" r="50000" b="36690"/>
          <a:stretch/>
        </p:blipFill>
        <p:spPr>
          <a:xfrm>
            <a:off x="7748395" y="4102334"/>
            <a:ext cx="1351287" cy="601046"/>
          </a:xfrm>
          <a:prstGeom prst="rect">
            <a:avLst/>
          </a:prstGeom>
        </p:spPr>
      </p:pic>
      <p:pic>
        <p:nvPicPr>
          <p:cNvPr id="34" name="Paveikslėlis 33">
            <a:extLst>
              <a:ext uri="{FF2B5EF4-FFF2-40B4-BE49-F238E27FC236}">
                <a16:creationId xmlns:a16="http://schemas.microsoft.com/office/drawing/2014/main" id="{F905D2FB-102C-4341-B8B3-64DC1DC353BB}"/>
              </a:ext>
            </a:extLst>
          </p:cNvPr>
          <p:cNvPicPr>
            <a:picLocks noChangeAspect="1"/>
          </p:cNvPicPr>
          <p:nvPr/>
        </p:nvPicPr>
        <p:blipFill rotWithShape="1">
          <a:blip r:embed="rId4"/>
          <a:srcRect l="32938" t="36471" r="50000" b="36690"/>
          <a:stretch/>
        </p:blipFill>
        <p:spPr>
          <a:xfrm>
            <a:off x="7748395" y="5397318"/>
            <a:ext cx="1351287" cy="601046"/>
          </a:xfrm>
          <a:prstGeom prst="rect">
            <a:avLst/>
          </a:prstGeom>
        </p:spPr>
      </p:pic>
      <p:pic>
        <p:nvPicPr>
          <p:cNvPr id="35" name="Paveikslėlis 34">
            <a:extLst>
              <a:ext uri="{FF2B5EF4-FFF2-40B4-BE49-F238E27FC236}">
                <a16:creationId xmlns:a16="http://schemas.microsoft.com/office/drawing/2014/main" id="{997D39E5-F6F7-4452-BF07-B0BDE7E0AED6}"/>
              </a:ext>
            </a:extLst>
          </p:cNvPr>
          <p:cNvPicPr>
            <a:picLocks noChangeAspect="1"/>
          </p:cNvPicPr>
          <p:nvPr/>
        </p:nvPicPr>
        <p:blipFill rotWithShape="1">
          <a:blip r:embed="rId4"/>
          <a:srcRect l="32938" t="36471" r="50000" b="36690"/>
          <a:stretch/>
        </p:blipFill>
        <p:spPr>
          <a:xfrm>
            <a:off x="7748395" y="6028607"/>
            <a:ext cx="1351287" cy="601046"/>
          </a:xfrm>
          <a:prstGeom prst="rect">
            <a:avLst/>
          </a:prstGeom>
        </p:spPr>
      </p:pic>
      <p:pic>
        <p:nvPicPr>
          <p:cNvPr id="36" name="Paveikslėlis 35">
            <a:extLst>
              <a:ext uri="{FF2B5EF4-FFF2-40B4-BE49-F238E27FC236}">
                <a16:creationId xmlns:a16="http://schemas.microsoft.com/office/drawing/2014/main" id="{9DA530BA-3A8B-4556-A61C-6A821E84BB38}"/>
              </a:ext>
            </a:extLst>
          </p:cNvPr>
          <p:cNvPicPr>
            <a:picLocks noChangeAspect="1"/>
          </p:cNvPicPr>
          <p:nvPr/>
        </p:nvPicPr>
        <p:blipFill rotWithShape="1">
          <a:blip r:embed="rId4"/>
          <a:srcRect l="32938" t="36471" r="50000" b="36690"/>
          <a:stretch/>
        </p:blipFill>
        <p:spPr>
          <a:xfrm>
            <a:off x="9538298" y="1553151"/>
            <a:ext cx="1351287" cy="601046"/>
          </a:xfrm>
          <a:prstGeom prst="rect">
            <a:avLst/>
          </a:prstGeom>
        </p:spPr>
      </p:pic>
      <p:pic>
        <p:nvPicPr>
          <p:cNvPr id="37" name="Paveikslėlis 36">
            <a:extLst>
              <a:ext uri="{FF2B5EF4-FFF2-40B4-BE49-F238E27FC236}">
                <a16:creationId xmlns:a16="http://schemas.microsoft.com/office/drawing/2014/main" id="{4BD838DD-7C3F-41D3-8D56-39F932141221}"/>
              </a:ext>
            </a:extLst>
          </p:cNvPr>
          <p:cNvPicPr>
            <a:picLocks noChangeAspect="1"/>
          </p:cNvPicPr>
          <p:nvPr/>
        </p:nvPicPr>
        <p:blipFill rotWithShape="1">
          <a:blip r:embed="rId4"/>
          <a:srcRect l="32938" t="36471" r="50000" b="36690"/>
          <a:stretch/>
        </p:blipFill>
        <p:spPr>
          <a:xfrm>
            <a:off x="9538298" y="2201378"/>
            <a:ext cx="1351287" cy="601046"/>
          </a:xfrm>
          <a:prstGeom prst="rect">
            <a:avLst/>
          </a:prstGeom>
        </p:spPr>
      </p:pic>
      <p:pic>
        <p:nvPicPr>
          <p:cNvPr id="38" name="Paveikslėlis 37">
            <a:extLst>
              <a:ext uri="{FF2B5EF4-FFF2-40B4-BE49-F238E27FC236}">
                <a16:creationId xmlns:a16="http://schemas.microsoft.com/office/drawing/2014/main" id="{43E44257-DF59-4812-A9E7-CBF4FA1490FB}"/>
              </a:ext>
            </a:extLst>
          </p:cNvPr>
          <p:cNvPicPr>
            <a:picLocks noChangeAspect="1"/>
          </p:cNvPicPr>
          <p:nvPr/>
        </p:nvPicPr>
        <p:blipFill rotWithShape="1">
          <a:blip r:embed="rId4"/>
          <a:srcRect l="32938" t="36471" r="50000" b="36690"/>
          <a:stretch/>
        </p:blipFill>
        <p:spPr>
          <a:xfrm>
            <a:off x="9578340" y="4766569"/>
            <a:ext cx="1351287" cy="601046"/>
          </a:xfrm>
          <a:prstGeom prst="rect">
            <a:avLst/>
          </a:prstGeom>
        </p:spPr>
      </p:pic>
      <p:pic>
        <p:nvPicPr>
          <p:cNvPr id="40" name="Paveikslėlis 39">
            <a:extLst>
              <a:ext uri="{FF2B5EF4-FFF2-40B4-BE49-F238E27FC236}">
                <a16:creationId xmlns:a16="http://schemas.microsoft.com/office/drawing/2014/main" id="{E628515A-C888-4F84-8F71-C76DE55C869E}"/>
              </a:ext>
            </a:extLst>
          </p:cNvPr>
          <p:cNvPicPr>
            <a:picLocks noChangeAspect="1"/>
          </p:cNvPicPr>
          <p:nvPr/>
        </p:nvPicPr>
        <p:blipFill rotWithShape="1">
          <a:blip r:embed="rId5"/>
          <a:srcRect l="32941" t="23850" r="44562" b="45161"/>
          <a:stretch/>
        </p:blipFill>
        <p:spPr>
          <a:xfrm>
            <a:off x="7714020" y="1551109"/>
            <a:ext cx="1351288" cy="611767"/>
          </a:xfrm>
          <a:prstGeom prst="rect">
            <a:avLst/>
          </a:prstGeom>
        </p:spPr>
      </p:pic>
      <p:pic>
        <p:nvPicPr>
          <p:cNvPr id="50" name="Paveikslėlis 49">
            <a:extLst>
              <a:ext uri="{FF2B5EF4-FFF2-40B4-BE49-F238E27FC236}">
                <a16:creationId xmlns:a16="http://schemas.microsoft.com/office/drawing/2014/main" id="{FB5E4386-0652-4F56-A31D-C859C094129B}"/>
              </a:ext>
            </a:extLst>
          </p:cNvPr>
          <p:cNvPicPr>
            <a:picLocks noChangeAspect="1"/>
          </p:cNvPicPr>
          <p:nvPr/>
        </p:nvPicPr>
        <p:blipFill rotWithShape="1">
          <a:blip r:embed="rId6"/>
          <a:srcRect l="32707" t="14137" r="45180" b="45162"/>
          <a:stretch/>
        </p:blipFill>
        <p:spPr>
          <a:xfrm>
            <a:off x="9687921" y="3479973"/>
            <a:ext cx="1002076" cy="606171"/>
          </a:xfrm>
          <a:prstGeom prst="rect">
            <a:avLst/>
          </a:prstGeom>
        </p:spPr>
      </p:pic>
      <p:pic>
        <p:nvPicPr>
          <p:cNvPr id="51" name="Paveikslėlis 50">
            <a:extLst>
              <a:ext uri="{FF2B5EF4-FFF2-40B4-BE49-F238E27FC236}">
                <a16:creationId xmlns:a16="http://schemas.microsoft.com/office/drawing/2014/main" id="{5AB5BBB6-DDB3-4BCA-BAF2-0F62CDA7E8C4}"/>
              </a:ext>
            </a:extLst>
          </p:cNvPr>
          <p:cNvPicPr>
            <a:picLocks noChangeAspect="1"/>
          </p:cNvPicPr>
          <p:nvPr/>
        </p:nvPicPr>
        <p:blipFill rotWithShape="1">
          <a:blip r:embed="rId6"/>
          <a:srcRect l="32707" t="14137" r="45180" b="45162"/>
          <a:stretch/>
        </p:blipFill>
        <p:spPr>
          <a:xfrm>
            <a:off x="9715239" y="6022110"/>
            <a:ext cx="974758" cy="589647"/>
          </a:xfrm>
          <a:prstGeom prst="rect">
            <a:avLst/>
          </a:prstGeom>
        </p:spPr>
      </p:pic>
      <p:pic>
        <p:nvPicPr>
          <p:cNvPr id="53" name="Paveikslėlis 52">
            <a:extLst>
              <a:ext uri="{FF2B5EF4-FFF2-40B4-BE49-F238E27FC236}">
                <a16:creationId xmlns:a16="http://schemas.microsoft.com/office/drawing/2014/main" id="{7A91504D-6061-497D-B3FF-2A97B9429869}"/>
              </a:ext>
            </a:extLst>
          </p:cNvPr>
          <p:cNvPicPr>
            <a:picLocks noChangeAspect="1"/>
          </p:cNvPicPr>
          <p:nvPr/>
        </p:nvPicPr>
        <p:blipFill rotWithShape="1">
          <a:blip r:embed="rId7"/>
          <a:srcRect l="34794" t="31901" r="43722" b="37292"/>
          <a:stretch/>
        </p:blipFill>
        <p:spPr>
          <a:xfrm>
            <a:off x="7714021" y="2173965"/>
            <a:ext cx="1375380" cy="648192"/>
          </a:xfrm>
          <a:prstGeom prst="rect">
            <a:avLst/>
          </a:prstGeom>
        </p:spPr>
      </p:pic>
      <p:pic>
        <p:nvPicPr>
          <p:cNvPr id="55" name="Paveikslėlis 54">
            <a:extLst>
              <a:ext uri="{FF2B5EF4-FFF2-40B4-BE49-F238E27FC236}">
                <a16:creationId xmlns:a16="http://schemas.microsoft.com/office/drawing/2014/main" id="{259B54C9-93CE-4680-B63F-69C9462D87EC}"/>
              </a:ext>
            </a:extLst>
          </p:cNvPr>
          <p:cNvPicPr>
            <a:picLocks noChangeAspect="1"/>
          </p:cNvPicPr>
          <p:nvPr/>
        </p:nvPicPr>
        <p:blipFill rotWithShape="1">
          <a:blip r:embed="rId8"/>
          <a:srcRect l="38719" t="14137" r="50000" b="63902"/>
          <a:stretch/>
        </p:blipFill>
        <p:spPr>
          <a:xfrm>
            <a:off x="7875010" y="2820942"/>
            <a:ext cx="976759" cy="624940"/>
          </a:xfrm>
          <a:prstGeom prst="rect">
            <a:avLst/>
          </a:prstGeom>
        </p:spPr>
      </p:pic>
      <p:pic>
        <p:nvPicPr>
          <p:cNvPr id="57" name="Paveikslėlis 56">
            <a:extLst>
              <a:ext uri="{FF2B5EF4-FFF2-40B4-BE49-F238E27FC236}">
                <a16:creationId xmlns:a16="http://schemas.microsoft.com/office/drawing/2014/main" id="{465EACA4-73B1-4384-A399-ACA969872731}"/>
              </a:ext>
            </a:extLst>
          </p:cNvPr>
          <p:cNvPicPr>
            <a:picLocks noChangeAspect="1"/>
          </p:cNvPicPr>
          <p:nvPr/>
        </p:nvPicPr>
        <p:blipFill rotWithShape="1">
          <a:blip r:embed="rId9"/>
          <a:srcRect l="31831" t="23643" r="43220" b="33707"/>
          <a:stretch/>
        </p:blipFill>
        <p:spPr>
          <a:xfrm>
            <a:off x="9576877" y="2780110"/>
            <a:ext cx="1234487" cy="69359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66087284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Pavadinimas 1">
            <a:extLst>
              <a:ext uri="{FF2B5EF4-FFF2-40B4-BE49-F238E27FC236}">
                <a16:creationId xmlns:a16="http://schemas.microsoft.com/office/drawing/2014/main" id="{F8838073-98AD-4779-B8C9-E81E48790A4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14386" y="10160"/>
            <a:ext cx="11053959" cy="1325563"/>
          </a:xfrm>
        </p:spPr>
        <p:txBody>
          <a:bodyPr>
            <a:noAutofit/>
          </a:bodyPr>
          <a:lstStyle/>
          <a:p>
            <a:r>
              <a:rPr lang="en-GB" sz="3400" dirty="0">
                <a:solidFill>
                  <a:srgbClr val="52876B"/>
                </a:solidFill>
              </a:rPr>
              <a:t>REIKALINGIAUSIŲ VISUOMENINĖS PASKIRTIES OBJEKTŲ IŠSIDĖSTYMAS PAGAL SENIŪNIJAS</a:t>
            </a:r>
            <a:endParaRPr lang="lt-LT" sz="3400" dirty="0"/>
          </a:p>
        </p:txBody>
      </p:sp>
      <p:sp>
        <p:nvSpPr>
          <p:cNvPr id="14" name="Rectangle 8">
            <a:extLst>
              <a:ext uri="{FF2B5EF4-FFF2-40B4-BE49-F238E27FC236}">
                <a16:creationId xmlns:a16="http://schemas.microsoft.com/office/drawing/2014/main" id="{DE5648C6-EB60-4943-A531-B8CA86CCE6CA}"/>
              </a:ext>
            </a:extLst>
          </p:cNvPr>
          <p:cNvSpPr>
            <a:spLocks noChangeArrowheads="1"/>
          </p:cNvSpPr>
          <p:nvPr/>
        </p:nvSpPr>
        <p:spPr bwMode="auto">
          <a:xfrm>
            <a:off x="4624387" y="1671638"/>
            <a:ext cx="121920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lt-LT"/>
          </a:p>
        </p:txBody>
      </p:sp>
      <p:sp>
        <p:nvSpPr>
          <p:cNvPr id="15" name="Rectangle 11">
            <a:extLst>
              <a:ext uri="{FF2B5EF4-FFF2-40B4-BE49-F238E27FC236}">
                <a16:creationId xmlns:a16="http://schemas.microsoft.com/office/drawing/2014/main" id="{65963F08-033F-40CA-AB46-A90EC135C6D3}"/>
              </a:ext>
            </a:extLst>
          </p:cNvPr>
          <p:cNvSpPr>
            <a:spLocks noChangeArrowheads="1"/>
          </p:cNvSpPr>
          <p:nvPr/>
        </p:nvSpPr>
        <p:spPr bwMode="auto">
          <a:xfrm>
            <a:off x="4624387" y="2128838"/>
            <a:ext cx="12192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lt-LT"/>
          </a:p>
        </p:txBody>
      </p:sp>
      <p:sp>
        <p:nvSpPr>
          <p:cNvPr id="16" name="Rectangle 12">
            <a:extLst>
              <a:ext uri="{FF2B5EF4-FFF2-40B4-BE49-F238E27FC236}">
                <a16:creationId xmlns:a16="http://schemas.microsoft.com/office/drawing/2014/main" id="{CB0DE31F-A52F-4C52-88A0-EA5A62A77B10}"/>
              </a:ext>
            </a:extLst>
          </p:cNvPr>
          <p:cNvSpPr>
            <a:spLocks noChangeArrowheads="1"/>
          </p:cNvSpPr>
          <p:nvPr/>
        </p:nvSpPr>
        <p:spPr bwMode="auto">
          <a:xfrm>
            <a:off x="4624387" y="4510088"/>
            <a:ext cx="12192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lt-LT"/>
          </a:p>
        </p:txBody>
      </p:sp>
      <p:cxnSp>
        <p:nvCxnSpPr>
          <p:cNvPr id="18" name="Tiesioji jungtis 17">
            <a:extLst>
              <a:ext uri="{FF2B5EF4-FFF2-40B4-BE49-F238E27FC236}">
                <a16:creationId xmlns:a16="http://schemas.microsoft.com/office/drawing/2014/main" id="{D685D746-BA27-4456-B54B-75F32F0CE558}"/>
              </a:ext>
            </a:extLst>
          </p:cNvPr>
          <p:cNvCxnSpPr/>
          <p:nvPr/>
        </p:nvCxnSpPr>
        <p:spPr>
          <a:xfrm flipV="1">
            <a:off x="5342572" y="12890500"/>
            <a:ext cx="5791200" cy="0"/>
          </a:xfrm>
          <a:prstGeom prst="line">
            <a:avLst/>
          </a:prstGeom>
          <a:ln>
            <a:solidFill>
              <a:schemeClr val="accent2">
                <a:lumMod val="75000"/>
              </a:schemeClr>
            </a:solidFill>
            <a:prstDash val="dash"/>
          </a:ln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</p:cxnSp>
      <p:sp>
        <p:nvSpPr>
          <p:cNvPr id="24" name="Rectangle 20">
            <a:extLst>
              <a:ext uri="{FF2B5EF4-FFF2-40B4-BE49-F238E27FC236}">
                <a16:creationId xmlns:a16="http://schemas.microsoft.com/office/drawing/2014/main" id="{9C08F06F-74ED-45A9-B222-A8772359AEF6}"/>
              </a:ext>
            </a:extLst>
          </p:cNvPr>
          <p:cNvSpPr>
            <a:spLocks noChangeArrowheads="1"/>
          </p:cNvSpPr>
          <p:nvPr/>
        </p:nvSpPr>
        <p:spPr bwMode="auto">
          <a:xfrm>
            <a:off x="4624387" y="3962400"/>
            <a:ext cx="121920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lt-LT"/>
          </a:p>
        </p:txBody>
      </p:sp>
      <p:sp>
        <p:nvSpPr>
          <p:cNvPr id="25" name="Rectangle 23">
            <a:extLst>
              <a:ext uri="{FF2B5EF4-FFF2-40B4-BE49-F238E27FC236}">
                <a16:creationId xmlns:a16="http://schemas.microsoft.com/office/drawing/2014/main" id="{E7E74321-A8E2-4A2E-B505-433F38F14791}"/>
              </a:ext>
            </a:extLst>
          </p:cNvPr>
          <p:cNvSpPr>
            <a:spLocks noChangeArrowheads="1"/>
          </p:cNvSpPr>
          <p:nvPr/>
        </p:nvSpPr>
        <p:spPr bwMode="auto">
          <a:xfrm>
            <a:off x="4624387" y="4419600"/>
            <a:ext cx="12192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lt-LT"/>
          </a:p>
        </p:txBody>
      </p:sp>
      <p:sp>
        <p:nvSpPr>
          <p:cNvPr id="26" name="Rectangle 24">
            <a:extLst>
              <a:ext uri="{FF2B5EF4-FFF2-40B4-BE49-F238E27FC236}">
                <a16:creationId xmlns:a16="http://schemas.microsoft.com/office/drawing/2014/main" id="{17EA1256-ED37-49AB-AD9F-4D741BB3BB11}"/>
              </a:ext>
            </a:extLst>
          </p:cNvPr>
          <p:cNvSpPr>
            <a:spLocks noChangeArrowheads="1"/>
          </p:cNvSpPr>
          <p:nvPr/>
        </p:nvSpPr>
        <p:spPr bwMode="auto">
          <a:xfrm>
            <a:off x="4624387" y="7696200"/>
            <a:ext cx="12192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lt-LT"/>
          </a:p>
        </p:txBody>
      </p:sp>
      <p:graphicFrame>
        <p:nvGraphicFramePr>
          <p:cNvPr id="4" name="Lentelė 4">
            <a:extLst>
              <a:ext uri="{FF2B5EF4-FFF2-40B4-BE49-F238E27FC236}">
                <a16:creationId xmlns:a16="http://schemas.microsoft.com/office/drawing/2014/main" id="{54A29A01-E92F-450B-B7AF-85C8DF4FD380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626466739"/>
              </p:ext>
            </p:extLst>
          </p:nvPr>
        </p:nvGraphicFramePr>
        <p:xfrm>
          <a:off x="2777383" y="1159340"/>
          <a:ext cx="8214272" cy="5491480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3426864">
                  <a:extLst>
                    <a:ext uri="{9D8B030D-6E8A-4147-A177-3AD203B41FA5}">
                      <a16:colId xmlns:a16="http://schemas.microsoft.com/office/drawing/2014/main" val="1156828155"/>
                    </a:ext>
                  </a:extLst>
                </a:gridCol>
                <a:gridCol w="4787408">
                  <a:extLst>
                    <a:ext uri="{9D8B030D-6E8A-4147-A177-3AD203B41FA5}">
                      <a16:colId xmlns:a16="http://schemas.microsoft.com/office/drawing/2014/main" val="597290194"/>
                    </a:ext>
                  </a:extLst>
                </a:gridCol>
              </a:tblGrid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en-GB" b="1" dirty="0">
                          <a:solidFill>
                            <a:schemeClr val="bg1"/>
                          </a:solidFill>
                        </a:rPr>
                        <a:t>SENIŪNIJA</a:t>
                      </a:r>
                      <a:endParaRPr lang="lt-LT" b="1" dirty="0">
                        <a:solidFill>
                          <a:schemeClr val="bg1"/>
                        </a:solidFill>
                      </a:endParaRPr>
                    </a:p>
                  </a:txBody>
                  <a:tcPr>
                    <a:solidFill>
                      <a:srgbClr val="52876B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b="1" dirty="0">
                          <a:solidFill>
                            <a:schemeClr val="bg1"/>
                          </a:solidFill>
                        </a:rPr>
                        <a:t>VISUOMENINĖS PASKIRTIES OBJEKTAS</a:t>
                      </a:r>
                      <a:endParaRPr lang="lt-LT" b="1" dirty="0">
                        <a:solidFill>
                          <a:schemeClr val="bg1"/>
                        </a:solidFill>
                      </a:endParaRPr>
                    </a:p>
                  </a:txBody>
                  <a:tcPr>
                    <a:solidFill>
                      <a:srgbClr val="52876B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4057297223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lt-LT" noProof="0"/>
                        <a:t>Biržų miesto sen.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dirty="0"/>
                    </a:p>
                    <a:p>
                      <a:endParaRPr lang="lt-LT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206367216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lt-LT" noProof="0"/>
                        <a:t>Nemunėlio Radviliškio sen.</a:t>
                      </a:r>
                    </a:p>
                    <a:p>
                      <a:r>
                        <a:rPr lang="lt-LT" noProof="0"/>
                        <a:t> 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lt-LT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676265666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lt-LT" noProof="0"/>
                        <a:t>Pabiržės sen.</a:t>
                      </a:r>
                    </a:p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lt-LT" noProof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lt-LT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957336640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lt-LT" noProof="0"/>
                        <a:t>Pačeriaukštės sen.</a:t>
                      </a:r>
                    </a:p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lt-LT" noProof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lt-LT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4290777877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lt-LT" noProof="0"/>
                        <a:t>Parovėjos sen.</a:t>
                      </a:r>
                    </a:p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lt-LT" noProof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lt-LT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645232675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lt-LT" noProof="0"/>
                        <a:t>Papilio sen.</a:t>
                      </a:r>
                    </a:p>
                    <a:p>
                      <a:endParaRPr lang="lt-LT" noProof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lt-LT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542183053"/>
                  </a:ext>
                </a:extLst>
              </a:tr>
              <a:tr h="185420">
                <a:tc>
                  <a:txBody>
                    <a:bodyPr/>
                    <a:lstStyle/>
                    <a:p>
                      <a:r>
                        <a:rPr lang="lt-LT" noProof="0"/>
                        <a:t>Širvėnos sen.</a:t>
                      </a:r>
                    </a:p>
                    <a:p>
                      <a:endParaRPr lang="lt-LT" noProof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lt-LT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492833589"/>
                  </a:ext>
                </a:extLst>
              </a:tr>
              <a:tr h="185420">
                <a:tc>
                  <a:txBody>
                    <a:bodyPr/>
                    <a:lstStyle/>
                    <a:p>
                      <a:r>
                        <a:rPr lang="lt-LT" noProof="0" dirty="0"/>
                        <a:t>Vabalninko sen.</a:t>
                      </a:r>
                    </a:p>
                    <a:p>
                      <a:endParaRPr lang="lt-LT" noProof="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lt-LT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243255153"/>
                  </a:ext>
                </a:extLst>
              </a:tr>
            </a:tbl>
          </a:graphicData>
        </a:graphic>
      </p:graphicFrame>
      <p:pic>
        <p:nvPicPr>
          <p:cNvPr id="5" name="Paveikslėlis 4">
            <a:extLst>
              <a:ext uri="{FF2B5EF4-FFF2-40B4-BE49-F238E27FC236}">
                <a16:creationId xmlns:a16="http://schemas.microsoft.com/office/drawing/2014/main" id="{38D2D1BA-77D3-4289-91D6-3F530FE398ED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l="37930" t="15296" r="46727" b="41236"/>
          <a:stretch/>
        </p:blipFill>
        <p:spPr>
          <a:xfrm>
            <a:off x="6815489" y="1554424"/>
            <a:ext cx="616917" cy="574413"/>
          </a:xfrm>
          <a:prstGeom prst="rect">
            <a:avLst/>
          </a:prstGeom>
        </p:spPr>
      </p:pic>
      <p:pic>
        <p:nvPicPr>
          <p:cNvPr id="39" name="Paveikslėlis 38">
            <a:extLst>
              <a:ext uri="{FF2B5EF4-FFF2-40B4-BE49-F238E27FC236}">
                <a16:creationId xmlns:a16="http://schemas.microsoft.com/office/drawing/2014/main" id="{B8E21CDE-31EB-4935-BBC1-6671A7B86AE1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l="37930" t="15296" r="46727" b="41236"/>
          <a:stretch/>
        </p:blipFill>
        <p:spPr>
          <a:xfrm>
            <a:off x="9682382" y="2854587"/>
            <a:ext cx="616917" cy="574413"/>
          </a:xfrm>
          <a:prstGeom prst="rect">
            <a:avLst/>
          </a:prstGeom>
        </p:spPr>
      </p:pic>
      <p:pic>
        <p:nvPicPr>
          <p:cNvPr id="41" name="Paveikslėlis 40">
            <a:extLst>
              <a:ext uri="{FF2B5EF4-FFF2-40B4-BE49-F238E27FC236}">
                <a16:creationId xmlns:a16="http://schemas.microsoft.com/office/drawing/2014/main" id="{F4BAB3A9-60D9-46BF-B7B4-F109A0AAA224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l="37930" t="15296" r="46727" b="41236"/>
          <a:stretch/>
        </p:blipFill>
        <p:spPr>
          <a:xfrm>
            <a:off x="8270823" y="4727582"/>
            <a:ext cx="616917" cy="574413"/>
          </a:xfrm>
          <a:prstGeom prst="rect">
            <a:avLst/>
          </a:prstGeom>
        </p:spPr>
      </p:pic>
      <p:pic>
        <p:nvPicPr>
          <p:cNvPr id="7" name="Paveikslėlis 6">
            <a:extLst>
              <a:ext uri="{FF2B5EF4-FFF2-40B4-BE49-F238E27FC236}">
                <a16:creationId xmlns:a16="http://schemas.microsoft.com/office/drawing/2014/main" id="{A62EA565-088A-4661-85B9-EA6FD1A8160F}"/>
              </a:ext>
            </a:extLst>
          </p:cNvPr>
          <p:cNvPicPr>
            <a:picLocks noChangeAspect="1"/>
          </p:cNvPicPr>
          <p:nvPr/>
        </p:nvPicPr>
        <p:blipFill rotWithShape="1">
          <a:blip r:embed="rId3"/>
          <a:srcRect l="36727" t="15241" r="46108" b="38947"/>
          <a:stretch/>
        </p:blipFill>
        <p:spPr>
          <a:xfrm>
            <a:off x="9682381" y="1577733"/>
            <a:ext cx="616918" cy="541149"/>
          </a:xfrm>
          <a:prstGeom prst="rect">
            <a:avLst/>
          </a:prstGeom>
        </p:spPr>
      </p:pic>
      <p:pic>
        <p:nvPicPr>
          <p:cNvPr id="11" name="Paveikslėlis 10">
            <a:extLst>
              <a:ext uri="{FF2B5EF4-FFF2-40B4-BE49-F238E27FC236}">
                <a16:creationId xmlns:a16="http://schemas.microsoft.com/office/drawing/2014/main" id="{C86A1202-5EEE-4784-A5AE-BC31C8F31084}"/>
              </a:ext>
            </a:extLst>
          </p:cNvPr>
          <p:cNvPicPr>
            <a:picLocks noChangeAspect="1"/>
          </p:cNvPicPr>
          <p:nvPr/>
        </p:nvPicPr>
        <p:blipFill rotWithShape="1">
          <a:blip r:embed="rId4"/>
          <a:srcRect l="42526" t="17305" r="51288" b="64335"/>
          <a:stretch/>
        </p:blipFill>
        <p:spPr>
          <a:xfrm>
            <a:off x="9682381" y="2208229"/>
            <a:ext cx="616917" cy="601833"/>
          </a:xfrm>
          <a:prstGeom prst="rect">
            <a:avLst/>
          </a:prstGeom>
        </p:spPr>
      </p:pic>
      <p:pic>
        <p:nvPicPr>
          <p:cNvPr id="44" name="Paveikslėlis 43">
            <a:extLst>
              <a:ext uri="{FF2B5EF4-FFF2-40B4-BE49-F238E27FC236}">
                <a16:creationId xmlns:a16="http://schemas.microsoft.com/office/drawing/2014/main" id="{BAD041BD-48C6-407C-BCED-5A7BABDF0FB7}"/>
              </a:ext>
            </a:extLst>
          </p:cNvPr>
          <p:cNvPicPr>
            <a:picLocks noChangeAspect="1"/>
          </p:cNvPicPr>
          <p:nvPr/>
        </p:nvPicPr>
        <p:blipFill rotWithShape="1">
          <a:blip r:embed="rId4"/>
          <a:srcRect l="42526" t="17305" r="51288" b="64335"/>
          <a:stretch/>
        </p:blipFill>
        <p:spPr>
          <a:xfrm>
            <a:off x="8270823" y="3464708"/>
            <a:ext cx="616917" cy="601833"/>
          </a:xfrm>
          <a:prstGeom prst="rect">
            <a:avLst/>
          </a:prstGeom>
        </p:spPr>
      </p:pic>
      <p:pic>
        <p:nvPicPr>
          <p:cNvPr id="17" name="Paveikslėlis 16">
            <a:extLst>
              <a:ext uri="{FF2B5EF4-FFF2-40B4-BE49-F238E27FC236}">
                <a16:creationId xmlns:a16="http://schemas.microsoft.com/office/drawing/2014/main" id="{E9C9172A-865A-4D17-92EB-11484A442102}"/>
              </a:ext>
            </a:extLst>
          </p:cNvPr>
          <p:cNvPicPr>
            <a:picLocks noChangeAspect="1"/>
          </p:cNvPicPr>
          <p:nvPr/>
        </p:nvPicPr>
        <p:blipFill rotWithShape="1">
          <a:blip r:embed="rId5"/>
          <a:srcRect l="42604" t="17802" r="51597" b="64335"/>
          <a:stretch/>
        </p:blipFill>
        <p:spPr>
          <a:xfrm>
            <a:off x="8270823" y="2185480"/>
            <a:ext cx="616917" cy="624582"/>
          </a:xfrm>
          <a:prstGeom prst="rect">
            <a:avLst/>
          </a:prstGeom>
        </p:spPr>
      </p:pic>
      <p:pic>
        <p:nvPicPr>
          <p:cNvPr id="48" name="Paveikslėlis 47">
            <a:extLst>
              <a:ext uri="{FF2B5EF4-FFF2-40B4-BE49-F238E27FC236}">
                <a16:creationId xmlns:a16="http://schemas.microsoft.com/office/drawing/2014/main" id="{D017C6CE-CE37-4AB5-9244-1911ADE3D768}"/>
              </a:ext>
            </a:extLst>
          </p:cNvPr>
          <p:cNvPicPr>
            <a:picLocks noChangeAspect="1"/>
          </p:cNvPicPr>
          <p:nvPr/>
        </p:nvPicPr>
        <p:blipFill rotWithShape="1">
          <a:blip r:embed="rId5"/>
          <a:srcRect l="42604" t="17802" r="51597" b="64335"/>
          <a:stretch/>
        </p:blipFill>
        <p:spPr>
          <a:xfrm>
            <a:off x="6832345" y="2815128"/>
            <a:ext cx="616917" cy="624582"/>
          </a:xfrm>
          <a:prstGeom prst="rect">
            <a:avLst/>
          </a:prstGeom>
        </p:spPr>
      </p:pic>
      <p:pic>
        <p:nvPicPr>
          <p:cNvPr id="49" name="Paveikslėlis 48">
            <a:extLst>
              <a:ext uri="{FF2B5EF4-FFF2-40B4-BE49-F238E27FC236}">
                <a16:creationId xmlns:a16="http://schemas.microsoft.com/office/drawing/2014/main" id="{3AA42BF7-49F3-4CCB-9EB2-130D3DD0B11E}"/>
              </a:ext>
            </a:extLst>
          </p:cNvPr>
          <p:cNvPicPr>
            <a:picLocks noChangeAspect="1"/>
          </p:cNvPicPr>
          <p:nvPr/>
        </p:nvPicPr>
        <p:blipFill rotWithShape="1">
          <a:blip r:embed="rId5"/>
          <a:srcRect l="42604" t="17802" r="51597" b="64335"/>
          <a:stretch/>
        </p:blipFill>
        <p:spPr>
          <a:xfrm>
            <a:off x="9682380" y="3469768"/>
            <a:ext cx="616917" cy="624582"/>
          </a:xfrm>
          <a:prstGeom prst="rect">
            <a:avLst/>
          </a:prstGeom>
        </p:spPr>
      </p:pic>
      <p:pic>
        <p:nvPicPr>
          <p:cNvPr id="52" name="Paveikslėlis 51">
            <a:extLst>
              <a:ext uri="{FF2B5EF4-FFF2-40B4-BE49-F238E27FC236}">
                <a16:creationId xmlns:a16="http://schemas.microsoft.com/office/drawing/2014/main" id="{8FF55297-68DB-4F05-8EF6-098EC95B71ED}"/>
              </a:ext>
            </a:extLst>
          </p:cNvPr>
          <p:cNvPicPr>
            <a:picLocks noChangeAspect="1"/>
          </p:cNvPicPr>
          <p:nvPr/>
        </p:nvPicPr>
        <p:blipFill rotWithShape="1">
          <a:blip r:embed="rId5"/>
          <a:srcRect l="42604" t="17802" r="51597" b="64335"/>
          <a:stretch/>
        </p:blipFill>
        <p:spPr>
          <a:xfrm>
            <a:off x="6832345" y="5386369"/>
            <a:ext cx="616917" cy="624582"/>
          </a:xfrm>
          <a:prstGeom prst="rect">
            <a:avLst/>
          </a:prstGeom>
        </p:spPr>
      </p:pic>
      <p:pic>
        <p:nvPicPr>
          <p:cNvPr id="54" name="Paveikslėlis 53">
            <a:extLst>
              <a:ext uri="{FF2B5EF4-FFF2-40B4-BE49-F238E27FC236}">
                <a16:creationId xmlns:a16="http://schemas.microsoft.com/office/drawing/2014/main" id="{46462F4D-A1BE-4994-A964-8C85D01EEC2D}"/>
              </a:ext>
            </a:extLst>
          </p:cNvPr>
          <p:cNvPicPr>
            <a:picLocks noChangeAspect="1"/>
          </p:cNvPicPr>
          <p:nvPr/>
        </p:nvPicPr>
        <p:blipFill rotWithShape="1">
          <a:blip r:embed="rId5"/>
          <a:srcRect l="42604" t="17802" r="51597" b="64335"/>
          <a:stretch/>
        </p:blipFill>
        <p:spPr>
          <a:xfrm>
            <a:off x="8270822" y="6013900"/>
            <a:ext cx="616917" cy="624582"/>
          </a:xfrm>
          <a:prstGeom prst="rect">
            <a:avLst/>
          </a:prstGeom>
        </p:spPr>
      </p:pic>
      <p:pic>
        <p:nvPicPr>
          <p:cNvPr id="20" name="Paveikslėlis 19">
            <a:extLst>
              <a:ext uri="{FF2B5EF4-FFF2-40B4-BE49-F238E27FC236}">
                <a16:creationId xmlns:a16="http://schemas.microsoft.com/office/drawing/2014/main" id="{309A9D66-EE6A-4D86-B08C-097B0A5A7297}"/>
              </a:ext>
            </a:extLst>
          </p:cNvPr>
          <p:cNvPicPr>
            <a:picLocks noChangeAspect="1"/>
          </p:cNvPicPr>
          <p:nvPr/>
        </p:nvPicPr>
        <p:blipFill rotWithShape="1">
          <a:blip r:embed="rId6"/>
          <a:srcRect l="37723" t="14771" r="46804" b="38946"/>
          <a:stretch/>
        </p:blipFill>
        <p:spPr>
          <a:xfrm>
            <a:off x="6844925" y="3456392"/>
            <a:ext cx="616917" cy="606505"/>
          </a:xfrm>
          <a:prstGeom prst="rect">
            <a:avLst/>
          </a:prstGeom>
        </p:spPr>
      </p:pic>
      <p:pic>
        <p:nvPicPr>
          <p:cNvPr id="46" name="Paveikslėlis 45">
            <a:extLst>
              <a:ext uri="{FF2B5EF4-FFF2-40B4-BE49-F238E27FC236}">
                <a16:creationId xmlns:a16="http://schemas.microsoft.com/office/drawing/2014/main" id="{525C2242-9747-49BD-A51E-200FD19B9F30}"/>
              </a:ext>
            </a:extLst>
          </p:cNvPr>
          <p:cNvPicPr>
            <a:picLocks noChangeAspect="1"/>
          </p:cNvPicPr>
          <p:nvPr/>
        </p:nvPicPr>
        <p:blipFill rotWithShape="1">
          <a:blip r:embed="rId7"/>
          <a:srcRect l="37723" t="23021" r="46495" b="36688"/>
          <a:stretch/>
        </p:blipFill>
        <p:spPr>
          <a:xfrm>
            <a:off x="9682380" y="4158110"/>
            <a:ext cx="676788" cy="567877"/>
          </a:xfrm>
          <a:prstGeom prst="rect">
            <a:avLst/>
          </a:prstGeom>
        </p:spPr>
      </p:pic>
      <p:pic>
        <p:nvPicPr>
          <p:cNvPr id="56" name="Paveikslėlis 55">
            <a:extLst>
              <a:ext uri="{FF2B5EF4-FFF2-40B4-BE49-F238E27FC236}">
                <a16:creationId xmlns:a16="http://schemas.microsoft.com/office/drawing/2014/main" id="{5DDAB53A-3AF8-499B-8CE5-383AFCE6F8EB}"/>
              </a:ext>
            </a:extLst>
          </p:cNvPr>
          <p:cNvPicPr>
            <a:picLocks noChangeAspect="1"/>
          </p:cNvPicPr>
          <p:nvPr/>
        </p:nvPicPr>
        <p:blipFill rotWithShape="1">
          <a:blip r:embed="rId7"/>
          <a:srcRect l="37723" t="23021" r="46495" b="36688"/>
          <a:stretch/>
        </p:blipFill>
        <p:spPr>
          <a:xfrm>
            <a:off x="9708923" y="5386369"/>
            <a:ext cx="716201" cy="600948"/>
          </a:xfrm>
          <a:prstGeom prst="rect">
            <a:avLst/>
          </a:prstGeom>
        </p:spPr>
      </p:pic>
      <p:pic>
        <p:nvPicPr>
          <p:cNvPr id="58" name="Paveikslėlis 57">
            <a:extLst>
              <a:ext uri="{FF2B5EF4-FFF2-40B4-BE49-F238E27FC236}">
                <a16:creationId xmlns:a16="http://schemas.microsoft.com/office/drawing/2014/main" id="{0C76AE25-3F1C-4F0C-8FF6-C409A79E7BBF}"/>
              </a:ext>
            </a:extLst>
          </p:cNvPr>
          <p:cNvPicPr>
            <a:picLocks noChangeAspect="1"/>
          </p:cNvPicPr>
          <p:nvPr/>
        </p:nvPicPr>
        <p:blipFill rotWithShape="1">
          <a:blip r:embed="rId8"/>
          <a:srcRect l="37447" t="14300" r="46495" b="44613"/>
          <a:stretch/>
        </p:blipFill>
        <p:spPr>
          <a:xfrm>
            <a:off x="8207908" y="4101405"/>
            <a:ext cx="742744" cy="624582"/>
          </a:xfrm>
          <a:prstGeom prst="rect">
            <a:avLst/>
          </a:prstGeom>
        </p:spPr>
      </p:pic>
      <p:pic>
        <p:nvPicPr>
          <p:cNvPr id="59" name="Paveikslėlis 58">
            <a:extLst>
              <a:ext uri="{FF2B5EF4-FFF2-40B4-BE49-F238E27FC236}">
                <a16:creationId xmlns:a16="http://schemas.microsoft.com/office/drawing/2014/main" id="{75A330B2-29FA-4D32-9767-7386D6755A3B}"/>
              </a:ext>
            </a:extLst>
          </p:cNvPr>
          <p:cNvPicPr>
            <a:picLocks noChangeAspect="1"/>
          </p:cNvPicPr>
          <p:nvPr/>
        </p:nvPicPr>
        <p:blipFill rotWithShape="1">
          <a:blip r:embed="rId8"/>
          <a:srcRect l="37447" t="14300" r="46495" b="44613"/>
          <a:stretch/>
        </p:blipFill>
        <p:spPr>
          <a:xfrm>
            <a:off x="9682380" y="6036194"/>
            <a:ext cx="716201" cy="602262"/>
          </a:xfrm>
          <a:prstGeom prst="rect">
            <a:avLst/>
          </a:prstGeom>
        </p:spPr>
      </p:pic>
      <p:pic>
        <p:nvPicPr>
          <p:cNvPr id="60" name="Paveikslėlis 59">
            <a:extLst>
              <a:ext uri="{FF2B5EF4-FFF2-40B4-BE49-F238E27FC236}">
                <a16:creationId xmlns:a16="http://schemas.microsoft.com/office/drawing/2014/main" id="{BCB11E3C-F66D-46B2-AACE-A1759EA43BBD}"/>
              </a:ext>
            </a:extLst>
          </p:cNvPr>
          <p:cNvPicPr>
            <a:picLocks noChangeAspect="1"/>
          </p:cNvPicPr>
          <p:nvPr/>
        </p:nvPicPr>
        <p:blipFill rotWithShape="1">
          <a:blip r:embed="rId8"/>
          <a:srcRect l="37447" t="14300" r="46495" b="44613"/>
          <a:stretch/>
        </p:blipFill>
        <p:spPr>
          <a:xfrm>
            <a:off x="6759982" y="4744850"/>
            <a:ext cx="716201" cy="602262"/>
          </a:xfrm>
          <a:prstGeom prst="rect">
            <a:avLst/>
          </a:prstGeom>
        </p:spPr>
      </p:pic>
      <p:pic>
        <p:nvPicPr>
          <p:cNvPr id="62" name="Paveikslėlis 61">
            <a:extLst>
              <a:ext uri="{FF2B5EF4-FFF2-40B4-BE49-F238E27FC236}">
                <a16:creationId xmlns:a16="http://schemas.microsoft.com/office/drawing/2014/main" id="{F26F1172-FEBE-4526-A608-215141CE0879}"/>
              </a:ext>
            </a:extLst>
          </p:cNvPr>
          <p:cNvPicPr>
            <a:picLocks noChangeAspect="1"/>
          </p:cNvPicPr>
          <p:nvPr/>
        </p:nvPicPr>
        <p:blipFill rotWithShape="1">
          <a:blip r:embed="rId9"/>
          <a:srcRect l="34407" t="17305" r="43857" b="26258"/>
          <a:stretch/>
        </p:blipFill>
        <p:spPr>
          <a:xfrm>
            <a:off x="8207908" y="1554425"/>
            <a:ext cx="679831" cy="580156"/>
          </a:xfrm>
          <a:prstGeom prst="rect">
            <a:avLst/>
          </a:prstGeom>
        </p:spPr>
      </p:pic>
      <p:pic>
        <p:nvPicPr>
          <p:cNvPr id="63" name="Paveikslėlis 62">
            <a:extLst>
              <a:ext uri="{FF2B5EF4-FFF2-40B4-BE49-F238E27FC236}">
                <a16:creationId xmlns:a16="http://schemas.microsoft.com/office/drawing/2014/main" id="{50000CBD-AB9A-4FF0-9DEA-461E6C72082C}"/>
              </a:ext>
            </a:extLst>
          </p:cNvPr>
          <p:cNvPicPr>
            <a:picLocks noChangeAspect="1"/>
          </p:cNvPicPr>
          <p:nvPr/>
        </p:nvPicPr>
        <p:blipFill rotWithShape="1">
          <a:blip r:embed="rId9"/>
          <a:srcRect l="34407" t="17305" r="43857" b="26258"/>
          <a:stretch/>
        </p:blipFill>
        <p:spPr>
          <a:xfrm>
            <a:off x="8207908" y="2857402"/>
            <a:ext cx="679831" cy="580156"/>
          </a:xfrm>
          <a:prstGeom prst="rect">
            <a:avLst/>
          </a:prstGeom>
        </p:spPr>
      </p:pic>
      <p:pic>
        <p:nvPicPr>
          <p:cNvPr id="64" name="Paveikslėlis 63">
            <a:extLst>
              <a:ext uri="{FF2B5EF4-FFF2-40B4-BE49-F238E27FC236}">
                <a16:creationId xmlns:a16="http://schemas.microsoft.com/office/drawing/2014/main" id="{25FB1003-947C-4727-BFA2-4BBD38FA088A}"/>
              </a:ext>
            </a:extLst>
          </p:cNvPr>
          <p:cNvPicPr>
            <a:picLocks noChangeAspect="1"/>
          </p:cNvPicPr>
          <p:nvPr/>
        </p:nvPicPr>
        <p:blipFill rotWithShape="1">
          <a:blip r:embed="rId9"/>
          <a:srcRect l="34407" t="17305" r="43857" b="26258"/>
          <a:stretch/>
        </p:blipFill>
        <p:spPr>
          <a:xfrm>
            <a:off x="6800887" y="4101405"/>
            <a:ext cx="679831" cy="580156"/>
          </a:xfrm>
          <a:prstGeom prst="rect">
            <a:avLst/>
          </a:prstGeom>
        </p:spPr>
      </p:pic>
      <p:pic>
        <p:nvPicPr>
          <p:cNvPr id="65" name="Paveikslėlis 64">
            <a:extLst>
              <a:ext uri="{FF2B5EF4-FFF2-40B4-BE49-F238E27FC236}">
                <a16:creationId xmlns:a16="http://schemas.microsoft.com/office/drawing/2014/main" id="{63B9C16E-CB56-46D1-8EBE-05D8643223A4}"/>
              </a:ext>
            </a:extLst>
          </p:cNvPr>
          <p:cNvPicPr>
            <a:picLocks noChangeAspect="1"/>
          </p:cNvPicPr>
          <p:nvPr/>
        </p:nvPicPr>
        <p:blipFill rotWithShape="1">
          <a:blip r:embed="rId9"/>
          <a:srcRect l="34407" t="17305" r="43857" b="26258"/>
          <a:stretch/>
        </p:blipFill>
        <p:spPr>
          <a:xfrm>
            <a:off x="6813467" y="6041931"/>
            <a:ext cx="679831" cy="580156"/>
          </a:xfrm>
          <a:prstGeom prst="rect">
            <a:avLst/>
          </a:prstGeom>
        </p:spPr>
      </p:pic>
      <p:pic>
        <p:nvPicPr>
          <p:cNvPr id="66" name="Paveikslėlis 65">
            <a:extLst>
              <a:ext uri="{FF2B5EF4-FFF2-40B4-BE49-F238E27FC236}">
                <a16:creationId xmlns:a16="http://schemas.microsoft.com/office/drawing/2014/main" id="{B1393A4E-282B-4C24-82D1-20A09F51A63F}"/>
              </a:ext>
            </a:extLst>
          </p:cNvPr>
          <p:cNvPicPr>
            <a:picLocks noChangeAspect="1"/>
          </p:cNvPicPr>
          <p:nvPr/>
        </p:nvPicPr>
        <p:blipFill rotWithShape="1">
          <a:blip r:embed="rId9"/>
          <a:srcRect l="34407" t="17305" r="43857" b="26258"/>
          <a:stretch/>
        </p:blipFill>
        <p:spPr>
          <a:xfrm>
            <a:off x="9669820" y="4741208"/>
            <a:ext cx="679831" cy="580156"/>
          </a:xfrm>
          <a:prstGeom prst="rect">
            <a:avLst/>
          </a:prstGeom>
        </p:spPr>
      </p:pic>
      <p:pic>
        <p:nvPicPr>
          <p:cNvPr id="67" name="Paveikslėlis 66">
            <a:extLst>
              <a:ext uri="{FF2B5EF4-FFF2-40B4-BE49-F238E27FC236}">
                <a16:creationId xmlns:a16="http://schemas.microsoft.com/office/drawing/2014/main" id="{F15B4BE4-E7D7-43E2-896D-96DDA21783B6}"/>
              </a:ext>
            </a:extLst>
          </p:cNvPr>
          <p:cNvPicPr>
            <a:picLocks noChangeAspect="1"/>
          </p:cNvPicPr>
          <p:nvPr/>
        </p:nvPicPr>
        <p:blipFill rotWithShape="1">
          <a:blip r:embed="rId5"/>
          <a:srcRect l="42604" t="17802" r="51597" b="64335"/>
          <a:stretch/>
        </p:blipFill>
        <p:spPr>
          <a:xfrm>
            <a:off x="8265547" y="5386369"/>
            <a:ext cx="616917" cy="624582"/>
          </a:xfrm>
          <a:prstGeom prst="rect">
            <a:avLst/>
          </a:prstGeom>
        </p:spPr>
      </p:pic>
      <p:pic>
        <p:nvPicPr>
          <p:cNvPr id="69" name="Paveikslėlis 68">
            <a:extLst>
              <a:ext uri="{FF2B5EF4-FFF2-40B4-BE49-F238E27FC236}">
                <a16:creationId xmlns:a16="http://schemas.microsoft.com/office/drawing/2014/main" id="{6C03B013-271C-4B99-A395-4E3A988CB8CA}"/>
              </a:ext>
            </a:extLst>
          </p:cNvPr>
          <p:cNvPicPr>
            <a:picLocks noChangeAspect="1"/>
          </p:cNvPicPr>
          <p:nvPr/>
        </p:nvPicPr>
        <p:blipFill rotWithShape="1">
          <a:blip r:embed="rId10"/>
          <a:srcRect l="37931" t="14772" r="46880" b="38946"/>
          <a:stretch/>
        </p:blipFill>
        <p:spPr>
          <a:xfrm>
            <a:off x="6832345" y="2222742"/>
            <a:ext cx="520317" cy="52109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60730845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>
            <a:lumMod val="95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Pavadinimas 1">
            <a:extLst>
              <a:ext uri="{FF2B5EF4-FFF2-40B4-BE49-F238E27FC236}">
                <a16:creationId xmlns:a16="http://schemas.microsoft.com/office/drawing/2014/main" id="{28F9220A-CF89-474B-A801-477E845D742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743932" y="213953"/>
            <a:ext cx="11067854" cy="1325563"/>
          </a:xfrm>
        </p:spPr>
        <p:txBody>
          <a:bodyPr>
            <a:normAutofit fontScale="90000"/>
          </a:bodyPr>
          <a:lstStyle/>
          <a:p>
            <a:r>
              <a:rPr lang="en-GB" dirty="0">
                <a:solidFill>
                  <a:srgbClr val="52876B"/>
                </a:solidFill>
              </a:rPr>
              <a:t>PASIŪLYMAI DĖL VIEŠŲJŲ PASLAUGŲ KOKYBĖS IR PRIEINAMUMO GERINIMO (I):</a:t>
            </a:r>
            <a:endParaRPr lang="lt-LT" dirty="0"/>
          </a:p>
        </p:txBody>
      </p:sp>
      <p:graphicFrame>
        <p:nvGraphicFramePr>
          <p:cNvPr id="4" name="Lentelė 4">
            <a:extLst>
              <a:ext uri="{FF2B5EF4-FFF2-40B4-BE49-F238E27FC236}">
                <a16:creationId xmlns:a16="http://schemas.microsoft.com/office/drawing/2014/main" id="{82912791-18AE-46F2-A943-B3BEAD77088D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474338900"/>
              </p:ext>
            </p:extLst>
          </p:nvPr>
        </p:nvGraphicFramePr>
        <p:xfrm>
          <a:off x="838200" y="1690688"/>
          <a:ext cx="11162122" cy="2072640"/>
        </p:xfrm>
        <a:graphic>
          <a:graphicData uri="http://schemas.openxmlformats.org/drawingml/2006/table">
            <a:tbl>
              <a:tblPr firstRow="1" bandRow="1">
                <a:tableStyleId>{9D7B26C5-4107-4FEC-AEDC-1716B250A1EF}</a:tableStyleId>
              </a:tblPr>
              <a:tblGrid>
                <a:gridCol w="11162122">
                  <a:extLst>
                    <a:ext uri="{9D8B030D-6E8A-4147-A177-3AD203B41FA5}">
                      <a16:colId xmlns:a16="http://schemas.microsoft.com/office/drawing/2014/main" val="2371711285"/>
                    </a:ext>
                  </a:extLst>
                </a:gridCol>
              </a:tblGrid>
              <a:tr h="370840">
                <a:tc>
                  <a:txBody>
                    <a:bodyPr/>
                    <a:lstStyle/>
                    <a:p>
                      <a:r>
                        <a:rPr lang="en-GB" dirty="0"/>
                        <a:t>                                                                                                                                                  </a:t>
                      </a:r>
                      <a:r>
                        <a:rPr lang="en-GB" dirty="0">
                          <a:solidFill>
                            <a:srgbClr val="E9F0E8"/>
                          </a:solidFill>
                        </a:rPr>
                        <a:t>__________</a:t>
                      </a:r>
                      <a:r>
                        <a:rPr lang="en-GB" sz="2200" b="0" i="1" dirty="0">
                          <a:solidFill>
                            <a:srgbClr val="52876B"/>
                          </a:solidFill>
                        </a:rPr>
                        <a:t>ŠVIETIMO PASLAUGŲ:</a:t>
                      </a:r>
                      <a:endParaRPr lang="en-GB" sz="2200" b="0" dirty="0">
                        <a:solidFill>
                          <a:srgbClr val="52876B"/>
                        </a:solidFill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119384749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>
                        <a:buFont typeface="Wingdings" panose="05000000000000000000" pitchFamily="2" charset="2"/>
                        <a:buChar char="ü"/>
                      </a:pPr>
                      <a:r>
                        <a:rPr lang="lt-LT" sz="1800" b="0" i="1" dirty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highlight>
                            <a:srgbClr val="E9F0E8"/>
                          </a:highlight>
                          <a:latin typeface="Cambria" panose="02040503050406030204" pitchFamily="18" charset="0"/>
                          <a:ea typeface="Cambria" panose="02040503050406030204" pitchFamily="18" charset="0"/>
                        </a:rPr>
                        <a:t>Atnaujinti/sutvarkyti infrastruktūrą ir aplinką</a:t>
                      </a:r>
                      <a:r>
                        <a:rPr lang="en-GB" sz="1800" b="0" i="1" dirty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highlight>
                            <a:srgbClr val="E9F0E8"/>
                          </a:highlight>
                          <a:latin typeface="Cambria" panose="02040503050406030204" pitchFamily="18" charset="0"/>
                          <a:ea typeface="Cambria" panose="02040503050406030204" pitchFamily="18" charset="0"/>
                        </a:rPr>
                        <a:t> </a:t>
                      </a:r>
                      <a:r>
                        <a:rPr lang="lt-LT" sz="1200" b="0" i="1" dirty="0">
                          <a:effectLst/>
                          <a:highlight>
                            <a:srgbClr val="E9F0E8"/>
                          </a:highlight>
                          <a:latin typeface="Calibri" panose="020F0502020204030204" pitchFamily="34" charset="0"/>
                          <a:ea typeface="MS Mincho" panose="02020609040205080304" pitchFamily="49" charset="-128"/>
                        </a:rPr>
                        <a:t>(</a:t>
                      </a:r>
                      <a:r>
                        <a:rPr lang="lt-LT" sz="1200" b="0" i="1" dirty="0">
                          <a:effectLst/>
                          <a:highlight>
                            <a:srgbClr val="E9F0E8"/>
                          </a:highlight>
                          <a:latin typeface="Cambria" panose="02040503050406030204" pitchFamily="18" charset="0"/>
                          <a:ea typeface="Cambria" panose="02040503050406030204" pitchFamily="18" charset="0"/>
                        </a:rPr>
                        <a:t>dėl to, kad ji nėra saugi, neatitinkanti higienos normų reikalavimų, nesutvarkyta aplinka ir pan.; buvo paminėtos šios švietimo įstaigos – l/d „Rugelis“, Biržų „Aušros“ pagrindinė mokykla)</a:t>
                      </a:r>
                      <a:endParaRPr lang="lt-LT" sz="1200" b="0" i="1" dirty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highlight>
                          <a:srgbClr val="E9F0E8"/>
                        </a:highlight>
                        <a:latin typeface="Cambria" panose="02040503050406030204" pitchFamily="18" charset="0"/>
                        <a:ea typeface="Cambria" panose="02040503050406030204" pitchFamily="18" charset="0"/>
                      </a:endParaRPr>
                    </a:p>
                    <a:p>
                      <a:pPr>
                        <a:buFont typeface="Wingdings" panose="05000000000000000000" pitchFamily="2" charset="2"/>
                        <a:buChar char="ü"/>
                      </a:pPr>
                      <a:r>
                        <a:rPr lang="lt-LT" sz="1800" b="0" i="1" dirty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highlight>
                            <a:srgbClr val="E9F0E8"/>
                          </a:highlight>
                          <a:latin typeface="Cambria" panose="02040503050406030204" pitchFamily="18" charset="0"/>
                          <a:ea typeface="Cambria" panose="02040503050406030204" pitchFamily="18" charset="0"/>
                        </a:rPr>
                        <a:t>Gerinti mokinių pavėžėjimą</a:t>
                      </a:r>
                      <a:r>
                        <a:rPr lang="en-GB" sz="1800" b="0" i="1" dirty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highlight>
                            <a:srgbClr val="E9F0E8"/>
                          </a:highlight>
                          <a:latin typeface="Cambria" panose="02040503050406030204" pitchFamily="18" charset="0"/>
                          <a:ea typeface="Cambria" panose="02040503050406030204" pitchFamily="18" charset="0"/>
                        </a:rPr>
                        <a:t> </a:t>
                      </a:r>
                      <a:r>
                        <a:rPr lang="lt-LT" sz="1200" b="0" i="1" dirty="0">
                          <a:effectLst/>
                          <a:highlight>
                            <a:srgbClr val="E9F0E8"/>
                          </a:highlight>
                          <a:latin typeface="Cambria" panose="02040503050406030204" pitchFamily="18" charset="0"/>
                          <a:ea typeface="Cambria" panose="02040503050406030204" pitchFamily="18" charset="0"/>
                        </a:rPr>
                        <a:t>(centralizuojant jį, peržiūrint maršrutus, labiau pritaikant prie vaikų poreikių ir pan.)</a:t>
                      </a:r>
                      <a:endParaRPr lang="lt-LT" sz="1200" b="0" i="1" dirty="0">
                        <a:solidFill>
                          <a:srgbClr val="000000"/>
                        </a:solidFill>
                        <a:highlight>
                          <a:srgbClr val="E9F0E8"/>
                        </a:highlight>
                        <a:latin typeface="Cambria" panose="02040503050406030204" pitchFamily="18" charset="0"/>
                        <a:ea typeface="Cambria" panose="02040503050406030204" pitchFamily="18" charset="0"/>
                      </a:endParaRPr>
                    </a:p>
                    <a:p>
                      <a:pPr>
                        <a:buFont typeface="Wingdings" panose="05000000000000000000" pitchFamily="2" charset="2"/>
                        <a:buChar char="ü"/>
                      </a:pPr>
                      <a:r>
                        <a:rPr lang="lt-LT" sz="1800" b="0" i="1" dirty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highlight>
                            <a:srgbClr val="E9F0E8"/>
                          </a:highlight>
                          <a:latin typeface="Cambria" panose="02040503050406030204" pitchFamily="18" charset="0"/>
                          <a:ea typeface="Cambria" panose="02040503050406030204" pitchFamily="18" charset="0"/>
                        </a:rPr>
                        <a:t>Didinti neformalaus ugdymo prieinamumą</a:t>
                      </a:r>
                      <a:r>
                        <a:rPr lang="en-GB" sz="1800" b="0" i="1" dirty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highlight>
                            <a:srgbClr val="E9F0E8"/>
                          </a:highlight>
                          <a:latin typeface="Cambria" panose="02040503050406030204" pitchFamily="18" charset="0"/>
                          <a:ea typeface="Cambria" panose="02040503050406030204" pitchFamily="18" charset="0"/>
                        </a:rPr>
                        <a:t> </a:t>
                      </a:r>
                      <a:r>
                        <a:rPr lang="lt-LT" sz="1200" b="0" i="1" dirty="0">
                          <a:effectLst/>
                          <a:highlight>
                            <a:srgbClr val="E9F0E8"/>
                          </a:highlight>
                          <a:latin typeface="Cambria" panose="02040503050406030204" pitchFamily="18" charset="0"/>
                          <a:ea typeface="Cambria" panose="02040503050406030204" pitchFamily="18" charset="0"/>
                        </a:rPr>
                        <a:t>(akcentuotos kaimiškos vietovės, sporto būreliai ir Muzikos mokykla)</a:t>
                      </a:r>
                      <a:endParaRPr lang="lt-LT" sz="1200" b="0" i="1" dirty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highlight>
                          <a:srgbClr val="E9F0E8"/>
                        </a:highlight>
                        <a:latin typeface="Cambria" panose="02040503050406030204" pitchFamily="18" charset="0"/>
                        <a:ea typeface="Cambria" panose="02040503050406030204" pitchFamily="18" charset="0"/>
                      </a:endParaRPr>
                    </a:p>
                    <a:p>
                      <a:pPr>
                        <a:buFont typeface="Wingdings" panose="05000000000000000000" pitchFamily="2" charset="2"/>
                        <a:buChar char="ü"/>
                      </a:pPr>
                      <a:r>
                        <a:rPr lang="lt-LT" sz="1800" b="0" i="1" dirty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highlight>
                            <a:srgbClr val="E9F0E8"/>
                          </a:highlight>
                          <a:latin typeface="Cambria" panose="02040503050406030204" pitchFamily="18" charset="0"/>
                          <a:ea typeface="Cambria" panose="02040503050406030204" pitchFamily="18" charset="0"/>
                        </a:rPr>
                        <a:t>Kelti pedagogų kvalifikaciją</a:t>
                      </a:r>
                    </a:p>
                  </a:txBody>
                  <a:tcPr>
                    <a:solidFill>
                      <a:srgbClr val="E9F0E8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989251396"/>
                  </a:ext>
                </a:extLst>
              </a:tr>
            </a:tbl>
          </a:graphicData>
        </a:graphic>
      </p:graphicFrame>
      <p:pic>
        <p:nvPicPr>
          <p:cNvPr id="6" name="Grafinis elementas 5" descr="Classroom with solid fill">
            <a:extLst>
              <a:ext uri="{FF2B5EF4-FFF2-40B4-BE49-F238E27FC236}">
                <a16:creationId xmlns:a16="http://schemas.microsoft.com/office/drawing/2014/main" id="{06FC5870-C784-49A8-B3BE-AE6C8B7E8201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3"/>
              </a:ext>
            </a:extLst>
          </a:blip>
          <a:stretch>
            <a:fillRect/>
          </a:stretch>
        </p:blipFill>
        <p:spPr>
          <a:xfrm>
            <a:off x="838200" y="1608761"/>
            <a:ext cx="914400" cy="864286"/>
          </a:xfrm>
          <a:prstGeom prst="rect">
            <a:avLst/>
          </a:prstGeom>
        </p:spPr>
      </p:pic>
      <p:graphicFrame>
        <p:nvGraphicFramePr>
          <p:cNvPr id="7" name="Lentelė 4">
            <a:extLst>
              <a:ext uri="{FF2B5EF4-FFF2-40B4-BE49-F238E27FC236}">
                <a16:creationId xmlns:a16="http://schemas.microsoft.com/office/drawing/2014/main" id="{B356C345-9868-4DFE-B5DD-751514D1A063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570319840"/>
              </p:ext>
            </p:extLst>
          </p:nvPr>
        </p:nvGraphicFramePr>
        <p:xfrm>
          <a:off x="838200" y="3914500"/>
          <a:ext cx="11162122" cy="2164080"/>
        </p:xfrm>
        <a:graphic>
          <a:graphicData uri="http://schemas.openxmlformats.org/drawingml/2006/table">
            <a:tbl>
              <a:tblPr firstRow="1" bandRow="1">
                <a:tableStyleId>{9D7B26C5-4107-4FEC-AEDC-1716B250A1EF}</a:tableStyleId>
              </a:tblPr>
              <a:tblGrid>
                <a:gridCol w="11162122">
                  <a:extLst>
                    <a:ext uri="{9D8B030D-6E8A-4147-A177-3AD203B41FA5}">
                      <a16:colId xmlns:a16="http://schemas.microsoft.com/office/drawing/2014/main" val="2371711285"/>
                    </a:ext>
                  </a:extLst>
                </a:gridCol>
              </a:tblGrid>
              <a:tr h="370840">
                <a:tc>
                  <a:txBody>
                    <a:bodyPr/>
                    <a:lstStyle/>
                    <a:p>
                      <a:r>
                        <a:rPr lang="en-GB" dirty="0"/>
                        <a:t>                                                                                                                                                  </a:t>
                      </a:r>
                      <a:r>
                        <a:rPr lang="en-GB" dirty="0">
                          <a:solidFill>
                            <a:srgbClr val="E9F0E8"/>
                          </a:solidFill>
                        </a:rPr>
                        <a:t>__________</a:t>
                      </a:r>
                      <a:r>
                        <a:rPr lang="en-GB" sz="2200" b="0" i="1" dirty="0">
                          <a:solidFill>
                            <a:srgbClr val="52876B"/>
                          </a:solidFill>
                        </a:rPr>
                        <a:t>KULTŪROS, LAISVALAIKIO/ TURIZMO IR SPORTO PASLAUGŲ:</a:t>
                      </a:r>
                      <a:endParaRPr lang="en-GB" sz="2200" b="0" dirty="0">
                        <a:solidFill>
                          <a:srgbClr val="52876B"/>
                        </a:solidFill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119384749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>
                        <a:buFont typeface="Wingdings" panose="05000000000000000000" pitchFamily="2" charset="2"/>
                        <a:buChar char="ü"/>
                      </a:pPr>
                      <a:r>
                        <a:rPr lang="lt-LT" sz="1800" b="0" i="1" dirty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highlight>
                            <a:srgbClr val="E9F0E8"/>
                          </a:highlight>
                          <a:latin typeface="Cambria" panose="02040503050406030204" pitchFamily="18" charset="0"/>
                          <a:ea typeface="Cambria" panose="02040503050406030204" pitchFamily="18" charset="0"/>
                        </a:rPr>
                        <a:t>Reikia baseino</a:t>
                      </a:r>
                    </a:p>
                    <a:p>
                      <a:pPr>
                        <a:buFont typeface="Wingdings" panose="05000000000000000000" pitchFamily="2" charset="2"/>
                        <a:buChar char="ü"/>
                      </a:pPr>
                      <a:r>
                        <a:rPr lang="lt-LT" sz="1800" b="0" i="1" dirty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highlight>
                            <a:srgbClr val="E9F0E8"/>
                          </a:highlight>
                          <a:latin typeface="Cambria" panose="02040503050406030204" pitchFamily="18" charset="0"/>
                          <a:ea typeface="Cambria" panose="02040503050406030204" pitchFamily="18" charset="0"/>
                        </a:rPr>
                        <a:t>Reikia daugiau koncertų</a:t>
                      </a:r>
                      <a:endParaRPr lang="lt-LT" sz="1800" b="0" i="1" dirty="0">
                        <a:solidFill>
                          <a:srgbClr val="000000"/>
                        </a:solidFill>
                        <a:highlight>
                          <a:srgbClr val="E9F0E8"/>
                        </a:highlight>
                        <a:latin typeface="Cambria" panose="02040503050406030204" pitchFamily="18" charset="0"/>
                        <a:ea typeface="Cambria" panose="02040503050406030204" pitchFamily="18" charset="0"/>
                      </a:endParaRPr>
                    </a:p>
                    <a:p>
                      <a:pPr>
                        <a:buFont typeface="Wingdings" panose="05000000000000000000" pitchFamily="2" charset="2"/>
                        <a:buChar char="ü"/>
                      </a:pPr>
                      <a:r>
                        <a:rPr lang="lt-LT" sz="1800" b="0" i="1" dirty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highlight>
                            <a:srgbClr val="E9F0E8"/>
                          </a:highlight>
                          <a:latin typeface="Cambria" panose="02040503050406030204" pitchFamily="18" charset="0"/>
                          <a:ea typeface="Cambria" panose="02040503050406030204" pitchFamily="18" charset="0"/>
                        </a:rPr>
                        <a:t>Reikia vandens pramogų </a:t>
                      </a:r>
                      <a:r>
                        <a:rPr lang="lt-LT" sz="1200" b="0" i="1" dirty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highlight>
                            <a:srgbClr val="E9F0E8"/>
                          </a:highlight>
                          <a:latin typeface="Cambria" panose="02040503050406030204" pitchFamily="18" charset="0"/>
                          <a:ea typeface="Cambria" panose="02040503050406030204" pitchFamily="18" charset="0"/>
                        </a:rPr>
                        <a:t>(Wakeboard parko, prieplaukų ir pan.)</a:t>
                      </a:r>
                    </a:p>
                    <a:p>
                      <a:pPr>
                        <a:buFont typeface="Wingdings" panose="05000000000000000000" pitchFamily="2" charset="2"/>
                        <a:buChar char="ü"/>
                      </a:pPr>
                      <a:r>
                        <a:rPr lang="lt-LT" sz="1800" b="0" i="1" dirty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highlight>
                            <a:srgbClr val="E9F0E8"/>
                          </a:highlight>
                          <a:latin typeface="Cambria" panose="02040503050406030204" pitchFamily="18" charset="0"/>
                          <a:ea typeface="Cambria" panose="02040503050406030204" pitchFamily="18" charset="0"/>
                        </a:rPr>
                        <a:t>Reikia daugiau sporto rengini</a:t>
                      </a:r>
                      <a:r>
                        <a:rPr lang="lt-LT" sz="1800" b="0" i="1" dirty="0">
                          <a:solidFill>
                            <a:srgbClr val="000000"/>
                          </a:solidFill>
                          <a:highlight>
                            <a:srgbClr val="E9F0E8"/>
                          </a:highlight>
                          <a:latin typeface="Cambria" panose="02040503050406030204" pitchFamily="18" charset="0"/>
                          <a:ea typeface="Cambria" panose="02040503050406030204" pitchFamily="18" charset="0"/>
                        </a:rPr>
                        <a:t>ų </a:t>
                      </a:r>
                      <a:r>
                        <a:rPr lang="lt-LT" sz="1200" b="0" i="1" dirty="0">
                          <a:solidFill>
                            <a:srgbClr val="000000"/>
                          </a:solidFill>
                          <a:highlight>
                            <a:srgbClr val="E9F0E8"/>
                          </a:highlight>
                          <a:latin typeface="Cambria" panose="02040503050406030204" pitchFamily="18" charset="0"/>
                          <a:ea typeface="Cambria" panose="02040503050406030204" pitchFamily="18" charset="0"/>
                        </a:rPr>
                        <a:t>(ypač masinių, fizinio aktyvumo)</a:t>
                      </a:r>
                    </a:p>
                    <a:p>
                      <a:pPr>
                        <a:buFont typeface="Wingdings" panose="05000000000000000000" pitchFamily="2" charset="2"/>
                        <a:buChar char="ü"/>
                      </a:pPr>
                      <a:r>
                        <a:rPr lang="lt-LT" sz="1800" b="0" i="1" dirty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highlight>
                            <a:srgbClr val="E9F0E8"/>
                          </a:highlight>
                          <a:latin typeface="Cambria" panose="02040503050406030204" pitchFamily="18" charset="0"/>
                          <a:ea typeface="Cambria" panose="02040503050406030204" pitchFamily="18" charset="0"/>
                        </a:rPr>
                        <a:t>Reikia daugiau įvairių sporto varžybų</a:t>
                      </a:r>
                    </a:p>
                  </a:txBody>
                  <a:tcPr>
                    <a:solidFill>
                      <a:srgbClr val="E9F0E8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989251396"/>
                  </a:ext>
                </a:extLst>
              </a:tr>
            </a:tbl>
          </a:graphicData>
        </a:graphic>
      </p:graphicFrame>
      <p:pic>
        <p:nvPicPr>
          <p:cNvPr id="9" name="Grafinis elementas 8" descr="Stadium with solid fill">
            <a:extLst>
              <a:ext uri="{FF2B5EF4-FFF2-40B4-BE49-F238E27FC236}">
                <a16:creationId xmlns:a16="http://schemas.microsoft.com/office/drawing/2014/main" id="{45880AE5-603F-4D92-B8B5-6E37638602AB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5"/>
              </a:ext>
            </a:extLst>
          </a:blip>
          <a:stretch>
            <a:fillRect/>
          </a:stretch>
        </p:blipFill>
        <p:spPr>
          <a:xfrm>
            <a:off x="925398" y="3786337"/>
            <a:ext cx="914400" cy="9144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16321203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Pavadinimas 1">
            <a:extLst>
              <a:ext uri="{FF2B5EF4-FFF2-40B4-BE49-F238E27FC236}">
                <a16:creationId xmlns:a16="http://schemas.microsoft.com/office/drawing/2014/main" id="{28F9220A-CF89-474B-A801-477E845D742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743932" y="213953"/>
            <a:ext cx="11067854" cy="1325563"/>
          </a:xfrm>
        </p:spPr>
        <p:txBody>
          <a:bodyPr>
            <a:normAutofit fontScale="90000"/>
          </a:bodyPr>
          <a:lstStyle/>
          <a:p>
            <a:r>
              <a:rPr lang="en-GB" dirty="0">
                <a:solidFill>
                  <a:srgbClr val="52876B"/>
                </a:solidFill>
              </a:rPr>
              <a:t>PASIŪLYMAI DĖL VIEŠŲJŲ PASLAUGŲ KOKYBĖS IR PRIEINAMUMO GERINIMO (II):</a:t>
            </a:r>
            <a:endParaRPr lang="lt-LT" dirty="0"/>
          </a:p>
        </p:txBody>
      </p:sp>
      <p:graphicFrame>
        <p:nvGraphicFramePr>
          <p:cNvPr id="4" name="Lentelė 4">
            <a:extLst>
              <a:ext uri="{FF2B5EF4-FFF2-40B4-BE49-F238E27FC236}">
                <a16:creationId xmlns:a16="http://schemas.microsoft.com/office/drawing/2014/main" id="{82912791-18AE-46F2-A943-B3BEAD77088D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960765035"/>
              </p:ext>
            </p:extLst>
          </p:nvPr>
        </p:nvGraphicFramePr>
        <p:xfrm>
          <a:off x="838200" y="1690688"/>
          <a:ext cx="11162122" cy="2438400"/>
        </p:xfrm>
        <a:graphic>
          <a:graphicData uri="http://schemas.openxmlformats.org/drawingml/2006/table">
            <a:tbl>
              <a:tblPr firstRow="1" bandRow="1">
                <a:tableStyleId>{9D7B26C5-4107-4FEC-AEDC-1716B250A1EF}</a:tableStyleId>
              </a:tblPr>
              <a:tblGrid>
                <a:gridCol w="11162122">
                  <a:extLst>
                    <a:ext uri="{9D8B030D-6E8A-4147-A177-3AD203B41FA5}">
                      <a16:colId xmlns:a16="http://schemas.microsoft.com/office/drawing/2014/main" val="2371711285"/>
                    </a:ext>
                  </a:extLst>
                </a:gridCol>
              </a:tblGrid>
              <a:tr h="370840">
                <a:tc>
                  <a:txBody>
                    <a:bodyPr/>
                    <a:lstStyle/>
                    <a:p>
                      <a:r>
                        <a:rPr lang="en-GB" dirty="0"/>
                        <a:t>                                                                                                                                                  </a:t>
                      </a:r>
                      <a:r>
                        <a:rPr lang="en-GB" dirty="0">
                          <a:solidFill>
                            <a:srgbClr val="E9F0E8"/>
                          </a:solidFill>
                        </a:rPr>
                        <a:t>__________</a:t>
                      </a:r>
                      <a:r>
                        <a:rPr lang="en-GB" sz="2200" b="0" i="1" dirty="0">
                          <a:solidFill>
                            <a:srgbClr val="52876B"/>
                          </a:solidFill>
                        </a:rPr>
                        <a:t>SVEIKATOS PRIEŽIŪROS PASLAUGŲ:</a:t>
                      </a:r>
                      <a:endParaRPr lang="en-GB" sz="2200" b="0" dirty="0">
                        <a:solidFill>
                          <a:srgbClr val="52876B"/>
                        </a:solidFill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119384749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>
                        <a:buFont typeface="Wingdings" panose="05000000000000000000" pitchFamily="2" charset="2"/>
                        <a:buChar char="ü"/>
                      </a:pPr>
                      <a:r>
                        <a:rPr lang="lt-LT" sz="1800" b="0" i="1" noProof="0" dirty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highlight>
                            <a:srgbClr val="E9F0E8"/>
                          </a:highlight>
                          <a:latin typeface="Cambria" panose="02040503050406030204" pitchFamily="18" charset="0"/>
                          <a:ea typeface="Cambria" panose="02040503050406030204" pitchFamily="18" charset="0"/>
                        </a:rPr>
                        <a:t>Didinti/ gerinti medicinos personalo bendravimo kultūrą</a:t>
                      </a:r>
                      <a:r>
                        <a:rPr lang="lt-LT" sz="1800" b="0" i="1" noProof="0" dirty="0">
                          <a:solidFill>
                            <a:srgbClr val="000000"/>
                          </a:solidFill>
                          <a:highlight>
                            <a:srgbClr val="E9F0E8"/>
                          </a:highlight>
                          <a:latin typeface="Cambria" panose="02040503050406030204" pitchFamily="18" charset="0"/>
                          <a:ea typeface="Cambria" panose="02040503050406030204" pitchFamily="18" charset="0"/>
                        </a:rPr>
                        <a:t>, daugiau dėmesio skirti pacientui</a:t>
                      </a:r>
                    </a:p>
                    <a:p>
                      <a:pPr>
                        <a:buFont typeface="Wingdings" panose="05000000000000000000" pitchFamily="2" charset="2"/>
                        <a:buChar char="ü"/>
                      </a:pPr>
                      <a:r>
                        <a:rPr lang="lt-LT" sz="1800" b="0" i="1" noProof="0" dirty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highlight>
                            <a:srgbClr val="E9F0E8"/>
                          </a:highlight>
                          <a:latin typeface="Cambria" panose="02040503050406030204" pitchFamily="18" charset="0"/>
                          <a:ea typeface="Cambria" panose="02040503050406030204" pitchFamily="18" charset="0"/>
                        </a:rPr>
                        <a:t>Plėsti gydytojų specialistų spektrą</a:t>
                      </a:r>
                      <a:endParaRPr lang="lt-LT" sz="1200" b="0" i="1" noProof="0" dirty="0">
                        <a:solidFill>
                          <a:srgbClr val="000000"/>
                        </a:solidFill>
                        <a:highlight>
                          <a:srgbClr val="E9F0E8"/>
                        </a:highlight>
                        <a:latin typeface="Cambria" panose="02040503050406030204" pitchFamily="18" charset="0"/>
                        <a:ea typeface="Cambria" panose="02040503050406030204" pitchFamily="18" charset="0"/>
                      </a:endParaRPr>
                    </a:p>
                    <a:p>
                      <a:pPr>
                        <a:buFont typeface="Wingdings" panose="05000000000000000000" pitchFamily="2" charset="2"/>
                        <a:buChar char="ü"/>
                      </a:pPr>
                      <a:r>
                        <a:rPr lang="lt-LT" sz="1800" b="0" i="1" noProof="0" dirty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highlight>
                            <a:srgbClr val="E9F0E8"/>
                          </a:highlight>
                          <a:latin typeface="Cambria" panose="02040503050406030204" pitchFamily="18" charset="0"/>
                          <a:ea typeface="Cambria" panose="02040503050406030204" pitchFamily="18" charset="0"/>
                        </a:rPr>
                        <a:t>Pritraukti jaunus </a:t>
                      </a:r>
                      <a:r>
                        <a:rPr lang="lt-LT" sz="1800" b="0" i="1" noProof="0" dirty="0" err="1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highlight>
                            <a:srgbClr val="E9F0E8"/>
                          </a:highlight>
                          <a:latin typeface="Cambria" panose="02040503050406030204" pitchFamily="18" charset="0"/>
                          <a:ea typeface="Cambria" panose="02040503050406030204" pitchFamily="18" charset="0"/>
                        </a:rPr>
                        <a:t>specialist</a:t>
                      </a:r>
                      <a:r>
                        <a:rPr lang="en-GB" sz="1800" b="0" i="1" noProof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highlight>
                            <a:srgbClr val="E9F0E8"/>
                          </a:highlight>
                          <a:latin typeface="Cambria" panose="02040503050406030204" pitchFamily="18" charset="0"/>
                          <a:ea typeface="Cambria" panose="02040503050406030204" pitchFamily="18" charset="0"/>
                        </a:rPr>
                        <a:t>u</a:t>
                      </a:r>
                      <a:r>
                        <a:rPr lang="en-GB" sz="1800" b="0" i="1" noProof="0" dirty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highlight>
                            <a:srgbClr val="E9F0E8"/>
                          </a:highlight>
                          <a:latin typeface="Cambria" panose="02040503050406030204" pitchFamily="18" charset="0"/>
                          <a:ea typeface="Cambria" panose="02040503050406030204" pitchFamily="18" charset="0"/>
                        </a:rPr>
                        <a:t>s</a:t>
                      </a:r>
                      <a:r>
                        <a:rPr lang="lt-LT" sz="1800" b="0" i="1" noProof="0">
                          <a:solidFill>
                            <a:srgbClr val="000000"/>
                          </a:solidFill>
                          <a:highlight>
                            <a:srgbClr val="E9F0E8"/>
                          </a:highlight>
                          <a:latin typeface="Cambria" panose="02040503050406030204" pitchFamily="18" charset="0"/>
                          <a:ea typeface="Cambria" panose="02040503050406030204" pitchFamily="18" charset="0"/>
                        </a:rPr>
                        <a:t> </a:t>
                      </a:r>
                      <a:endParaRPr lang="lt-LT" sz="1200" b="0" i="1" noProof="0" dirty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highlight>
                          <a:srgbClr val="E9F0E8"/>
                        </a:highlight>
                        <a:latin typeface="Cambria" panose="02040503050406030204" pitchFamily="18" charset="0"/>
                        <a:ea typeface="Cambria" panose="02040503050406030204" pitchFamily="18" charset="0"/>
                      </a:endParaRPr>
                    </a:p>
                    <a:p>
                      <a:pPr>
                        <a:buFont typeface="Wingdings" panose="05000000000000000000" pitchFamily="2" charset="2"/>
                        <a:buChar char="ü"/>
                      </a:pPr>
                      <a:r>
                        <a:rPr lang="lt-LT" sz="1800" b="0" i="1" noProof="0" dirty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highlight>
                            <a:srgbClr val="E9F0E8"/>
                          </a:highlight>
                          <a:latin typeface="Cambria" panose="02040503050406030204" pitchFamily="18" charset="0"/>
                          <a:ea typeface="Cambria" panose="02040503050406030204" pitchFamily="18" charset="0"/>
                        </a:rPr>
                        <a:t>Mažinti laukiančiųjų eiles</a:t>
                      </a:r>
                    </a:p>
                    <a:p>
                      <a:pPr>
                        <a:buFont typeface="Wingdings" panose="05000000000000000000" pitchFamily="2" charset="2"/>
                        <a:buChar char="ü"/>
                      </a:pPr>
                      <a:r>
                        <a:rPr lang="lt-LT" sz="1800" b="0" i="1" noProof="0" dirty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highlight>
                            <a:srgbClr val="E9F0E8"/>
                          </a:highlight>
                          <a:latin typeface="Cambria" panose="02040503050406030204" pitchFamily="18" charset="0"/>
                          <a:ea typeface="Cambria" panose="02040503050406030204" pitchFamily="18" charset="0"/>
                        </a:rPr>
                        <a:t>Kelti medicinos darbuotojų kompetenciją</a:t>
                      </a:r>
                    </a:p>
                    <a:p>
                      <a:pPr>
                        <a:buFont typeface="Wingdings" panose="05000000000000000000" pitchFamily="2" charset="2"/>
                        <a:buChar char="ü"/>
                      </a:pPr>
                      <a:r>
                        <a:rPr lang="lt-LT" sz="1800" b="0" i="1" noProof="0" dirty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highlight>
                            <a:srgbClr val="E9F0E8"/>
                          </a:highlight>
                          <a:latin typeface="Cambria" panose="02040503050406030204" pitchFamily="18" charset="0"/>
                          <a:ea typeface="Cambria" panose="02040503050406030204" pitchFamily="18" charset="0"/>
                        </a:rPr>
                        <a:t>Atnaujinti/plėsti medicinos įrangą</a:t>
                      </a:r>
                    </a:p>
                  </a:txBody>
                  <a:tcPr>
                    <a:solidFill>
                      <a:srgbClr val="E9F0E8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989251396"/>
                  </a:ext>
                </a:extLst>
              </a:tr>
            </a:tbl>
          </a:graphicData>
        </a:graphic>
      </p:graphicFrame>
      <p:graphicFrame>
        <p:nvGraphicFramePr>
          <p:cNvPr id="7" name="Lentelė 4">
            <a:extLst>
              <a:ext uri="{FF2B5EF4-FFF2-40B4-BE49-F238E27FC236}">
                <a16:creationId xmlns:a16="http://schemas.microsoft.com/office/drawing/2014/main" id="{B356C345-9868-4DFE-B5DD-751514D1A063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857039664"/>
              </p:ext>
            </p:extLst>
          </p:nvPr>
        </p:nvGraphicFramePr>
        <p:xfrm>
          <a:off x="838200" y="4280260"/>
          <a:ext cx="11162122" cy="2164080"/>
        </p:xfrm>
        <a:graphic>
          <a:graphicData uri="http://schemas.openxmlformats.org/drawingml/2006/table">
            <a:tbl>
              <a:tblPr firstRow="1" bandRow="1">
                <a:tableStyleId>{9D7B26C5-4107-4FEC-AEDC-1716B250A1EF}</a:tableStyleId>
              </a:tblPr>
              <a:tblGrid>
                <a:gridCol w="11162122">
                  <a:extLst>
                    <a:ext uri="{9D8B030D-6E8A-4147-A177-3AD203B41FA5}">
                      <a16:colId xmlns:a16="http://schemas.microsoft.com/office/drawing/2014/main" val="2371711285"/>
                    </a:ext>
                  </a:extLst>
                </a:gridCol>
              </a:tblGrid>
              <a:tr h="370840">
                <a:tc>
                  <a:txBody>
                    <a:bodyPr/>
                    <a:lstStyle/>
                    <a:p>
                      <a:r>
                        <a:rPr lang="en-GB" dirty="0"/>
                        <a:t>                                                                                                                                                  </a:t>
                      </a:r>
                      <a:r>
                        <a:rPr lang="en-GB" dirty="0">
                          <a:solidFill>
                            <a:srgbClr val="E9F0E8"/>
                          </a:solidFill>
                        </a:rPr>
                        <a:t>__________</a:t>
                      </a:r>
                      <a:r>
                        <a:rPr lang="en-GB" sz="2200" b="0" i="1" dirty="0">
                          <a:solidFill>
                            <a:srgbClr val="52876B"/>
                          </a:solidFill>
                        </a:rPr>
                        <a:t>SOCIALINIŲ PASLAUGŲ:</a:t>
                      </a:r>
                      <a:endParaRPr lang="en-GB" sz="2200" b="0" dirty="0">
                        <a:solidFill>
                          <a:srgbClr val="52876B"/>
                        </a:solidFill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119384749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>
                        <a:buFont typeface="Wingdings" panose="05000000000000000000" pitchFamily="2" charset="2"/>
                        <a:buChar char="ü"/>
                      </a:pPr>
                      <a:r>
                        <a:rPr lang="lt-LT" sz="1800" b="0" i="1" dirty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highlight>
                            <a:srgbClr val="E9F0E8"/>
                          </a:highlight>
                          <a:latin typeface="Cambria" panose="02040503050406030204" pitchFamily="18" charset="0"/>
                          <a:ea typeface="Cambria" panose="02040503050406030204" pitchFamily="18" charset="0"/>
                        </a:rPr>
                        <a:t>Gerinti informacijos apie socialines paslaugas sklaidą</a:t>
                      </a:r>
                      <a:endParaRPr lang="lt-LT" sz="1800" b="0" i="1" dirty="0">
                        <a:solidFill>
                          <a:srgbClr val="000000"/>
                        </a:solidFill>
                        <a:highlight>
                          <a:srgbClr val="E9F0E8"/>
                        </a:highlight>
                        <a:latin typeface="Cambria" panose="02040503050406030204" pitchFamily="18" charset="0"/>
                        <a:ea typeface="Cambria" panose="02040503050406030204" pitchFamily="18" charset="0"/>
                      </a:endParaRPr>
                    </a:p>
                    <a:p>
                      <a:pPr>
                        <a:buFont typeface="Wingdings" panose="05000000000000000000" pitchFamily="2" charset="2"/>
                        <a:buChar char="ü"/>
                      </a:pPr>
                      <a:r>
                        <a:rPr lang="lt-LT" sz="1800" b="0" i="1" dirty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highlight>
                            <a:srgbClr val="E9F0E8"/>
                          </a:highlight>
                          <a:latin typeface="Cambria" panose="02040503050406030204" pitchFamily="18" charset="0"/>
                          <a:ea typeface="Cambria" panose="02040503050406030204" pitchFamily="18" charset="0"/>
                        </a:rPr>
                        <a:t>Gerinti darbuotojų mandagumą, bendravimo kultūrą, sąžiningumą</a:t>
                      </a:r>
                      <a:endParaRPr lang="lt-LT" sz="1200" b="0" i="1" dirty="0">
                        <a:solidFill>
                          <a:srgbClr val="000000"/>
                        </a:solidFill>
                        <a:highlight>
                          <a:srgbClr val="E9F0E8"/>
                        </a:highlight>
                        <a:latin typeface="Cambria" panose="02040503050406030204" pitchFamily="18" charset="0"/>
                        <a:ea typeface="Cambria" panose="02040503050406030204" pitchFamily="18" charset="0"/>
                      </a:endParaRPr>
                    </a:p>
                    <a:p>
                      <a:pPr>
                        <a:buFont typeface="Wingdings" panose="05000000000000000000" pitchFamily="2" charset="2"/>
                        <a:buChar char="ü"/>
                      </a:pPr>
                      <a:r>
                        <a:rPr lang="lt-LT" sz="1800" b="0" i="1" dirty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highlight>
                            <a:srgbClr val="E9F0E8"/>
                          </a:highlight>
                          <a:latin typeface="Cambria" panose="02040503050406030204" pitchFamily="18" charset="0"/>
                          <a:ea typeface="Cambria" panose="02040503050406030204" pitchFamily="18" charset="0"/>
                        </a:rPr>
                        <a:t>Kelti socialinių darbuotojų kvalifikaciją</a:t>
                      </a:r>
                    </a:p>
                    <a:p>
                      <a:pPr>
                        <a:buFont typeface="Wingdings" panose="05000000000000000000" pitchFamily="2" charset="2"/>
                        <a:buChar char="ü"/>
                      </a:pPr>
                      <a:r>
                        <a:rPr lang="lt-LT" sz="1800" b="0" i="1" dirty="0">
                          <a:solidFill>
                            <a:srgbClr val="000000"/>
                          </a:solidFill>
                          <a:highlight>
                            <a:srgbClr val="E9F0E8"/>
                          </a:highlight>
                          <a:latin typeface="Cambria" panose="02040503050406030204" pitchFamily="18" charset="0"/>
                          <a:ea typeface="Cambria" panose="02040503050406030204" pitchFamily="18" charset="0"/>
                        </a:rPr>
                        <a:t>Plėsti socialinių paslaugų spektrą </a:t>
                      </a:r>
                      <a:r>
                        <a:rPr lang="lt-LT" sz="1400" b="0" i="1" dirty="0">
                          <a:solidFill>
                            <a:srgbClr val="000000"/>
                          </a:solidFill>
                          <a:highlight>
                            <a:srgbClr val="E9F0E8"/>
                          </a:highlight>
                          <a:latin typeface="Cambria" panose="02040503050406030204" pitchFamily="18" charset="0"/>
                          <a:ea typeface="Cambria" panose="02040503050406030204" pitchFamily="18" charset="0"/>
                        </a:rPr>
                        <a:t>(įvairesnių SP senyvo amžiaus, neįgaliems asmenims, atokvėpio paslaugų, kt.)</a:t>
                      </a:r>
                      <a:endParaRPr lang="lt-LT" sz="1400" b="0" i="1" dirty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highlight>
                          <a:srgbClr val="E9F0E8"/>
                        </a:highlight>
                        <a:latin typeface="Cambria" panose="02040503050406030204" pitchFamily="18" charset="0"/>
                        <a:ea typeface="Cambria" panose="02040503050406030204" pitchFamily="18" charset="0"/>
                      </a:endParaRPr>
                    </a:p>
                    <a:p>
                      <a:pPr>
                        <a:buFont typeface="Wingdings" panose="05000000000000000000" pitchFamily="2" charset="2"/>
                        <a:buChar char="ü"/>
                      </a:pPr>
                      <a:r>
                        <a:rPr lang="lt-LT" sz="1800" b="0" i="1" dirty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highlight>
                            <a:srgbClr val="E9F0E8"/>
                          </a:highlight>
                          <a:latin typeface="Cambria" panose="02040503050406030204" pitchFamily="18" charset="0"/>
                          <a:ea typeface="Cambria" panose="02040503050406030204" pitchFamily="18" charset="0"/>
                        </a:rPr>
                        <a:t>Gerinti/ plėsti socialinį būstą</a:t>
                      </a:r>
                    </a:p>
                  </a:txBody>
                  <a:tcPr>
                    <a:solidFill>
                      <a:srgbClr val="E9F0E8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989251396"/>
                  </a:ext>
                </a:extLst>
              </a:tr>
            </a:tbl>
          </a:graphicData>
        </a:graphic>
      </p:graphicFrame>
      <p:pic>
        <p:nvPicPr>
          <p:cNvPr id="5" name="Grafinis elementas 4" descr="Doctor female with solid fill">
            <a:extLst>
              <a:ext uri="{FF2B5EF4-FFF2-40B4-BE49-F238E27FC236}">
                <a16:creationId xmlns:a16="http://schemas.microsoft.com/office/drawing/2014/main" id="{D236BA89-02F1-423D-9730-1DA38EBC44EC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3"/>
              </a:ext>
            </a:extLst>
          </a:blip>
          <a:stretch>
            <a:fillRect/>
          </a:stretch>
        </p:blipFill>
        <p:spPr>
          <a:xfrm>
            <a:off x="925398" y="1574360"/>
            <a:ext cx="914400" cy="914400"/>
          </a:xfrm>
          <a:prstGeom prst="rect">
            <a:avLst/>
          </a:prstGeom>
        </p:spPr>
      </p:pic>
      <p:pic>
        <p:nvPicPr>
          <p:cNvPr id="10" name="Grafinis elementas 9" descr="Care with solid fill">
            <a:extLst>
              <a:ext uri="{FF2B5EF4-FFF2-40B4-BE49-F238E27FC236}">
                <a16:creationId xmlns:a16="http://schemas.microsoft.com/office/drawing/2014/main" id="{C7CA8FAE-4DB6-4927-9E35-F48A3BFAE381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5"/>
              </a:ext>
            </a:extLst>
          </a:blip>
          <a:stretch>
            <a:fillRect/>
          </a:stretch>
        </p:blipFill>
        <p:spPr>
          <a:xfrm>
            <a:off x="925398" y="4193486"/>
            <a:ext cx="914400" cy="9144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68386210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Pavadinimas 1">
            <a:extLst>
              <a:ext uri="{FF2B5EF4-FFF2-40B4-BE49-F238E27FC236}">
                <a16:creationId xmlns:a16="http://schemas.microsoft.com/office/drawing/2014/main" id="{F8838073-98AD-4779-B8C9-E81E48790A4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796315" y="-170658"/>
            <a:ext cx="11395684" cy="1325563"/>
          </a:xfrm>
        </p:spPr>
        <p:txBody>
          <a:bodyPr>
            <a:noAutofit/>
          </a:bodyPr>
          <a:lstStyle/>
          <a:p>
            <a:r>
              <a:rPr lang="en-GB" sz="3200" dirty="0">
                <a:solidFill>
                  <a:srgbClr val="52876B"/>
                </a:solidFill>
              </a:rPr>
              <a:t>GYVENTOJŲ APTARNAVIMO </a:t>
            </a:r>
            <a:r>
              <a:rPr lang="en-GB" sz="3200">
                <a:solidFill>
                  <a:srgbClr val="52876B"/>
                </a:solidFill>
              </a:rPr>
              <a:t>KOKYBĖS VERTINIMAS</a:t>
            </a:r>
            <a:endParaRPr lang="lt-LT" sz="3200" dirty="0"/>
          </a:p>
        </p:txBody>
      </p:sp>
      <p:sp>
        <p:nvSpPr>
          <p:cNvPr id="14" name="Rectangle 8">
            <a:extLst>
              <a:ext uri="{FF2B5EF4-FFF2-40B4-BE49-F238E27FC236}">
                <a16:creationId xmlns:a16="http://schemas.microsoft.com/office/drawing/2014/main" id="{DE5648C6-EB60-4943-A531-B8CA86CCE6CA}"/>
              </a:ext>
            </a:extLst>
          </p:cNvPr>
          <p:cNvSpPr>
            <a:spLocks noChangeArrowheads="1"/>
          </p:cNvSpPr>
          <p:nvPr/>
        </p:nvSpPr>
        <p:spPr bwMode="auto">
          <a:xfrm>
            <a:off x="4624387" y="1671638"/>
            <a:ext cx="121920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lt-LT"/>
          </a:p>
        </p:txBody>
      </p:sp>
      <p:sp>
        <p:nvSpPr>
          <p:cNvPr id="15" name="Rectangle 11">
            <a:extLst>
              <a:ext uri="{FF2B5EF4-FFF2-40B4-BE49-F238E27FC236}">
                <a16:creationId xmlns:a16="http://schemas.microsoft.com/office/drawing/2014/main" id="{65963F08-033F-40CA-AB46-A90EC135C6D3}"/>
              </a:ext>
            </a:extLst>
          </p:cNvPr>
          <p:cNvSpPr>
            <a:spLocks noChangeArrowheads="1"/>
          </p:cNvSpPr>
          <p:nvPr/>
        </p:nvSpPr>
        <p:spPr bwMode="auto">
          <a:xfrm>
            <a:off x="4624387" y="2128838"/>
            <a:ext cx="12192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lt-LT"/>
          </a:p>
        </p:txBody>
      </p:sp>
      <p:sp>
        <p:nvSpPr>
          <p:cNvPr id="16" name="Rectangle 12">
            <a:extLst>
              <a:ext uri="{FF2B5EF4-FFF2-40B4-BE49-F238E27FC236}">
                <a16:creationId xmlns:a16="http://schemas.microsoft.com/office/drawing/2014/main" id="{CB0DE31F-A52F-4C52-88A0-EA5A62A77B10}"/>
              </a:ext>
            </a:extLst>
          </p:cNvPr>
          <p:cNvSpPr>
            <a:spLocks noChangeArrowheads="1"/>
          </p:cNvSpPr>
          <p:nvPr/>
        </p:nvSpPr>
        <p:spPr bwMode="auto">
          <a:xfrm>
            <a:off x="4624387" y="4510088"/>
            <a:ext cx="12192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lt-LT"/>
          </a:p>
        </p:txBody>
      </p:sp>
      <p:cxnSp>
        <p:nvCxnSpPr>
          <p:cNvPr id="18" name="Tiesioji jungtis 17">
            <a:extLst>
              <a:ext uri="{FF2B5EF4-FFF2-40B4-BE49-F238E27FC236}">
                <a16:creationId xmlns:a16="http://schemas.microsoft.com/office/drawing/2014/main" id="{D685D746-BA27-4456-B54B-75F32F0CE558}"/>
              </a:ext>
            </a:extLst>
          </p:cNvPr>
          <p:cNvCxnSpPr/>
          <p:nvPr/>
        </p:nvCxnSpPr>
        <p:spPr>
          <a:xfrm flipV="1">
            <a:off x="5342572" y="12890500"/>
            <a:ext cx="5791200" cy="0"/>
          </a:xfrm>
          <a:prstGeom prst="line">
            <a:avLst/>
          </a:prstGeom>
          <a:ln>
            <a:solidFill>
              <a:schemeClr val="accent2">
                <a:lumMod val="75000"/>
              </a:schemeClr>
            </a:solidFill>
            <a:prstDash val="dash"/>
          </a:ln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</p:cxnSp>
      <p:sp>
        <p:nvSpPr>
          <p:cNvPr id="24" name="Rectangle 20">
            <a:extLst>
              <a:ext uri="{FF2B5EF4-FFF2-40B4-BE49-F238E27FC236}">
                <a16:creationId xmlns:a16="http://schemas.microsoft.com/office/drawing/2014/main" id="{9C08F06F-74ED-45A9-B222-A8772359AEF6}"/>
              </a:ext>
            </a:extLst>
          </p:cNvPr>
          <p:cNvSpPr>
            <a:spLocks noChangeArrowheads="1"/>
          </p:cNvSpPr>
          <p:nvPr/>
        </p:nvSpPr>
        <p:spPr bwMode="auto">
          <a:xfrm>
            <a:off x="4624387" y="3962400"/>
            <a:ext cx="121920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lt-LT"/>
          </a:p>
        </p:txBody>
      </p:sp>
      <p:sp>
        <p:nvSpPr>
          <p:cNvPr id="25" name="Rectangle 23">
            <a:extLst>
              <a:ext uri="{FF2B5EF4-FFF2-40B4-BE49-F238E27FC236}">
                <a16:creationId xmlns:a16="http://schemas.microsoft.com/office/drawing/2014/main" id="{E7E74321-A8E2-4A2E-B505-433F38F14791}"/>
              </a:ext>
            </a:extLst>
          </p:cNvPr>
          <p:cNvSpPr>
            <a:spLocks noChangeArrowheads="1"/>
          </p:cNvSpPr>
          <p:nvPr/>
        </p:nvSpPr>
        <p:spPr bwMode="auto">
          <a:xfrm>
            <a:off x="4769963" y="4419600"/>
            <a:ext cx="12192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lt-LT"/>
          </a:p>
        </p:txBody>
      </p:sp>
      <p:sp>
        <p:nvSpPr>
          <p:cNvPr id="26" name="Rectangle 24">
            <a:extLst>
              <a:ext uri="{FF2B5EF4-FFF2-40B4-BE49-F238E27FC236}">
                <a16:creationId xmlns:a16="http://schemas.microsoft.com/office/drawing/2014/main" id="{17EA1256-ED37-49AB-AD9F-4D741BB3BB11}"/>
              </a:ext>
            </a:extLst>
          </p:cNvPr>
          <p:cNvSpPr>
            <a:spLocks noChangeArrowheads="1"/>
          </p:cNvSpPr>
          <p:nvPr/>
        </p:nvSpPr>
        <p:spPr bwMode="auto">
          <a:xfrm>
            <a:off x="4624387" y="7696200"/>
            <a:ext cx="12192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lt-LT"/>
          </a:p>
        </p:txBody>
      </p:sp>
      <p:sp>
        <p:nvSpPr>
          <p:cNvPr id="8" name="Rectangle 11">
            <a:extLst>
              <a:ext uri="{FF2B5EF4-FFF2-40B4-BE49-F238E27FC236}">
                <a16:creationId xmlns:a16="http://schemas.microsoft.com/office/drawing/2014/main" id="{99BD384C-DD0B-40D8-9CC6-BC8EE8DE8128}"/>
              </a:ext>
            </a:extLst>
          </p:cNvPr>
          <p:cNvSpPr>
            <a:spLocks noChangeArrowheads="1"/>
          </p:cNvSpPr>
          <p:nvPr/>
        </p:nvSpPr>
        <p:spPr bwMode="auto">
          <a:xfrm>
            <a:off x="5175315" y="1938337"/>
            <a:ext cx="121920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lt-LT"/>
          </a:p>
        </p:txBody>
      </p:sp>
      <p:sp>
        <p:nvSpPr>
          <p:cNvPr id="9" name="Rectangle 15">
            <a:extLst>
              <a:ext uri="{FF2B5EF4-FFF2-40B4-BE49-F238E27FC236}">
                <a16:creationId xmlns:a16="http://schemas.microsoft.com/office/drawing/2014/main" id="{241EDE10-5ED8-48ED-9B92-84C69707C57B}"/>
              </a:ext>
            </a:extLst>
          </p:cNvPr>
          <p:cNvSpPr>
            <a:spLocks noChangeArrowheads="1"/>
          </p:cNvSpPr>
          <p:nvPr/>
        </p:nvSpPr>
        <p:spPr bwMode="auto">
          <a:xfrm>
            <a:off x="5175315" y="2395537"/>
            <a:ext cx="12192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lt-LT"/>
          </a:p>
        </p:txBody>
      </p:sp>
      <p:sp>
        <p:nvSpPr>
          <p:cNvPr id="10" name="Rectangle 16">
            <a:extLst>
              <a:ext uri="{FF2B5EF4-FFF2-40B4-BE49-F238E27FC236}">
                <a16:creationId xmlns:a16="http://schemas.microsoft.com/office/drawing/2014/main" id="{21C1DBE6-1335-4CD6-A798-EBE1A91928EB}"/>
              </a:ext>
            </a:extLst>
          </p:cNvPr>
          <p:cNvSpPr>
            <a:spLocks noChangeArrowheads="1"/>
          </p:cNvSpPr>
          <p:nvPr/>
        </p:nvSpPr>
        <p:spPr bwMode="auto">
          <a:xfrm>
            <a:off x="5175315" y="5653087"/>
            <a:ext cx="12192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lt-LT" altLang="lt-LT" sz="1100" b="0" i="0" u="none" strike="noStrike" cap="none" normalizeH="0" baseline="0">
              <a:ln>
                <a:noFill/>
              </a:ln>
              <a:solidFill>
                <a:schemeClr val="tx1"/>
              </a:solidFill>
              <a:effectLst/>
              <a:latin typeface="Calibri" panose="020F0502020204030204" pitchFamily="34" charset="0"/>
              <a:ea typeface="MS Mincho" panose="02020609040205080304" pitchFamily="49" charset="-128"/>
              <a:cs typeface="Calibri" panose="020F0502020204030204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br>
              <a:rPr kumimoji="0" lang="lt-LT" altLang="lt-LT" sz="1100" b="0" i="0" u="none" strike="noStrike" cap="none" normalizeH="0" baseline="0">
                <a:ln>
                  <a:noFill/>
                </a:ln>
                <a:solidFill>
                  <a:schemeClr val="tx1"/>
                </a:solidFill>
                <a:effectLst/>
                <a:latin typeface="Calibri" panose="020F0502020204030204" pitchFamily="34" charset="0"/>
                <a:ea typeface="MS Mincho" panose="02020609040205080304" pitchFamily="49" charset="-128"/>
                <a:cs typeface="Calibri" panose="020F0502020204030204" pitchFamily="34" charset="0"/>
              </a:rPr>
            </a:br>
            <a:endParaRPr kumimoji="0" lang="lt-LT" altLang="lt-LT" sz="1800" b="0" i="0" u="none" strike="noStrike" cap="none" normalizeH="0" baseline="0">
              <a:ln>
                <a:noFill/>
              </a:ln>
              <a:solidFill>
                <a:schemeClr val="tx1"/>
              </a:solidFill>
              <a:effectLst/>
              <a:latin typeface="Arial" panose="020B0604020202020204" pitchFamily="34" charset="0"/>
            </a:endParaRPr>
          </a:p>
        </p:txBody>
      </p:sp>
      <p:cxnSp>
        <p:nvCxnSpPr>
          <p:cNvPr id="35" name="Tiesioji jungtis 34">
            <a:extLst>
              <a:ext uri="{FF2B5EF4-FFF2-40B4-BE49-F238E27FC236}">
                <a16:creationId xmlns:a16="http://schemas.microsoft.com/office/drawing/2014/main" id="{E4B81232-CC2B-4BDB-8B9F-9BCF6597E5DC}"/>
              </a:ext>
            </a:extLst>
          </p:cNvPr>
          <p:cNvCxnSpPr/>
          <p:nvPr/>
        </p:nvCxnSpPr>
        <p:spPr>
          <a:xfrm>
            <a:off x="5556728" y="13231395"/>
            <a:ext cx="6085809" cy="3810"/>
          </a:xfrm>
          <a:prstGeom prst="line">
            <a:avLst/>
          </a:prstGeom>
          <a:ln>
            <a:solidFill>
              <a:srgbClr val="FF0000"/>
            </a:solidFill>
            <a:prstDash val="dash"/>
          </a:ln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</p:cxnSp>
      <p:cxnSp>
        <p:nvCxnSpPr>
          <p:cNvPr id="36" name="Tiesioji jungtis 35">
            <a:extLst>
              <a:ext uri="{FF2B5EF4-FFF2-40B4-BE49-F238E27FC236}">
                <a16:creationId xmlns:a16="http://schemas.microsoft.com/office/drawing/2014/main" id="{148676E6-F4C4-4606-8720-0B2D440DD79E}"/>
              </a:ext>
            </a:extLst>
          </p:cNvPr>
          <p:cNvCxnSpPr/>
          <p:nvPr/>
        </p:nvCxnSpPr>
        <p:spPr>
          <a:xfrm>
            <a:off x="5489418" y="12661165"/>
            <a:ext cx="6233119" cy="0"/>
          </a:xfrm>
          <a:prstGeom prst="line">
            <a:avLst/>
          </a:prstGeom>
          <a:ln>
            <a:solidFill>
              <a:schemeClr val="accent5">
                <a:lumMod val="60000"/>
                <a:lumOff val="40000"/>
              </a:schemeClr>
            </a:solidFill>
            <a:prstDash val="dash"/>
          </a:ln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</p:cxnSp>
      <p:sp>
        <p:nvSpPr>
          <p:cNvPr id="37" name="Dešinysis riestinis skliaustas 36">
            <a:extLst>
              <a:ext uri="{FF2B5EF4-FFF2-40B4-BE49-F238E27FC236}">
                <a16:creationId xmlns:a16="http://schemas.microsoft.com/office/drawing/2014/main" id="{9D598018-0777-4B14-9B01-78ADAA79FCFE}"/>
              </a:ext>
            </a:extLst>
          </p:cNvPr>
          <p:cNvSpPr/>
          <p:nvPr/>
        </p:nvSpPr>
        <p:spPr>
          <a:xfrm>
            <a:off x="10742138" y="12663070"/>
            <a:ext cx="147310" cy="574040"/>
          </a:xfrm>
          <a:prstGeom prst="rightBrac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ot="0" spcFirstLastPara="0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endParaRPr lang="lt-LT"/>
          </a:p>
        </p:txBody>
      </p:sp>
      <p:sp>
        <p:nvSpPr>
          <p:cNvPr id="41" name="Rectangle 24">
            <a:extLst>
              <a:ext uri="{FF2B5EF4-FFF2-40B4-BE49-F238E27FC236}">
                <a16:creationId xmlns:a16="http://schemas.microsoft.com/office/drawing/2014/main" id="{E190AB92-7B11-4CCB-A5E8-D8CA93F657A5}"/>
              </a:ext>
            </a:extLst>
          </p:cNvPr>
          <p:cNvSpPr>
            <a:spLocks noChangeArrowheads="1"/>
          </p:cNvSpPr>
          <p:nvPr/>
        </p:nvSpPr>
        <p:spPr bwMode="auto">
          <a:xfrm>
            <a:off x="4769962" y="4148355"/>
            <a:ext cx="14504411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lt-LT"/>
          </a:p>
        </p:txBody>
      </p:sp>
      <p:sp>
        <p:nvSpPr>
          <p:cNvPr id="42" name="Rectangle 27">
            <a:extLst>
              <a:ext uri="{FF2B5EF4-FFF2-40B4-BE49-F238E27FC236}">
                <a16:creationId xmlns:a16="http://schemas.microsoft.com/office/drawing/2014/main" id="{D759C503-2496-406B-B49E-ED9D2FFA5C72}"/>
              </a:ext>
            </a:extLst>
          </p:cNvPr>
          <p:cNvSpPr>
            <a:spLocks noChangeArrowheads="1"/>
          </p:cNvSpPr>
          <p:nvPr/>
        </p:nvSpPr>
        <p:spPr bwMode="auto">
          <a:xfrm>
            <a:off x="4769962" y="4605555"/>
            <a:ext cx="14504411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lt-LT"/>
          </a:p>
        </p:txBody>
      </p:sp>
      <p:sp>
        <p:nvSpPr>
          <p:cNvPr id="43" name="Rectangle 28">
            <a:extLst>
              <a:ext uri="{FF2B5EF4-FFF2-40B4-BE49-F238E27FC236}">
                <a16:creationId xmlns:a16="http://schemas.microsoft.com/office/drawing/2014/main" id="{2D240EEC-21E4-46E6-9980-AB39BEE7304C}"/>
              </a:ext>
            </a:extLst>
          </p:cNvPr>
          <p:cNvSpPr>
            <a:spLocks noChangeArrowheads="1"/>
          </p:cNvSpPr>
          <p:nvPr/>
        </p:nvSpPr>
        <p:spPr bwMode="auto">
          <a:xfrm>
            <a:off x="4769962" y="7282080"/>
            <a:ext cx="14504411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lt-LT"/>
          </a:p>
        </p:txBody>
      </p:sp>
      <p:graphicFrame>
        <p:nvGraphicFramePr>
          <p:cNvPr id="29" name="Diagrama 28">
            <a:extLst>
              <a:ext uri="{FF2B5EF4-FFF2-40B4-BE49-F238E27FC236}">
                <a16:creationId xmlns:a16="http://schemas.microsoft.com/office/drawing/2014/main" id="{1389525C-FDF8-44EB-A02E-DDEBDEADE6AB}"/>
              </a:ext>
            </a:extLst>
          </p:cNvPr>
          <p:cNvGraphicFramePr/>
          <p:nvPr/>
        </p:nvGraphicFramePr>
        <p:xfrm>
          <a:off x="930204" y="1711566"/>
          <a:ext cx="3694178" cy="2445081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  <p:graphicFrame>
        <p:nvGraphicFramePr>
          <p:cNvPr id="30" name="Diagrama 29">
            <a:extLst>
              <a:ext uri="{FF2B5EF4-FFF2-40B4-BE49-F238E27FC236}">
                <a16:creationId xmlns:a16="http://schemas.microsoft.com/office/drawing/2014/main" id="{B72FE3ED-0EC5-4D40-B44F-13F68B15FD4D}"/>
              </a:ext>
            </a:extLst>
          </p:cNvPr>
          <p:cNvGraphicFramePr/>
          <p:nvPr/>
        </p:nvGraphicFramePr>
        <p:xfrm>
          <a:off x="930207" y="4105308"/>
          <a:ext cx="3694177" cy="2648929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3"/>
          </a:graphicData>
        </a:graphic>
      </p:graphicFrame>
      <p:sp>
        <p:nvSpPr>
          <p:cNvPr id="3" name="TextBox 2">
            <a:extLst>
              <a:ext uri="{FF2B5EF4-FFF2-40B4-BE49-F238E27FC236}">
                <a16:creationId xmlns:a16="http://schemas.microsoft.com/office/drawing/2014/main" id="{86C9AF53-2675-41CA-A4C5-5472B0B6AAD3}"/>
              </a:ext>
            </a:extLst>
          </p:cNvPr>
          <p:cNvSpPr txBox="1"/>
          <p:nvPr/>
        </p:nvSpPr>
        <p:spPr>
          <a:xfrm>
            <a:off x="923676" y="943632"/>
            <a:ext cx="11098491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>
              <a:buFont typeface="Wingdings" panose="05000000000000000000" pitchFamily="2" charset="2"/>
              <a:buChar char="ü"/>
            </a:pPr>
            <a:r>
              <a:rPr lang="lt-LT" sz="1800" i="1" dirty="0">
                <a:effectLst/>
                <a:latin typeface="Cambria" panose="02040503050406030204" pitchFamily="18" charset="0"/>
                <a:ea typeface="Cambria" panose="02040503050406030204" pitchFamily="18" charset="0"/>
              </a:rPr>
              <a:t>Vykdytas 2021 m. vasario-kovo mėn. BRSA interneto puslapyje, vykdė BRSA </a:t>
            </a:r>
          </a:p>
          <a:p>
            <a:pPr marL="285750" indent="-285750">
              <a:buFont typeface="Wingdings" panose="05000000000000000000" pitchFamily="2" charset="2"/>
              <a:buChar char="ü"/>
            </a:pPr>
            <a:r>
              <a:rPr lang="lt-LT" i="1" dirty="0">
                <a:latin typeface="Cambria" panose="02040503050406030204" pitchFamily="18" charset="0"/>
                <a:ea typeface="Cambria" panose="02040503050406030204" pitchFamily="18" charset="0"/>
              </a:rPr>
              <a:t>Apklausos</a:t>
            </a:r>
            <a:r>
              <a:rPr lang="lt-LT" sz="1800" i="1" dirty="0">
                <a:effectLst/>
                <a:latin typeface="Cambria" panose="02040503050406030204" pitchFamily="18" charset="0"/>
                <a:ea typeface="Cambria" panose="02040503050406030204" pitchFamily="18" charset="0"/>
              </a:rPr>
              <a:t> rezultatai panaudoti šiame tyrime. </a:t>
            </a:r>
            <a:endParaRPr lang="lt-LT" i="1" dirty="0">
              <a:latin typeface="Cambria" panose="02040503050406030204" pitchFamily="18" charset="0"/>
              <a:ea typeface="Cambria" panose="02040503050406030204" pitchFamily="18" charset="0"/>
            </a:endParaRPr>
          </a:p>
        </p:txBody>
      </p:sp>
      <p:graphicFrame>
        <p:nvGraphicFramePr>
          <p:cNvPr id="32" name="Diagrama 31">
            <a:extLst>
              <a:ext uri="{FF2B5EF4-FFF2-40B4-BE49-F238E27FC236}">
                <a16:creationId xmlns:a16="http://schemas.microsoft.com/office/drawing/2014/main" id="{BB35AE86-AE0E-4AAA-A36D-AE58F64B60F7}"/>
              </a:ext>
            </a:extLst>
          </p:cNvPr>
          <p:cNvGraphicFramePr/>
          <p:nvPr/>
        </p:nvGraphicFramePr>
        <p:xfrm>
          <a:off x="4624380" y="4241745"/>
          <a:ext cx="3397825" cy="2512426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4"/>
          </a:graphicData>
        </a:graphic>
      </p:graphicFrame>
      <p:graphicFrame>
        <p:nvGraphicFramePr>
          <p:cNvPr id="33" name="Diagrama 32">
            <a:extLst>
              <a:ext uri="{FF2B5EF4-FFF2-40B4-BE49-F238E27FC236}">
                <a16:creationId xmlns:a16="http://schemas.microsoft.com/office/drawing/2014/main" id="{D84B12D7-280F-421C-B4AF-E25D55A10994}"/>
              </a:ext>
            </a:extLst>
          </p:cNvPr>
          <p:cNvGraphicFramePr/>
          <p:nvPr/>
        </p:nvGraphicFramePr>
        <p:xfrm>
          <a:off x="4624380" y="1706981"/>
          <a:ext cx="3397825" cy="2534696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5"/>
          </a:graphicData>
        </a:graphic>
      </p:graphicFrame>
      <p:graphicFrame>
        <p:nvGraphicFramePr>
          <p:cNvPr id="34" name="Diagrama 33">
            <a:extLst>
              <a:ext uri="{FF2B5EF4-FFF2-40B4-BE49-F238E27FC236}">
                <a16:creationId xmlns:a16="http://schemas.microsoft.com/office/drawing/2014/main" id="{040201CE-F7F2-4708-BCE9-020878D28E64}"/>
              </a:ext>
            </a:extLst>
          </p:cNvPr>
          <p:cNvGraphicFramePr/>
          <p:nvPr/>
        </p:nvGraphicFramePr>
        <p:xfrm>
          <a:off x="8022200" y="1697420"/>
          <a:ext cx="3694173" cy="2367351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6"/>
          </a:graphicData>
        </a:graphic>
      </p:graphicFrame>
      <p:graphicFrame>
        <p:nvGraphicFramePr>
          <p:cNvPr id="38" name="Diagrama 37">
            <a:extLst>
              <a:ext uri="{FF2B5EF4-FFF2-40B4-BE49-F238E27FC236}">
                <a16:creationId xmlns:a16="http://schemas.microsoft.com/office/drawing/2014/main" id="{77DEB41F-8A21-49E1-85E6-1CA8768F1C93}"/>
              </a:ext>
            </a:extLst>
          </p:cNvPr>
          <p:cNvGraphicFramePr/>
          <p:nvPr/>
        </p:nvGraphicFramePr>
        <p:xfrm>
          <a:off x="7949415" y="4064771"/>
          <a:ext cx="3839749" cy="2694263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7"/>
          </a:graphicData>
        </a:graphic>
      </p:graphicFrame>
    </p:spTree>
    <p:extLst>
      <p:ext uri="{BB962C8B-B14F-4D97-AF65-F5344CB8AC3E}">
        <p14:creationId xmlns:p14="http://schemas.microsoft.com/office/powerpoint/2010/main" val="3398244349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>
            <a:lumMod val="95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Pavadinimas 1">
            <a:extLst>
              <a:ext uri="{FF2B5EF4-FFF2-40B4-BE49-F238E27FC236}">
                <a16:creationId xmlns:a16="http://schemas.microsoft.com/office/drawing/2014/main" id="{EE71C7A6-78F7-47E2-A3F8-53E7058B9939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2232565"/>
            <a:ext cx="10515600" cy="813880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lt-LT" sz="4400" dirty="0">
                <a:solidFill>
                  <a:srgbClr val="52876B"/>
                </a:solidFill>
              </a:rPr>
              <a:t>Ačiū už dėmesį!</a:t>
            </a:r>
            <a:endParaRPr lang="lt-LT" dirty="0">
              <a:solidFill>
                <a:srgbClr val="52876B"/>
              </a:solidFill>
            </a:endParaRPr>
          </a:p>
        </p:txBody>
      </p:sp>
      <p:sp>
        <p:nvSpPr>
          <p:cNvPr id="5" name="Pavadinimas 1">
            <a:extLst>
              <a:ext uri="{FF2B5EF4-FFF2-40B4-BE49-F238E27FC236}">
                <a16:creationId xmlns:a16="http://schemas.microsoft.com/office/drawing/2014/main" id="{D41340BD-32FD-45FC-A131-CEC0D9E9C677}"/>
              </a:ext>
            </a:extLst>
          </p:cNvPr>
          <p:cNvSpPr txBox="1">
            <a:spLocks/>
          </p:cNvSpPr>
          <p:nvPr/>
        </p:nvSpPr>
        <p:spPr>
          <a:xfrm>
            <a:off x="1509074" y="4218495"/>
            <a:ext cx="10515600" cy="1465867"/>
          </a:xfrm>
          <a:prstGeom prst="rect">
            <a:avLst/>
          </a:prstGeom>
        </p:spPr>
        <p:txBody>
          <a:bodyPr vert="horz" lIns="91440" tIns="45720" rIns="91440" bIns="45720" rtlCol="0">
            <a:normAutofit fontScale="47500" lnSpcReduction="20000"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r">
              <a:buFont typeface="Arial" panose="020B0604020202020204" pitchFamily="34" charset="0"/>
              <a:buNone/>
            </a:pPr>
            <a:r>
              <a:rPr lang="lt-LT" sz="4400" u="sng" dirty="0"/>
              <a:t>Kontaktai:</a:t>
            </a:r>
          </a:p>
          <a:p>
            <a:pPr marL="0" indent="0" algn="r">
              <a:buFont typeface="Arial" panose="020B0604020202020204" pitchFamily="34" charset="0"/>
              <a:buNone/>
            </a:pPr>
            <a:r>
              <a:rPr lang="lt-LT" sz="4400" dirty="0"/>
              <a:t>Odeta Bačianskienė</a:t>
            </a:r>
          </a:p>
          <a:p>
            <a:pPr marL="0" indent="0" algn="r">
              <a:buFont typeface="Arial" panose="020B0604020202020204" pitchFamily="34" charset="0"/>
              <a:buNone/>
            </a:pPr>
            <a:r>
              <a:rPr lang="lt-LT" sz="4400" dirty="0"/>
              <a:t>Tel. 863000228</a:t>
            </a:r>
          </a:p>
          <a:p>
            <a:pPr marL="0" indent="0" algn="r">
              <a:buFont typeface="Arial" panose="020B0604020202020204" pitchFamily="34" charset="0"/>
              <a:buNone/>
            </a:pPr>
            <a:r>
              <a:rPr lang="lt-LT" sz="4400" dirty="0"/>
              <a:t>El. Paštas: </a:t>
            </a:r>
            <a:r>
              <a:rPr lang="lt-LT" sz="4400" dirty="0" err="1">
                <a:hlinkClick r:id="rId2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info@generalis.lt</a:t>
            </a:r>
            <a:endParaRPr lang="lt-LT" sz="4400" dirty="0"/>
          </a:p>
          <a:p>
            <a:pPr marL="0" indent="0" algn="r">
              <a:buFont typeface="Arial" panose="020B0604020202020204" pitchFamily="34" charset="0"/>
              <a:buNone/>
            </a:pPr>
            <a:endParaRPr lang="lt-LT" i="1" dirty="0">
              <a:solidFill>
                <a:srgbClr val="52876B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924793098"/>
      </p:ext>
    </p:extLst>
  </p:cSld>
  <p:clrMapOvr>
    <a:masterClrMapping/>
  </p:clrMapOvr>
</p:sld>
</file>

<file path=ppt/theme/theme1.xml><?xml version="1.0" encoding="utf-8"?>
<a:theme xmlns:a="http://schemas.openxmlformats.org/drawingml/2006/main" name="GradientVTI">
  <a:themeElements>
    <a:clrScheme name="Lašelis">
      <a:dk1>
        <a:srgbClr val="000000"/>
      </a:dk1>
      <a:lt1>
        <a:srgbClr val="FFFFFF"/>
      </a:lt1>
      <a:dk2>
        <a:srgbClr val="455F51"/>
      </a:dk2>
      <a:lt2>
        <a:srgbClr val="E3DED1"/>
      </a:lt2>
      <a:accent1>
        <a:srgbClr val="549E39"/>
      </a:accent1>
      <a:accent2>
        <a:srgbClr val="8AB833"/>
      </a:accent2>
      <a:accent3>
        <a:srgbClr val="C0CF3A"/>
      </a:accent3>
      <a:accent4>
        <a:srgbClr val="029676"/>
      </a:accent4>
      <a:accent5>
        <a:srgbClr val="4AB5C4"/>
      </a:accent5>
      <a:accent6>
        <a:srgbClr val="0989B1"/>
      </a:accent6>
      <a:hlink>
        <a:srgbClr val="6B9F25"/>
      </a:hlink>
      <a:folHlink>
        <a:srgbClr val="BA6906"/>
      </a:folHlink>
    </a:clrScheme>
    <a:fontScheme name="Univers">
      <a:majorFont>
        <a:latin typeface="Univers"/>
        <a:ea typeface=""/>
        <a:cs typeface=""/>
      </a:majorFont>
      <a:minorFont>
        <a:latin typeface="Univers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GradientVTI" id="{605F9078-86F9-4258-A3E1-F8EFF02AE8CC}" vid="{4848699B-BB01-41E3-9EC4-3D97DFE5292B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/>
</p:properties>
</file>

<file path=customXml/item2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3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9A49A5B6DF530945921C86BC01B18D71" ma:contentTypeVersion="13" ma:contentTypeDescription="Create a new document." ma:contentTypeScope="" ma:versionID="8eb042dc1f7b9b14856a8f83ef97f0dc">
  <xsd:schema xmlns:xsd="http://www.w3.org/2001/XMLSchema" xmlns:xs="http://www.w3.org/2001/XMLSchema" xmlns:p="http://schemas.microsoft.com/office/2006/metadata/properties" xmlns:ns3="2145dd0b-2858-4016-a6df-8fd31ded64a1" xmlns:ns4="2c09582d-149a-4940-890b-06d8667ebebd" targetNamespace="http://schemas.microsoft.com/office/2006/metadata/properties" ma:root="true" ma:fieldsID="b6c390188e34f91cadefb0244f55eb72" ns3:_="" ns4:_="">
    <xsd:import namespace="2145dd0b-2858-4016-a6df-8fd31ded64a1"/>
    <xsd:import namespace="2c09582d-149a-4940-890b-06d8667ebebd"/>
    <xsd:element name="properties">
      <xsd:complexType>
        <xsd:sequence>
          <xsd:element name="documentManagement">
            <xsd:complexType>
              <xsd:all>
                <xsd:element ref="ns3:MediaServiceMetadata" minOccurs="0"/>
                <xsd:element ref="ns3:MediaServiceFastMetadata" minOccurs="0"/>
                <xsd:element ref="ns3:MediaServiceAutoKeyPoints" minOccurs="0"/>
                <xsd:element ref="ns3:MediaServiceKeyPoints" minOccurs="0"/>
                <xsd:element ref="ns3:MediaServiceDateTaken" minOccurs="0"/>
                <xsd:element ref="ns3:MediaServiceAutoTags" minOccurs="0"/>
                <xsd:element ref="ns3:MediaServiceGenerationTime" minOccurs="0"/>
                <xsd:element ref="ns3:MediaServiceEventHashCode" minOccurs="0"/>
                <xsd:element ref="ns3:MediaServiceOCR" minOccurs="0"/>
                <xsd:element ref="ns3:MediaServiceLocation" minOccurs="0"/>
                <xsd:element ref="ns4:SharedWithUsers" minOccurs="0"/>
                <xsd:element ref="ns4:SharedWithDetails" minOccurs="0"/>
                <xsd:element ref="ns4:SharingHintHash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2145dd0b-2858-4016-a6df-8fd31ded64a1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AutoKeyPoints" ma:index="10" nillable="true" ma:displayName="MediaServiceAutoKeyPoints" ma:hidden="true" ma:internalName="MediaServiceAutoKeyPoints" ma:readOnly="true">
      <xsd:simpleType>
        <xsd:restriction base="dms:Note"/>
      </xsd:simpleType>
    </xsd:element>
    <xsd:element name="MediaServiceKeyPoints" ma:index="11" nillable="true" ma:displayName="KeyPoints" ma:internalName="MediaServiceKeyPoints" ma:readOnly="true">
      <xsd:simpleType>
        <xsd:restriction base="dms:Note">
          <xsd:maxLength value="255"/>
        </xsd:restriction>
      </xsd:simpleType>
    </xsd:element>
    <xsd:element name="MediaServiceDateTaken" ma:index="12" nillable="true" ma:displayName="MediaServiceDateTaken" ma:hidden="true" ma:internalName="MediaServiceDateTaken" ma:readOnly="true">
      <xsd:simpleType>
        <xsd:restriction base="dms:Text"/>
      </xsd:simpleType>
    </xsd:element>
    <xsd:element name="MediaServiceAutoTags" ma:index="13" nillable="true" ma:displayName="Tags" ma:internalName="MediaServiceAutoTags" ma:readOnly="true">
      <xsd:simpleType>
        <xsd:restriction base="dms:Text"/>
      </xsd:simpleType>
    </xsd:element>
    <xsd:element name="MediaServiceGenerationTime" ma:index="14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5" nillable="true" ma:displayName="MediaServiceEventHashCode" ma:hidden="true" ma:internalName="MediaServiceEventHashCode" ma:readOnly="true">
      <xsd:simpleType>
        <xsd:restriction base="dms:Text"/>
      </xsd:simpleType>
    </xsd:element>
    <xsd:element name="MediaServiceOCR" ma:index="16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  <xsd:element name="MediaServiceLocation" ma:index="17" nillable="true" ma:displayName="Location" ma:internalName="MediaServiceLocation" ma:readOnly="true">
      <xsd:simpleType>
        <xsd:restriction base="dms:Text"/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2c09582d-149a-4940-890b-06d8667ebebd" elementFormDefault="qualified">
    <xsd:import namespace="http://schemas.microsoft.com/office/2006/documentManagement/types"/>
    <xsd:import namespace="http://schemas.microsoft.com/office/infopath/2007/PartnerControls"/>
    <xsd:element name="SharedWithUsers" ma:index="18" nillable="true" ma:displayName="Shared With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19" nillable="true" ma:displayName="Shared With Details" ma:internalName="SharedWithDetails" ma:readOnly="true">
      <xsd:simpleType>
        <xsd:restriction base="dms:Note">
          <xsd:maxLength value="255"/>
        </xsd:restriction>
      </xsd:simpleType>
    </xsd:element>
    <xsd:element name="SharingHintHash" ma:index="20" nillable="true" ma:displayName="Sharing Hint Hash" ma:hidden="true" ma:internalName="SharingHintHash" ma:readOnly="true">
      <xsd:simpleType>
        <xsd:restriction base="dms:Text"/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Props1.xml><?xml version="1.0" encoding="utf-8"?>
<ds:datastoreItem xmlns:ds="http://schemas.openxmlformats.org/officeDocument/2006/customXml" ds:itemID="{DBFA17D7-1071-48B5-989E-602B8FD4DCAF}">
  <ds:schemaRefs>
    <ds:schemaRef ds:uri="http://schemas.microsoft.com/office/2006/documentManagement/types"/>
    <ds:schemaRef ds:uri="http://purl.org/dc/elements/1.1/"/>
    <ds:schemaRef ds:uri="2145dd0b-2858-4016-a6df-8fd31ded64a1"/>
    <ds:schemaRef ds:uri="http://purl.org/dc/terms/"/>
    <ds:schemaRef ds:uri="http://schemas.microsoft.com/office/2006/metadata/properties"/>
    <ds:schemaRef ds:uri="http://www.w3.org/XML/1998/namespace"/>
    <ds:schemaRef ds:uri="http://purl.org/dc/dcmitype/"/>
    <ds:schemaRef ds:uri="http://schemas.microsoft.com/office/infopath/2007/PartnerControls"/>
    <ds:schemaRef ds:uri="http://schemas.openxmlformats.org/package/2006/metadata/core-properties"/>
    <ds:schemaRef ds:uri="2c09582d-149a-4940-890b-06d8667ebebd"/>
  </ds:schemaRefs>
</ds:datastoreItem>
</file>

<file path=customXml/itemProps2.xml><?xml version="1.0" encoding="utf-8"?>
<ds:datastoreItem xmlns:ds="http://schemas.openxmlformats.org/officeDocument/2006/customXml" ds:itemID="{80C5AA26-8BDC-48A4-BE86-C75D0091E5D4}">
  <ds:schemaRefs>
    <ds:schemaRef ds:uri="http://schemas.microsoft.com/sharepoint/v3/contenttype/forms"/>
  </ds:schemaRefs>
</ds:datastoreItem>
</file>

<file path=customXml/itemProps3.xml><?xml version="1.0" encoding="utf-8"?>
<ds:datastoreItem xmlns:ds="http://schemas.openxmlformats.org/officeDocument/2006/customXml" ds:itemID="{52CF535D-2B39-48D7-943E-88B9FD37763B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2145dd0b-2858-4016-a6df-8fd31ded64a1"/>
    <ds:schemaRef ds:uri="2c09582d-149a-4940-890b-06d8667ebebd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emplate>TM04033925[[fn=Lašelis]]</Template>
  <TotalTime>498</TotalTime>
  <Words>1212</Words>
  <Application>Microsoft Office PowerPoint</Application>
  <PresentationFormat>Plačiaekranė</PresentationFormat>
  <Paragraphs>210</Paragraphs>
  <Slides>18</Slides>
  <Notes>0</Notes>
  <HiddenSlides>0</HiddenSlides>
  <MMClips>0</MMClips>
  <ScaleCrop>false</ScaleCrop>
  <HeadingPairs>
    <vt:vector size="6" baseType="variant">
      <vt:variant>
        <vt:lpstr>Naudojami šriftai</vt:lpstr>
      </vt:variant>
      <vt:variant>
        <vt:i4>5</vt:i4>
      </vt:variant>
      <vt:variant>
        <vt:lpstr>Tema</vt:lpstr>
      </vt:variant>
      <vt:variant>
        <vt:i4>1</vt:i4>
      </vt:variant>
      <vt:variant>
        <vt:lpstr>Skaidrių pavadinimai</vt:lpstr>
      </vt:variant>
      <vt:variant>
        <vt:i4>18</vt:i4>
      </vt:variant>
    </vt:vector>
  </HeadingPairs>
  <TitlesOfParts>
    <vt:vector size="24" baseType="lpstr">
      <vt:lpstr>Arial</vt:lpstr>
      <vt:lpstr>Calibri</vt:lpstr>
      <vt:lpstr>Cambria</vt:lpstr>
      <vt:lpstr>Univers</vt:lpstr>
      <vt:lpstr>Wingdings</vt:lpstr>
      <vt:lpstr>GradientVTI</vt:lpstr>
      <vt:lpstr>BIRŽŲ RAJONO SAVIVALDYBĖS GYVENTOJŲ NUOMONĖS TYRIMO ATASKAITA, 2021 M.  </vt:lpstr>
      <vt:lpstr>TYRIMO METODOLOGIJA (I)</vt:lpstr>
      <vt:lpstr>TYRIMO METODOLOGIJA (II)</vt:lpstr>
      <vt:lpstr>SOCIALINĖS-DEMOGRAFINĖS CHARAKTERISTIKOS</vt:lpstr>
      <vt:lpstr>BENDRAS GYVENTOJŲ PASITENKINIMAS GYVENAMĄJA APLINKA</vt:lpstr>
      <vt:lpstr>TEIGIAMI IR NEIGIAMI ASPEKTAI</vt:lpstr>
      <vt:lpstr>SAUGUMO VERTINIMAS SAVIVALDYBĖJE</vt:lpstr>
      <vt:lpstr>VIEŠŲJŲ PASLAUGŲ PRIEINAMUMO PALYGINIMAS 10-BALĖJE SISTEMOJE</vt:lpstr>
      <vt:lpstr>VIEŠŲJŲ PASLAUGŲ KOKYBĖS VERTINIMAS PAGAL PASLAUGŲ RŪŠIS</vt:lpstr>
      <vt:lpstr>VIEŠŲJŲ PASLAUGŲ ĮSTAIGŲ ASPEKTŲ VERTINIMAS</vt:lpstr>
      <vt:lpstr>VIEŠOSIOS INFRASTRUKTŪROS VERTINIMAS</vt:lpstr>
      <vt:lpstr>REIKALINGIAUSIŲ AKTYVAUS POILSIO/SPORTO BEI VISUOMENINĖS PASKIRTIES OBJEKTŲ IŠSIDĖSTYMAS</vt:lpstr>
      <vt:lpstr>REIKALINGIAUSIŲ AKTYVAUS POILSIO/SPORTO OBJEKTŲ IŠSIDĖSTYMAS PAGAL SENIŪNIJAS</vt:lpstr>
      <vt:lpstr>REIKALINGIAUSIŲ VISUOMENINĖS PASKIRTIES OBJEKTŲ IŠSIDĖSTYMAS PAGAL SENIŪNIJAS</vt:lpstr>
      <vt:lpstr>PASIŪLYMAI DĖL VIEŠŲJŲ PASLAUGŲ KOKYBĖS IR PRIEINAMUMO GERINIMO (I):</vt:lpstr>
      <vt:lpstr>PASIŪLYMAI DĖL VIEŠŲJŲ PASLAUGŲ KOKYBĖS IR PRIEINAMUMO GERINIMO (II):</vt:lpstr>
      <vt:lpstr>GYVENTOJŲ APTARNAVIMO KOKYBĖS VERTINIMAS</vt:lpstr>
      <vt:lpstr>„PowerPoint“ pateiktis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BIRŽŲ RAJONO SAVIVALDYBĖS GYVENTOJŲ NUOMONĖS TYRIMO ATASKAITA, 2021 M.</dc:title>
  <dc:creator>Odeta Bačianskienė</dc:creator>
  <cp:lastModifiedBy>Odeta Bačianskienė</cp:lastModifiedBy>
  <cp:revision>43</cp:revision>
  <cp:lastPrinted>2021-05-27T09:08:09Z</cp:lastPrinted>
  <dcterms:created xsi:type="dcterms:W3CDTF">2021-04-15T07:49:34Z</dcterms:created>
  <dcterms:modified xsi:type="dcterms:W3CDTF">2021-06-03T05:38:14Z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0x0101009A49A5B6DF530945921C86BC01B18D71</vt:lpwstr>
  </property>
</Properties>
</file>